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1"/>
  </p:notesMasterIdLst>
  <p:sldIdLst>
    <p:sldId id="279" r:id="rId3"/>
    <p:sldId id="280" r:id="rId4"/>
    <p:sldId id="281" r:id="rId5"/>
    <p:sldId id="262" r:id="rId6"/>
    <p:sldId id="271" r:id="rId7"/>
    <p:sldId id="272" r:id="rId8"/>
    <p:sldId id="274"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1021" autoAdjust="0"/>
  </p:normalViewPr>
  <p:slideViewPr>
    <p:cSldViewPr snapToGrid="0">
      <p:cViewPr varScale="1">
        <p:scale>
          <a:sx n="101" d="100"/>
          <a:sy n="101" d="100"/>
        </p:scale>
        <p:origin x="87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0D89FE-7BAA-4888-9D8B-C29C178D1655}" type="datetimeFigureOut">
              <a:rPr lang="en-US" smtClean="0"/>
              <a:t>8/28/2020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13ECBF-F154-4331-B5CA-0C80D26B571F}" type="slidenum">
              <a:rPr lang="en-US" smtClean="0"/>
              <a:t>‹#›</a:t>
            </a:fld>
            <a:endParaRPr lang="en-US"/>
          </a:p>
        </p:txBody>
      </p:sp>
    </p:spTree>
    <p:extLst>
      <p:ext uri="{BB962C8B-B14F-4D97-AF65-F5344CB8AC3E}">
        <p14:creationId xmlns:p14="http://schemas.microsoft.com/office/powerpoint/2010/main" val="421513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In the current</a:t>
            </a:r>
            <a:r>
              <a:rPr lang="en-US" baseline="0" dirty="0" smtClean="0"/>
              <a:t> certification model, training is front-loaded at the beginning of a person’s career.  The training includes all competencies that might be needed across a person’s entire career.  The learning fades if the individual doesn’t use, on the job,  the skills learned in class (represented by fading of colors on the chart).</a:t>
            </a:r>
          </a:p>
          <a:p>
            <a:pPr lvl="1"/>
            <a:endParaRPr lang="en-US" baseline="0" dirty="0" smtClean="0"/>
          </a:p>
          <a:p>
            <a:pPr lvl="1"/>
            <a:r>
              <a:rPr lang="en-US" baseline="0" dirty="0" smtClean="0"/>
              <a:t>NOTES on CLPs:</a:t>
            </a:r>
          </a:p>
          <a:p>
            <a:pPr marL="628650" lvl="1" indent="-171450">
              <a:buFontTx/>
              <a:buChar char="-"/>
            </a:pPr>
            <a:r>
              <a:rPr lang="en-US" baseline="0" dirty="0" smtClean="0"/>
              <a:t>Continuous learning applies from the beginning of your career. You can use core training toward CLPs.</a:t>
            </a:r>
          </a:p>
          <a:p>
            <a:pPr marL="628650" lvl="1" indent="-171450">
              <a:buFontTx/>
              <a:buChar char="-"/>
            </a:pPr>
            <a:r>
              <a:rPr lang="en-US" baseline="0" dirty="0" smtClean="0"/>
              <a:t>Some people may come into their position at Levels II or III and some of the pre-requisite Level I or II courses are waived by the DACMs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C8FB9A-6C2B-4414-8581-7FFB07403D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7615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an evolved model, credentials would make up the vast majority of an individual’s training over a lifetime. Credentials can be earned just in time for a particular job or performance need.  </a:t>
            </a:r>
          </a:p>
          <a:p>
            <a:endParaRPr lang="en-US" baseline="0" dirty="0" smtClean="0"/>
          </a:p>
          <a:p>
            <a:r>
              <a:rPr lang="en-US" baseline="0" dirty="0" smtClean="0"/>
              <a:t>Large blue blocks are common acquisition certification courses. Smaller blue blocks are functional core certification courses.  Pink blocks represent specialty credentials built in a lifetime of training.  Green blocks represent learning credentials selected by the individual for their own currency and breadth.</a:t>
            </a:r>
          </a:p>
          <a:p>
            <a:endParaRPr lang="en-US" baseline="0" dirty="0" smtClean="0"/>
          </a:p>
          <a:p>
            <a:r>
              <a:rPr lang="en-US" baseline="0" dirty="0" smtClean="0"/>
              <a:t>As the credentials are developed, some may require refresh to remain valid/current, due to the volatility of the content.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C8FB9A-6C2B-4414-8581-7FFB07403D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2182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smtClean="0"/>
              <a:t>Talent Management:  Services (SAEs, PEOs, Commands) and other leaders can leverage the types of data on learning completions that would be available, to evolve job selection, team selection, and career management processes.  Will be able to leverage data analytics as part of Talent Management</a:t>
            </a:r>
          </a:p>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C8FB9A-6C2B-4414-8581-7FFB07403DD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1506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Curated</a:t>
            </a:r>
            <a:r>
              <a:rPr lang="en-US" baseline="0" dirty="0" smtClean="0"/>
              <a:t> content:  DAU doesn’t have to originate content at DAU if good sources exist externally. Also, some credentials will reuse existing DAU content, in tailored ways (i.e. we are curating what exists for a best fit to meet learning objectives for a credential).  </a:t>
            </a:r>
            <a:endParaRPr lang="en-US" dirty="0"/>
          </a:p>
        </p:txBody>
      </p:sp>
      <p:sp>
        <p:nvSpPr>
          <p:cNvPr id="4" name="Slide Number Placeholder 3"/>
          <p:cNvSpPr>
            <a:spLocks noGrp="1"/>
          </p:cNvSpPr>
          <p:nvPr>
            <p:ph type="sldNum" sz="quarter" idx="10"/>
          </p:nvPr>
        </p:nvSpPr>
        <p:spPr/>
        <p:txBody>
          <a:bodyPr/>
          <a:lstStyle/>
          <a:p>
            <a:fld id="{7EC8FB9A-6C2B-4414-8581-7FFB07403DD5}" type="slidenum">
              <a:rPr lang="en-US" smtClean="0"/>
              <a:t>8</a:t>
            </a:fld>
            <a:endParaRPr lang="en-US" dirty="0"/>
          </a:p>
        </p:txBody>
      </p:sp>
    </p:spTree>
    <p:extLst>
      <p:ext uri="{BB962C8B-B14F-4D97-AF65-F5344CB8AC3E}">
        <p14:creationId xmlns:p14="http://schemas.microsoft.com/office/powerpoint/2010/main" val="3612979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B5F31A-1380-425A-8B18-DEB2461E4CF5}"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A9641-C5D8-4796-A181-B39DB34ACD90}" type="slidenum">
              <a:rPr lang="en-US" smtClean="0"/>
              <a:t>‹#›</a:t>
            </a:fld>
            <a:endParaRPr lang="en-US"/>
          </a:p>
        </p:txBody>
      </p:sp>
    </p:spTree>
    <p:extLst>
      <p:ext uri="{BB962C8B-B14F-4D97-AF65-F5344CB8AC3E}">
        <p14:creationId xmlns:p14="http://schemas.microsoft.com/office/powerpoint/2010/main" val="3695674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B5F31A-1380-425A-8B18-DEB2461E4CF5}"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A9641-C5D8-4796-A181-B39DB34ACD90}" type="slidenum">
              <a:rPr lang="en-US" smtClean="0"/>
              <a:t>‹#›</a:t>
            </a:fld>
            <a:endParaRPr lang="en-US"/>
          </a:p>
        </p:txBody>
      </p:sp>
    </p:spTree>
    <p:extLst>
      <p:ext uri="{BB962C8B-B14F-4D97-AF65-F5344CB8AC3E}">
        <p14:creationId xmlns:p14="http://schemas.microsoft.com/office/powerpoint/2010/main" val="2957662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B5F31A-1380-425A-8B18-DEB2461E4CF5}"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A9641-C5D8-4796-A181-B39DB34ACD90}" type="slidenum">
              <a:rPr lang="en-US" smtClean="0"/>
              <a:t>‹#›</a:t>
            </a:fld>
            <a:endParaRPr lang="en-US"/>
          </a:p>
        </p:txBody>
      </p:sp>
    </p:spTree>
    <p:extLst>
      <p:ext uri="{BB962C8B-B14F-4D97-AF65-F5344CB8AC3E}">
        <p14:creationId xmlns:p14="http://schemas.microsoft.com/office/powerpoint/2010/main" val="4001362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219200" y="4800600"/>
            <a:ext cx="4876800" cy="548640"/>
          </a:xfrm>
          <a:prstGeom prst="rect">
            <a:avLst/>
          </a:prstGeom>
        </p:spPr>
        <p:txBody>
          <a:bodyPr/>
          <a:lstStyle>
            <a:lvl1pPr marL="0" indent="0" algn="l">
              <a:lnSpc>
                <a:spcPts val="1600"/>
              </a:lnSpc>
              <a:spcBef>
                <a:spcPts val="0"/>
              </a:spcBef>
              <a:buNone/>
              <a:defRPr sz="1600">
                <a:solidFill>
                  <a:schemeClr val="tx1">
                    <a:tint val="75000"/>
                  </a:schemeClr>
                </a:solidFill>
              </a:defRPr>
            </a:lvl1pPr>
            <a:lvl2pPr marL="609594" indent="0" algn="ctr">
              <a:buNone/>
              <a:defRPr>
                <a:solidFill>
                  <a:schemeClr val="tx1">
                    <a:tint val="75000"/>
                  </a:schemeClr>
                </a:solidFill>
              </a:defRPr>
            </a:lvl2pPr>
            <a:lvl3pPr marL="1219188" indent="0" algn="ctr">
              <a:buNone/>
              <a:defRPr>
                <a:solidFill>
                  <a:schemeClr val="tx1">
                    <a:tint val="75000"/>
                  </a:schemeClr>
                </a:solidFill>
              </a:defRPr>
            </a:lvl3pPr>
            <a:lvl4pPr marL="1828782" indent="0" algn="ctr">
              <a:buNone/>
              <a:defRPr>
                <a:solidFill>
                  <a:schemeClr val="tx1">
                    <a:tint val="75000"/>
                  </a:schemeClr>
                </a:solidFill>
              </a:defRPr>
            </a:lvl4pPr>
            <a:lvl5pPr marL="2438376" indent="0" algn="ctr">
              <a:buNone/>
              <a:defRPr>
                <a:solidFill>
                  <a:schemeClr val="tx1">
                    <a:tint val="75000"/>
                  </a:schemeClr>
                </a:solidFill>
              </a:defRPr>
            </a:lvl5pPr>
            <a:lvl6pPr marL="3047970" indent="0" algn="ctr">
              <a:buNone/>
              <a:defRPr>
                <a:solidFill>
                  <a:schemeClr val="tx1">
                    <a:tint val="75000"/>
                  </a:schemeClr>
                </a:solidFill>
              </a:defRPr>
            </a:lvl6pPr>
            <a:lvl7pPr marL="3657564" indent="0" algn="ctr">
              <a:buNone/>
              <a:defRPr>
                <a:solidFill>
                  <a:schemeClr val="tx1">
                    <a:tint val="75000"/>
                  </a:schemeClr>
                </a:solidFill>
              </a:defRPr>
            </a:lvl7pPr>
            <a:lvl8pPr marL="4267157" indent="0" algn="ctr">
              <a:buNone/>
              <a:defRPr>
                <a:solidFill>
                  <a:schemeClr val="tx1">
                    <a:tint val="75000"/>
                  </a:schemeClr>
                </a:solidFill>
              </a:defRPr>
            </a:lvl8pPr>
            <a:lvl9pPr marL="4876751" indent="0" algn="ctr">
              <a:buNone/>
              <a:defRPr>
                <a:solidFill>
                  <a:schemeClr val="tx1">
                    <a:tint val="75000"/>
                  </a:schemeClr>
                </a:solidFill>
              </a:defRPr>
            </a:lvl9pPr>
          </a:lstStyle>
          <a:p>
            <a:r>
              <a:rPr lang="en-US" dirty="0" smtClean="0"/>
              <a:t>Date: 04.05.2014</a:t>
            </a:r>
          </a:p>
          <a:p>
            <a:r>
              <a:rPr lang="en-US" dirty="0" smtClean="0"/>
              <a:t>Presented by First </a:t>
            </a:r>
            <a:r>
              <a:rPr lang="en-US" dirty="0" err="1" smtClean="0"/>
              <a:t>Lastname</a:t>
            </a:r>
            <a:endParaRPr lang="en-US" dirty="0"/>
          </a:p>
        </p:txBody>
      </p:sp>
      <p:sp>
        <p:nvSpPr>
          <p:cNvPr id="7" name="Title 6"/>
          <p:cNvSpPr>
            <a:spLocks noGrp="1"/>
          </p:cNvSpPr>
          <p:nvPr>
            <p:ph type="title"/>
          </p:nvPr>
        </p:nvSpPr>
        <p:spPr>
          <a:xfrm>
            <a:off x="1727201" y="6263640"/>
            <a:ext cx="9956800" cy="611172"/>
          </a:xfrm>
          <a:prstGeom prst="rect">
            <a:avLst/>
          </a:prstGeom>
        </p:spPr>
        <p:txBody>
          <a:bodyPr/>
          <a:lstStyle>
            <a:lvl1pPr algn="l">
              <a:defRPr sz="3200">
                <a:solidFill>
                  <a:schemeClr val="bg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6044457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29840" y="230429"/>
            <a:ext cx="9144000" cy="776922"/>
          </a:xfrm>
          <a:prstGeom prst="rect">
            <a:avLst/>
          </a:prstGeom>
        </p:spPr>
        <p:txBody>
          <a:bodyPr/>
          <a:lstStyle>
            <a:lvl1pPr algn="l">
              <a:defRPr sz="3840"/>
            </a:lvl1pPr>
          </a:lstStyle>
          <a:p>
            <a:r>
              <a:rPr lang="en-US" dirty="0" smtClean="0"/>
              <a:t>Click to edit Master title style</a:t>
            </a:r>
            <a:endParaRPr lang="en-US" dirty="0"/>
          </a:p>
        </p:txBody>
      </p:sp>
      <p:sp>
        <p:nvSpPr>
          <p:cNvPr id="3" name="Content Placeholder 2"/>
          <p:cNvSpPr>
            <a:spLocks noGrp="1"/>
          </p:cNvSpPr>
          <p:nvPr>
            <p:ph idx="1"/>
          </p:nvPr>
        </p:nvSpPr>
        <p:spPr>
          <a:xfrm>
            <a:off x="1036320" y="1143000"/>
            <a:ext cx="10637520" cy="5029200"/>
          </a:xfrm>
          <a:prstGeom prst="rect">
            <a:avLst/>
          </a:prstGeom>
        </p:spPr>
        <p:txBody>
          <a:bodyPr/>
          <a:lstStyle>
            <a:lvl1pPr>
              <a:defRPr sz="2880"/>
            </a:lvl1pPr>
            <a:lvl2pPr>
              <a:defRPr sz="2400"/>
            </a:lvl2pPr>
            <a:lvl3pPr>
              <a:defRPr sz="2160"/>
            </a:lvl3pPr>
            <a:lvl4pPr>
              <a:defRPr sz="1920"/>
            </a:lvl4pPr>
            <a:lvl5pPr>
              <a:defRPr sz="192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839201" y="6263642"/>
            <a:ext cx="2844800" cy="365125"/>
          </a:xfrm>
          <a:prstGeom prst="rect">
            <a:avLst/>
          </a:prstGeom>
        </p:spPr>
        <p:txBody>
          <a:bodyPr/>
          <a:lstStyle>
            <a:lvl1pPr algn="r">
              <a:defRPr/>
            </a:lvl1pPr>
          </a:lstStyle>
          <a:p>
            <a:fld id="{8E6B4DDA-C30B-4BFF-861C-4BF350FDF77F}" type="slidenum">
              <a:rPr lang="en-US" smtClean="0"/>
              <a:t>‹#›</a:t>
            </a:fld>
            <a:endParaRPr lang="en-US" dirty="0"/>
          </a:p>
        </p:txBody>
      </p:sp>
    </p:spTree>
    <p:extLst>
      <p:ext uri="{BB962C8B-B14F-4D97-AF65-F5344CB8AC3E}">
        <p14:creationId xmlns:p14="http://schemas.microsoft.com/office/powerpoint/2010/main" val="239711192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34717" y="228600"/>
            <a:ext cx="9448800" cy="731520"/>
          </a:xfrm>
          <a:prstGeom prst="rect">
            <a:avLst/>
          </a:prstGeom>
        </p:spPr>
        <p:txBody>
          <a:bodyPr anchor="t"/>
          <a:lstStyle>
            <a:lvl1pPr algn="l">
              <a:defRPr sz="3840" b="0" cap="all"/>
            </a:lvl1pPr>
          </a:lstStyle>
          <a:p>
            <a:r>
              <a:rPr lang="en-US" dirty="0" smtClean="0"/>
              <a:t>Click to edit Master title style</a:t>
            </a:r>
            <a:endParaRPr lang="en-US" dirty="0"/>
          </a:p>
        </p:txBody>
      </p:sp>
      <p:sp>
        <p:nvSpPr>
          <p:cNvPr id="7" name="Slide Number Placeholder 5"/>
          <p:cNvSpPr>
            <a:spLocks noGrp="1"/>
          </p:cNvSpPr>
          <p:nvPr>
            <p:ph type="sldNum" sz="quarter" idx="12"/>
          </p:nvPr>
        </p:nvSpPr>
        <p:spPr>
          <a:xfrm>
            <a:off x="8737600" y="6263642"/>
            <a:ext cx="2844800" cy="365125"/>
          </a:xfrm>
          <a:prstGeom prst="rect">
            <a:avLst/>
          </a:prstGeom>
        </p:spPr>
        <p:txBody>
          <a:bodyPr/>
          <a:lstStyle>
            <a:lvl1pPr algn="r">
              <a:defRPr/>
            </a:lvl1pPr>
          </a:lstStyle>
          <a:p>
            <a:fld id="{378F9958-02CF-44E9-AAF3-DDDDE063D447}" type="slidenum">
              <a:rPr lang="en-US" smtClean="0"/>
              <a:pPr/>
              <a:t>‹#›</a:t>
            </a:fld>
            <a:endParaRPr lang="en-US" dirty="0"/>
          </a:p>
        </p:txBody>
      </p:sp>
    </p:spTree>
    <p:extLst>
      <p:ext uri="{BB962C8B-B14F-4D97-AF65-F5344CB8AC3E}">
        <p14:creationId xmlns:p14="http://schemas.microsoft.com/office/powerpoint/2010/main" val="194334261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600200"/>
            <a:ext cx="5384800" cy="4525963"/>
          </a:xfrm>
          <a:prstGeom prst="rect">
            <a:avLst/>
          </a:prstGeom>
        </p:spPr>
        <p:txBody>
          <a:bodyPr/>
          <a:lstStyle>
            <a:lvl1pPr>
              <a:defRPr sz="2880"/>
            </a:lvl1pPr>
            <a:lvl2pPr>
              <a:defRPr sz="2400"/>
            </a:lvl2pPr>
            <a:lvl3pPr>
              <a:defRPr sz="2160"/>
            </a:lvl3pPr>
            <a:lvl4pPr>
              <a:defRPr sz="1920"/>
            </a:lvl4pPr>
            <a:lvl5pPr>
              <a:defRPr sz="1920"/>
            </a:lvl5pPr>
            <a:lvl6pPr>
              <a:defRPr sz="2400"/>
            </a:lvl6pPr>
            <a:lvl7pPr>
              <a:defRPr sz="2400"/>
            </a:lvl7pPr>
            <a:lvl8pPr>
              <a:defRPr sz="2400"/>
            </a:lvl8pPr>
            <a:lvl9pPr>
              <a:defRPr sz="2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1" y="1600200"/>
            <a:ext cx="5384800" cy="4525963"/>
          </a:xfrm>
          <a:prstGeom prst="rect">
            <a:avLst/>
          </a:prstGeom>
        </p:spPr>
        <p:txBody>
          <a:bodyPr/>
          <a:lstStyle>
            <a:lvl1pPr>
              <a:defRPr sz="2880"/>
            </a:lvl1pPr>
            <a:lvl2pPr>
              <a:defRPr sz="2400"/>
            </a:lvl2pPr>
            <a:lvl3pPr>
              <a:defRPr sz="2160"/>
            </a:lvl3pPr>
            <a:lvl4pPr>
              <a:defRPr sz="1920"/>
            </a:lvl4pPr>
            <a:lvl5pPr>
              <a:defRPr sz="1920"/>
            </a:lvl5pPr>
            <a:lvl6pPr>
              <a:defRPr sz="2400"/>
            </a:lvl6pPr>
            <a:lvl7pPr>
              <a:defRPr sz="2400"/>
            </a:lvl7pPr>
            <a:lvl8pPr>
              <a:defRPr sz="2400"/>
            </a:lvl8pPr>
            <a:lvl9pPr>
              <a:defRPr sz="2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609601" y="228600"/>
            <a:ext cx="11379200" cy="548640"/>
          </a:xfrm>
          <a:prstGeom prst="rect">
            <a:avLst/>
          </a:prstGeom>
        </p:spPr>
        <p:txBody>
          <a:bodyPr anchor="t"/>
          <a:lstStyle>
            <a:lvl1pPr algn="l">
              <a:defRPr sz="3840" b="0" cap="all"/>
            </a:lvl1pPr>
          </a:lstStyle>
          <a:p>
            <a:r>
              <a:rPr lang="en-US" dirty="0" smtClean="0"/>
              <a:t>Click to edit Master title style</a:t>
            </a:r>
            <a:endParaRPr lang="en-US" dirty="0"/>
          </a:p>
        </p:txBody>
      </p:sp>
      <p:sp>
        <p:nvSpPr>
          <p:cNvPr id="9" name="Slide Number Placeholder 5"/>
          <p:cNvSpPr>
            <a:spLocks noGrp="1"/>
          </p:cNvSpPr>
          <p:nvPr>
            <p:ph type="sldNum" sz="quarter" idx="12"/>
          </p:nvPr>
        </p:nvSpPr>
        <p:spPr>
          <a:xfrm>
            <a:off x="8737600" y="6263642"/>
            <a:ext cx="2844800" cy="365125"/>
          </a:xfrm>
          <a:prstGeom prst="rect">
            <a:avLst/>
          </a:prstGeom>
        </p:spPr>
        <p:txBody>
          <a:bodyPr/>
          <a:lstStyle>
            <a:lvl1pPr algn="r">
              <a:defRPr/>
            </a:lvl1pPr>
          </a:lstStyle>
          <a:p>
            <a:fld id="{378F9958-02CF-44E9-AAF3-DDDDE063D447}" type="slidenum">
              <a:rPr lang="en-US" smtClean="0"/>
              <a:pPr/>
              <a:t>‹#›</a:t>
            </a:fld>
            <a:endParaRPr lang="en-US" dirty="0"/>
          </a:p>
        </p:txBody>
      </p:sp>
    </p:spTree>
    <p:extLst>
      <p:ext uri="{BB962C8B-B14F-4D97-AF65-F5344CB8AC3E}">
        <p14:creationId xmlns:p14="http://schemas.microsoft.com/office/powerpoint/2010/main" val="10995377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B5F31A-1380-425A-8B18-DEB2461E4CF5}"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A9641-C5D8-4796-A181-B39DB34ACD90}" type="slidenum">
              <a:rPr lang="en-US" smtClean="0"/>
              <a:t>‹#›</a:t>
            </a:fld>
            <a:endParaRPr lang="en-US"/>
          </a:p>
        </p:txBody>
      </p:sp>
    </p:spTree>
    <p:extLst>
      <p:ext uri="{BB962C8B-B14F-4D97-AF65-F5344CB8AC3E}">
        <p14:creationId xmlns:p14="http://schemas.microsoft.com/office/powerpoint/2010/main" val="187215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B5F31A-1380-425A-8B18-DEB2461E4CF5}" type="datetimeFigureOut">
              <a:rPr lang="en-US" smtClean="0"/>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DA9641-C5D8-4796-A181-B39DB34ACD90}" type="slidenum">
              <a:rPr lang="en-US" smtClean="0"/>
              <a:t>‹#›</a:t>
            </a:fld>
            <a:endParaRPr lang="en-US"/>
          </a:p>
        </p:txBody>
      </p:sp>
    </p:spTree>
    <p:extLst>
      <p:ext uri="{BB962C8B-B14F-4D97-AF65-F5344CB8AC3E}">
        <p14:creationId xmlns:p14="http://schemas.microsoft.com/office/powerpoint/2010/main" val="54995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B5F31A-1380-425A-8B18-DEB2461E4CF5}" type="datetimeFigureOut">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A9641-C5D8-4796-A181-B39DB34ACD90}" type="slidenum">
              <a:rPr lang="en-US" smtClean="0"/>
              <a:t>‹#›</a:t>
            </a:fld>
            <a:endParaRPr lang="en-US"/>
          </a:p>
        </p:txBody>
      </p:sp>
    </p:spTree>
    <p:extLst>
      <p:ext uri="{BB962C8B-B14F-4D97-AF65-F5344CB8AC3E}">
        <p14:creationId xmlns:p14="http://schemas.microsoft.com/office/powerpoint/2010/main" val="2149264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B5F31A-1380-425A-8B18-DEB2461E4CF5}" type="datetimeFigureOut">
              <a:rPr lang="en-US" smtClean="0"/>
              <a:t>8/28/2020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DA9641-C5D8-4796-A181-B39DB34ACD90}" type="slidenum">
              <a:rPr lang="en-US" smtClean="0"/>
              <a:t>‹#›</a:t>
            </a:fld>
            <a:endParaRPr lang="en-US"/>
          </a:p>
        </p:txBody>
      </p:sp>
    </p:spTree>
    <p:extLst>
      <p:ext uri="{BB962C8B-B14F-4D97-AF65-F5344CB8AC3E}">
        <p14:creationId xmlns:p14="http://schemas.microsoft.com/office/powerpoint/2010/main" val="2251941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B5F31A-1380-425A-8B18-DEB2461E4CF5}" type="datetimeFigureOut">
              <a:rPr lang="en-US" smtClean="0"/>
              <a:t>8/28/2020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DA9641-C5D8-4796-A181-B39DB34ACD90}" type="slidenum">
              <a:rPr lang="en-US" smtClean="0"/>
              <a:t>‹#›</a:t>
            </a:fld>
            <a:endParaRPr lang="en-US"/>
          </a:p>
        </p:txBody>
      </p:sp>
    </p:spTree>
    <p:extLst>
      <p:ext uri="{BB962C8B-B14F-4D97-AF65-F5344CB8AC3E}">
        <p14:creationId xmlns:p14="http://schemas.microsoft.com/office/powerpoint/2010/main" val="2328920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5F31A-1380-425A-8B18-DEB2461E4CF5}" type="datetimeFigureOut">
              <a:rPr lang="en-US" smtClean="0"/>
              <a:t>8/28/2020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DA9641-C5D8-4796-A181-B39DB34ACD90}" type="slidenum">
              <a:rPr lang="en-US" smtClean="0"/>
              <a:t>‹#›</a:t>
            </a:fld>
            <a:endParaRPr lang="en-US"/>
          </a:p>
        </p:txBody>
      </p:sp>
    </p:spTree>
    <p:extLst>
      <p:ext uri="{BB962C8B-B14F-4D97-AF65-F5344CB8AC3E}">
        <p14:creationId xmlns:p14="http://schemas.microsoft.com/office/powerpoint/2010/main" val="884265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B5F31A-1380-425A-8B18-DEB2461E4CF5}" type="datetimeFigureOut">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A9641-C5D8-4796-A181-B39DB34ACD90}" type="slidenum">
              <a:rPr lang="en-US" smtClean="0"/>
              <a:t>‹#›</a:t>
            </a:fld>
            <a:endParaRPr lang="en-US"/>
          </a:p>
        </p:txBody>
      </p:sp>
    </p:spTree>
    <p:extLst>
      <p:ext uri="{BB962C8B-B14F-4D97-AF65-F5344CB8AC3E}">
        <p14:creationId xmlns:p14="http://schemas.microsoft.com/office/powerpoint/2010/main" val="1738450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DB5F31A-1380-425A-8B18-DEB2461E4CF5}" type="datetimeFigureOut">
              <a:rPr lang="en-US" smtClean="0"/>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DA9641-C5D8-4796-A181-B39DB34ACD90}" type="slidenum">
              <a:rPr lang="en-US" smtClean="0"/>
              <a:t>‹#›</a:t>
            </a:fld>
            <a:endParaRPr lang="en-US"/>
          </a:p>
        </p:txBody>
      </p:sp>
    </p:spTree>
    <p:extLst>
      <p:ext uri="{BB962C8B-B14F-4D97-AF65-F5344CB8AC3E}">
        <p14:creationId xmlns:p14="http://schemas.microsoft.com/office/powerpoint/2010/main" val="128194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5F31A-1380-425A-8B18-DEB2461E4CF5}" type="datetimeFigureOut">
              <a:rPr lang="en-US" smtClean="0"/>
              <a:t>8/28/2020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DA9641-C5D8-4796-A181-B39DB34ACD90}" type="slidenum">
              <a:rPr lang="en-US" smtClean="0"/>
              <a:t>‹#›</a:t>
            </a:fld>
            <a:endParaRPr lang="en-US"/>
          </a:p>
        </p:txBody>
      </p:sp>
    </p:spTree>
    <p:extLst>
      <p:ext uri="{BB962C8B-B14F-4D97-AF65-F5344CB8AC3E}">
        <p14:creationId xmlns:p14="http://schemas.microsoft.com/office/powerpoint/2010/main" val="3985729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789516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timing>
    <p:tnLst>
      <p:par>
        <p:cTn id="1" dur="indefinite" restart="never" nodeType="tmRoot"/>
      </p:par>
    </p:tnLst>
  </p:timing>
  <p:txStyles>
    <p:titleStyle>
      <a:lvl1pPr algn="ctr" defTabSz="1219188" rtl="0" eaLnBrk="1" latinLnBrk="0" hangingPunct="1">
        <a:spcBef>
          <a:spcPct val="0"/>
        </a:spcBef>
        <a:buNone/>
        <a:defRPr sz="5867" kern="1200">
          <a:solidFill>
            <a:schemeClr val="tx1"/>
          </a:solidFill>
          <a:latin typeface="+mj-lt"/>
          <a:ea typeface="+mj-ea"/>
          <a:cs typeface="+mj-cs"/>
        </a:defRPr>
      </a:lvl1pPr>
    </p:titleStyle>
    <p:bodyStyle>
      <a:lvl1pPr marL="457195" indent="-457195" algn="l" defTabSz="1219188"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90" indent="-380996" algn="l" defTabSz="1219188"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84" indent="-304796" algn="l" defTabSz="1219188"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78" indent="-304796" algn="l" defTabSz="1219188"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4pPr>
      <a:lvl5pPr marL="2743172" indent="-304796" algn="l" defTabSz="1219188"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5pPr>
      <a:lvl6pPr marL="3352766" indent="-304796" algn="l" defTabSz="1219188"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6pPr>
      <a:lvl7pPr marL="3962360" indent="-304796" algn="l" defTabSz="1219188"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7pPr>
      <a:lvl8pPr marL="4571954" indent="-304796" algn="l" defTabSz="1219188"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8pPr>
      <a:lvl9pPr marL="5181548" indent="-304796" algn="l" defTabSz="1219188"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9pPr>
    </p:bodyStyle>
    <p:otherStyle>
      <a:defPPr>
        <a:defRPr lang="en-US"/>
      </a:defPPr>
      <a:lvl1pPr marL="0" algn="l" defTabSz="1219188" rtl="0" eaLnBrk="1" latinLnBrk="0" hangingPunct="1">
        <a:defRPr sz="2400" kern="1200">
          <a:solidFill>
            <a:schemeClr val="tx1"/>
          </a:solidFill>
          <a:latin typeface="+mn-lt"/>
          <a:ea typeface="+mn-ea"/>
          <a:cs typeface="+mn-cs"/>
        </a:defRPr>
      </a:lvl1pPr>
      <a:lvl2pPr marL="609594" algn="l" defTabSz="1219188" rtl="0" eaLnBrk="1" latinLnBrk="0" hangingPunct="1">
        <a:defRPr sz="2400" kern="1200">
          <a:solidFill>
            <a:schemeClr val="tx1"/>
          </a:solidFill>
          <a:latin typeface="+mn-lt"/>
          <a:ea typeface="+mn-ea"/>
          <a:cs typeface="+mn-cs"/>
        </a:defRPr>
      </a:lvl2pPr>
      <a:lvl3pPr marL="1219188" algn="l" defTabSz="1219188" rtl="0" eaLnBrk="1" latinLnBrk="0" hangingPunct="1">
        <a:defRPr sz="2400" kern="1200">
          <a:solidFill>
            <a:schemeClr val="tx1"/>
          </a:solidFill>
          <a:latin typeface="+mn-lt"/>
          <a:ea typeface="+mn-ea"/>
          <a:cs typeface="+mn-cs"/>
        </a:defRPr>
      </a:lvl3pPr>
      <a:lvl4pPr marL="1828782" algn="l" defTabSz="1219188" rtl="0" eaLnBrk="1" latinLnBrk="0" hangingPunct="1">
        <a:defRPr sz="2400" kern="1200">
          <a:solidFill>
            <a:schemeClr val="tx1"/>
          </a:solidFill>
          <a:latin typeface="+mn-lt"/>
          <a:ea typeface="+mn-ea"/>
          <a:cs typeface="+mn-cs"/>
        </a:defRPr>
      </a:lvl4pPr>
      <a:lvl5pPr marL="2438376" algn="l" defTabSz="1219188" rtl="0" eaLnBrk="1" latinLnBrk="0" hangingPunct="1">
        <a:defRPr sz="2400" kern="1200">
          <a:solidFill>
            <a:schemeClr val="tx1"/>
          </a:solidFill>
          <a:latin typeface="+mn-lt"/>
          <a:ea typeface="+mn-ea"/>
          <a:cs typeface="+mn-cs"/>
        </a:defRPr>
      </a:lvl5pPr>
      <a:lvl6pPr marL="3047970" algn="l" defTabSz="1219188" rtl="0" eaLnBrk="1" latinLnBrk="0" hangingPunct="1">
        <a:defRPr sz="2400" kern="1200">
          <a:solidFill>
            <a:schemeClr val="tx1"/>
          </a:solidFill>
          <a:latin typeface="+mn-lt"/>
          <a:ea typeface="+mn-ea"/>
          <a:cs typeface="+mn-cs"/>
        </a:defRPr>
      </a:lvl6pPr>
      <a:lvl7pPr marL="3657564" algn="l" defTabSz="1219188" rtl="0" eaLnBrk="1" latinLnBrk="0" hangingPunct="1">
        <a:defRPr sz="2400" kern="1200">
          <a:solidFill>
            <a:schemeClr val="tx1"/>
          </a:solidFill>
          <a:latin typeface="+mn-lt"/>
          <a:ea typeface="+mn-ea"/>
          <a:cs typeface="+mn-cs"/>
        </a:defRPr>
      </a:lvl7pPr>
      <a:lvl8pPr marL="4267157" algn="l" defTabSz="1219188" rtl="0" eaLnBrk="1" latinLnBrk="0" hangingPunct="1">
        <a:defRPr sz="2400" kern="1200">
          <a:solidFill>
            <a:schemeClr val="tx1"/>
          </a:solidFill>
          <a:latin typeface="+mn-lt"/>
          <a:ea typeface="+mn-ea"/>
          <a:cs typeface="+mn-cs"/>
        </a:defRPr>
      </a:lvl8pPr>
      <a:lvl9pPr marL="4876751" algn="l" defTabSz="121918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Update to DAU Transformation</a:t>
            </a:r>
            <a:endParaRPr lang="en-US" b="1" dirty="0"/>
          </a:p>
        </p:txBody>
      </p:sp>
      <p:sp>
        <p:nvSpPr>
          <p:cNvPr id="3" name="Content Placeholder 2"/>
          <p:cNvSpPr>
            <a:spLocks noGrp="1"/>
          </p:cNvSpPr>
          <p:nvPr>
            <p:ph idx="1"/>
          </p:nvPr>
        </p:nvSpPr>
        <p:spPr>
          <a:xfrm>
            <a:off x="728133" y="1143000"/>
            <a:ext cx="4758267" cy="5029200"/>
          </a:xfrm>
        </p:spPr>
        <p:txBody>
          <a:bodyPr/>
          <a:lstStyle/>
          <a:p>
            <a:r>
              <a:rPr lang="en-US" dirty="0" smtClean="0"/>
              <a:t>Introduced during 36</a:t>
            </a:r>
            <a:r>
              <a:rPr lang="en-US" baseline="30000" dirty="0" smtClean="0"/>
              <a:t>th</a:t>
            </a:r>
            <a:r>
              <a:rPr lang="en-US" dirty="0" smtClean="0"/>
              <a:t> annual symposium</a:t>
            </a:r>
          </a:p>
          <a:p>
            <a:r>
              <a:rPr lang="en-US" dirty="0" smtClean="0"/>
              <a:t>Multiple task forces examining certification frameworks</a:t>
            </a:r>
          </a:p>
          <a:p>
            <a:pPr lvl="1"/>
            <a:r>
              <a:rPr lang="en-US" dirty="0" smtClean="0"/>
              <a:t>T&amp;E projected to remain independent career field</a:t>
            </a:r>
          </a:p>
          <a:p>
            <a:pPr lvl="1"/>
            <a:r>
              <a:rPr lang="en-US" dirty="0" smtClean="0"/>
              <a:t> Certification requirements will change</a:t>
            </a:r>
          </a:p>
          <a:p>
            <a:pPr lvl="2"/>
            <a:r>
              <a:rPr lang="en-US" dirty="0" smtClean="0"/>
              <a:t>DAU Curriculum</a:t>
            </a:r>
          </a:p>
          <a:p>
            <a:pPr lvl="2"/>
            <a:r>
              <a:rPr lang="en-US" dirty="0" smtClean="0"/>
              <a:t>Education / experience</a:t>
            </a:r>
            <a:endParaRPr lang="en-US" dirty="0"/>
          </a:p>
        </p:txBody>
      </p:sp>
      <p:pic>
        <p:nvPicPr>
          <p:cNvPr id="5" name="Picture 4"/>
          <p:cNvPicPr>
            <a:picLocks noChangeAspect="1"/>
          </p:cNvPicPr>
          <p:nvPr/>
        </p:nvPicPr>
        <p:blipFill>
          <a:blip r:embed="rId2"/>
          <a:stretch>
            <a:fillRect/>
          </a:stretch>
        </p:blipFill>
        <p:spPr>
          <a:xfrm>
            <a:off x="5226575" y="1143000"/>
            <a:ext cx="4761906" cy="2683138"/>
          </a:xfrm>
          <a:prstGeom prst="rect">
            <a:avLst/>
          </a:prstGeom>
        </p:spPr>
      </p:pic>
      <p:pic>
        <p:nvPicPr>
          <p:cNvPr id="6" name="Picture 5"/>
          <p:cNvPicPr>
            <a:picLocks noChangeAspect="1"/>
          </p:cNvPicPr>
          <p:nvPr/>
        </p:nvPicPr>
        <p:blipFill>
          <a:blip r:embed="rId3"/>
          <a:stretch>
            <a:fillRect/>
          </a:stretch>
        </p:blipFill>
        <p:spPr>
          <a:xfrm>
            <a:off x="6244338" y="2190422"/>
            <a:ext cx="4774907" cy="2663057"/>
          </a:xfrm>
          <a:prstGeom prst="rect">
            <a:avLst/>
          </a:prstGeom>
        </p:spPr>
      </p:pic>
      <p:pic>
        <p:nvPicPr>
          <p:cNvPr id="4" name="Picture 3"/>
          <p:cNvPicPr>
            <a:picLocks noChangeAspect="1"/>
          </p:cNvPicPr>
          <p:nvPr/>
        </p:nvPicPr>
        <p:blipFill>
          <a:blip r:embed="rId4"/>
          <a:stretch>
            <a:fillRect/>
          </a:stretch>
        </p:blipFill>
        <p:spPr>
          <a:xfrm>
            <a:off x="7387399" y="3874063"/>
            <a:ext cx="4761906" cy="2675228"/>
          </a:xfrm>
          <a:prstGeom prst="rect">
            <a:avLst/>
          </a:prstGeom>
        </p:spPr>
      </p:pic>
    </p:spTree>
    <p:extLst>
      <p:ext uri="{BB962C8B-B14F-4D97-AF65-F5344CB8AC3E}">
        <p14:creationId xmlns:p14="http://schemas.microsoft.com/office/powerpoint/2010/main" val="3362572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Coronavirus Impacts </a:t>
            </a:r>
            <a:endParaRPr lang="en-US" dirty="0"/>
          </a:p>
        </p:txBody>
      </p:sp>
      <p:sp>
        <p:nvSpPr>
          <p:cNvPr id="3" name="Content Placeholder 2"/>
          <p:cNvSpPr>
            <a:spLocks noGrp="1"/>
          </p:cNvSpPr>
          <p:nvPr>
            <p:ph idx="1"/>
          </p:nvPr>
        </p:nvSpPr>
        <p:spPr/>
        <p:txBody>
          <a:bodyPr/>
          <a:lstStyle/>
          <a:p>
            <a:r>
              <a:rPr lang="en-US" dirty="0" smtClean="0"/>
              <a:t>All in-person activities </a:t>
            </a:r>
            <a:r>
              <a:rPr lang="en-US" dirty="0" smtClean="0"/>
              <a:t>affected as of mid-March</a:t>
            </a:r>
            <a:endParaRPr lang="en-US" dirty="0" smtClean="0"/>
          </a:p>
          <a:p>
            <a:pPr lvl="1"/>
            <a:r>
              <a:rPr lang="en-US" dirty="0" smtClean="0"/>
              <a:t>Ceased conducting in-person classes</a:t>
            </a:r>
          </a:p>
          <a:p>
            <a:pPr lvl="2"/>
            <a:r>
              <a:rPr lang="en-US" dirty="0" smtClean="0"/>
              <a:t>Developing criteria for return</a:t>
            </a:r>
            <a:endParaRPr lang="en-US" dirty="0" smtClean="0"/>
          </a:p>
          <a:p>
            <a:pPr lvl="1"/>
            <a:r>
              <a:rPr lang="en-US" dirty="0" smtClean="0"/>
              <a:t>Overwhelming majority of in-person offerings </a:t>
            </a:r>
            <a:r>
              <a:rPr lang="en-US" dirty="0" smtClean="0"/>
              <a:t>moved </a:t>
            </a:r>
            <a:r>
              <a:rPr lang="en-US" dirty="0" smtClean="0"/>
              <a:t>online</a:t>
            </a:r>
          </a:p>
          <a:p>
            <a:pPr lvl="2"/>
            <a:r>
              <a:rPr lang="en-US" dirty="0" smtClean="0"/>
              <a:t>Most cancellations occurred in Mar/Apr</a:t>
            </a:r>
            <a:endParaRPr lang="en-US" dirty="0" smtClean="0"/>
          </a:p>
          <a:p>
            <a:endParaRPr lang="en-US" dirty="0" smtClean="0"/>
          </a:p>
          <a:p>
            <a:r>
              <a:rPr lang="en-US" dirty="0" smtClean="0"/>
              <a:t>DAU’s move to the virtual instructor-led environment accelerated and broadened</a:t>
            </a:r>
          </a:p>
          <a:p>
            <a:endParaRPr lang="en-US" dirty="0"/>
          </a:p>
          <a:p>
            <a:endParaRPr lang="en-US" dirty="0" smtClean="0"/>
          </a:p>
          <a:p>
            <a:endParaRPr lang="en-US" dirty="0" smtClean="0"/>
          </a:p>
        </p:txBody>
      </p:sp>
    </p:spTree>
    <p:extLst>
      <p:ext uri="{BB962C8B-B14F-4D97-AF65-F5344CB8AC3E}">
        <p14:creationId xmlns:p14="http://schemas.microsoft.com/office/powerpoint/2010/main" val="1941688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in the Virtual Environment</a:t>
            </a:r>
            <a:endParaRPr lang="en-US" dirty="0"/>
          </a:p>
        </p:txBody>
      </p:sp>
      <p:sp>
        <p:nvSpPr>
          <p:cNvPr id="3" name="Content Placeholder 2"/>
          <p:cNvSpPr>
            <a:spLocks noGrp="1"/>
          </p:cNvSpPr>
          <p:nvPr>
            <p:ph idx="1"/>
          </p:nvPr>
        </p:nvSpPr>
        <p:spPr/>
        <p:txBody>
          <a:bodyPr/>
          <a:lstStyle/>
          <a:p>
            <a:r>
              <a:rPr lang="en-US" dirty="0" smtClean="0"/>
              <a:t>Platform considerations</a:t>
            </a:r>
          </a:p>
          <a:p>
            <a:pPr lvl="1"/>
            <a:r>
              <a:rPr lang="en-US" dirty="0" smtClean="0"/>
              <a:t>WebEx, MS Teams, etc.</a:t>
            </a:r>
          </a:p>
          <a:p>
            <a:pPr lvl="1"/>
            <a:r>
              <a:rPr lang="en-US" dirty="0" smtClean="0"/>
              <a:t>Firewalls, IT Issues</a:t>
            </a:r>
          </a:p>
          <a:p>
            <a:r>
              <a:rPr lang="en-US" dirty="0" smtClean="0"/>
              <a:t>Time zones, duty-day</a:t>
            </a:r>
          </a:p>
          <a:p>
            <a:r>
              <a:rPr lang="en-US" dirty="0" smtClean="0"/>
              <a:t>Course materials</a:t>
            </a:r>
          </a:p>
          <a:p>
            <a:pPr lvl="1"/>
            <a:r>
              <a:rPr lang="en-US" dirty="0" smtClean="0"/>
              <a:t>Optimized for in-person vs virtual environment </a:t>
            </a:r>
          </a:p>
          <a:p>
            <a:pPr lvl="1"/>
            <a:r>
              <a:rPr lang="en-US" dirty="0" smtClean="0"/>
              <a:t>Exercise adjustments</a:t>
            </a:r>
            <a:endParaRPr lang="en-US" dirty="0" smtClean="0"/>
          </a:p>
          <a:p>
            <a:r>
              <a:rPr lang="en-US" dirty="0" smtClean="0"/>
              <a:t>Instructor </a:t>
            </a:r>
            <a:r>
              <a:rPr lang="en-US" dirty="0" smtClean="0"/>
              <a:t>skillset</a:t>
            </a:r>
          </a:p>
          <a:p>
            <a:r>
              <a:rPr lang="en-US" dirty="0" smtClean="0"/>
              <a:t>Class </a:t>
            </a:r>
            <a:r>
              <a:rPr lang="en-US" dirty="0" smtClean="0"/>
              <a:t>conduct, exercises, breakout sessions</a:t>
            </a:r>
          </a:p>
          <a:p>
            <a:pPr lvl="1"/>
            <a:r>
              <a:rPr lang="en-US" dirty="0" smtClean="0"/>
              <a:t>“</a:t>
            </a:r>
            <a:r>
              <a:rPr lang="en-US" dirty="0"/>
              <a:t>Reading” </a:t>
            </a:r>
            <a:r>
              <a:rPr lang="en-US" dirty="0" smtClean="0"/>
              <a:t>students</a:t>
            </a:r>
          </a:p>
          <a:p>
            <a:pPr lvl="1"/>
            <a:r>
              <a:rPr lang="en-US" dirty="0" smtClean="0"/>
              <a:t>Virtual classroom inefficiencies</a:t>
            </a:r>
            <a:endParaRPr lang="en-US" dirty="0"/>
          </a:p>
          <a:p>
            <a:endParaRPr lang="en-US" dirty="0"/>
          </a:p>
        </p:txBody>
      </p:sp>
    </p:spTree>
    <p:extLst>
      <p:ext uri="{BB962C8B-B14F-4D97-AF65-F5344CB8AC3E}">
        <p14:creationId xmlns:p14="http://schemas.microsoft.com/office/powerpoint/2010/main" val="1123288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Backups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53646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80" b="1" dirty="0"/>
              <a:t>Current Acquisition </a:t>
            </a:r>
            <a:r>
              <a:rPr lang="en-US" sz="2880" b="1" dirty="0" smtClean="0"/>
              <a:t>Certification </a:t>
            </a:r>
            <a:r>
              <a:rPr lang="en-US" sz="2880" b="1" dirty="0"/>
              <a:t>Model</a:t>
            </a:r>
          </a:p>
        </p:txBody>
      </p:sp>
      <p:grpSp>
        <p:nvGrpSpPr>
          <p:cNvPr id="87" name="Group 86"/>
          <p:cNvGrpSpPr/>
          <p:nvPr/>
        </p:nvGrpSpPr>
        <p:grpSpPr>
          <a:xfrm>
            <a:off x="1541102" y="1284389"/>
            <a:ext cx="10509150" cy="5099946"/>
            <a:chOff x="1589051" y="1069394"/>
            <a:chExt cx="8757625" cy="4249955"/>
          </a:xfrm>
        </p:grpSpPr>
        <p:grpSp>
          <p:nvGrpSpPr>
            <p:cNvPr id="4" name="Group 3"/>
            <p:cNvGrpSpPr/>
            <p:nvPr/>
          </p:nvGrpSpPr>
          <p:grpSpPr>
            <a:xfrm>
              <a:off x="2204143" y="1069394"/>
              <a:ext cx="5657875" cy="3597610"/>
              <a:chOff x="950976" y="1005840"/>
              <a:chExt cx="7187184" cy="4745736"/>
            </a:xfrm>
            <a:effectLst>
              <a:outerShdw blurRad="50800" dist="38100" dir="2700000" algn="tl" rotWithShape="0">
                <a:prstClr val="black">
                  <a:alpha val="40000"/>
                </a:prstClr>
              </a:outerShdw>
            </a:effectLst>
          </p:grpSpPr>
          <p:cxnSp>
            <p:nvCxnSpPr>
              <p:cNvPr id="5" name="Straight Arrow Connector 4"/>
              <p:cNvCxnSpPr/>
              <p:nvPr/>
            </p:nvCxnSpPr>
            <p:spPr>
              <a:xfrm flipV="1">
                <a:off x="978408" y="1005840"/>
                <a:ext cx="0" cy="474573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950976" y="5751576"/>
                <a:ext cx="718718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sp>
          <p:nvSpPr>
            <p:cNvPr id="8" name="Rectangle 7"/>
            <p:cNvSpPr/>
            <p:nvPr/>
          </p:nvSpPr>
          <p:spPr>
            <a:xfrm>
              <a:off x="2380715" y="4073739"/>
              <a:ext cx="489485" cy="51701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9" name="Rectangle 8"/>
            <p:cNvSpPr/>
            <p:nvPr/>
          </p:nvSpPr>
          <p:spPr>
            <a:xfrm>
              <a:off x="3017552" y="4073739"/>
              <a:ext cx="489485" cy="517015"/>
            </a:xfrm>
            <a:prstGeom prst="rect">
              <a:avLst/>
            </a:prstGeom>
            <a:solidFill>
              <a:schemeClr val="tx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0" name="Rectangle 9"/>
            <p:cNvSpPr/>
            <p:nvPr/>
          </p:nvSpPr>
          <p:spPr>
            <a:xfrm>
              <a:off x="3017552" y="3460369"/>
              <a:ext cx="489485" cy="51701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1" name="Rectangle 10"/>
            <p:cNvSpPr/>
            <p:nvPr/>
          </p:nvSpPr>
          <p:spPr>
            <a:xfrm>
              <a:off x="3715787" y="4073739"/>
              <a:ext cx="489485" cy="517015"/>
            </a:xfrm>
            <a:prstGeom prst="rect">
              <a:avLst/>
            </a:prstGeom>
            <a:solidFill>
              <a:schemeClr val="tx2">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2" name="Rectangle 11"/>
            <p:cNvSpPr/>
            <p:nvPr/>
          </p:nvSpPr>
          <p:spPr>
            <a:xfrm>
              <a:off x="3715787" y="3460369"/>
              <a:ext cx="489485" cy="517015"/>
            </a:xfrm>
            <a:prstGeom prst="rect">
              <a:avLst/>
            </a:prstGeom>
            <a:solidFill>
              <a:schemeClr val="tx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3" name="Rectangle 12"/>
            <p:cNvSpPr/>
            <p:nvPr/>
          </p:nvSpPr>
          <p:spPr>
            <a:xfrm>
              <a:off x="3719750" y="2846999"/>
              <a:ext cx="489485" cy="517015"/>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4" name="Rectangle 13"/>
            <p:cNvSpPr/>
            <p:nvPr/>
          </p:nvSpPr>
          <p:spPr>
            <a:xfrm>
              <a:off x="2060395" y="4677482"/>
              <a:ext cx="327601"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0</a:t>
              </a:r>
            </a:p>
          </p:txBody>
        </p:sp>
        <p:sp>
          <p:nvSpPr>
            <p:cNvPr id="15" name="Rectangle 14"/>
            <p:cNvSpPr/>
            <p:nvPr/>
          </p:nvSpPr>
          <p:spPr>
            <a:xfrm>
              <a:off x="2560507" y="4680869"/>
              <a:ext cx="184720" cy="400109"/>
            </a:xfrm>
            <a:prstGeom prst="rect">
              <a:avLst/>
            </a:prstGeom>
            <a:noFill/>
          </p:spPr>
          <p:txBody>
            <a:bodyPr wrap="none" lIns="109728" tIns="54864" rIns="109728" bIns="54864">
              <a:spAutoFit/>
            </a:bodyPr>
            <a:lstStyle/>
            <a:p>
              <a:pPr algn="ctr" defTabSz="1097280"/>
              <a:endParaRPr lang="en-US" sz="2400" dirty="0">
                <a:ln w="0"/>
                <a:solidFill>
                  <a:prstClr val="black"/>
                </a:solidFill>
                <a:effectLst>
                  <a:outerShdw blurRad="38100" dist="19050" dir="2700000" algn="tl" rotWithShape="0">
                    <a:prstClr val="black">
                      <a:alpha val="40000"/>
                    </a:prstClr>
                  </a:outerShdw>
                </a:effectLst>
                <a:latin typeface="Arial" panose="020B0604020202020204"/>
              </a:endParaRPr>
            </a:p>
          </p:txBody>
        </p:sp>
        <p:sp>
          <p:nvSpPr>
            <p:cNvPr id="16" name="Rectangle 15"/>
            <p:cNvSpPr/>
            <p:nvPr/>
          </p:nvSpPr>
          <p:spPr>
            <a:xfrm>
              <a:off x="3457132" y="4680869"/>
              <a:ext cx="327601"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4</a:t>
              </a:r>
            </a:p>
          </p:txBody>
        </p:sp>
        <p:cxnSp>
          <p:nvCxnSpPr>
            <p:cNvPr id="17" name="Straight Connector 16"/>
            <p:cNvCxnSpPr/>
            <p:nvPr/>
          </p:nvCxnSpPr>
          <p:spPr>
            <a:xfrm flipV="1">
              <a:off x="2916776" y="1228826"/>
              <a:ext cx="0" cy="3396588"/>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619812" y="1228826"/>
              <a:ext cx="0" cy="3396588"/>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4322847" y="1228826"/>
              <a:ext cx="0" cy="3396588"/>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033081" y="1228826"/>
              <a:ext cx="0" cy="3396588"/>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743314" y="1228826"/>
              <a:ext cx="0" cy="3396588"/>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446350" y="1228826"/>
              <a:ext cx="0" cy="3396588"/>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7163782" y="1228826"/>
              <a:ext cx="0" cy="3396588"/>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155100" y="4677482"/>
              <a:ext cx="327601"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6</a:t>
              </a:r>
            </a:p>
          </p:txBody>
        </p:sp>
        <p:sp>
          <p:nvSpPr>
            <p:cNvPr id="25" name="Rectangle 24"/>
            <p:cNvSpPr/>
            <p:nvPr/>
          </p:nvSpPr>
          <p:spPr>
            <a:xfrm>
              <a:off x="4853335" y="4677482"/>
              <a:ext cx="327601"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8</a:t>
              </a:r>
            </a:p>
          </p:txBody>
        </p:sp>
        <p:sp>
          <p:nvSpPr>
            <p:cNvPr id="26" name="Rectangle 25"/>
            <p:cNvSpPr/>
            <p:nvPr/>
          </p:nvSpPr>
          <p:spPr>
            <a:xfrm>
              <a:off x="5531210" y="4686271"/>
              <a:ext cx="470535"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10</a:t>
              </a:r>
            </a:p>
          </p:txBody>
        </p:sp>
        <p:sp>
          <p:nvSpPr>
            <p:cNvPr id="27" name="Rectangle 26"/>
            <p:cNvSpPr/>
            <p:nvPr/>
          </p:nvSpPr>
          <p:spPr>
            <a:xfrm>
              <a:off x="6181909" y="4677482"/>
              <a:ext cx="470535"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12</a:t>
              </a:r>
            </a:p>
          </p:txBody>
        </p:sp>
        <p:sp>
          <p:nvSpPr>
            <p:cNvPr id="28" name="Rectangle 27"/>
            <p:cNvSpPr/>
            <p:nvPr/>
          </p:nvSpPr>
          <p:spPr>
            <a:xfrm>
              <a:off x="7172652" y="4686271"/>
              <a:ext cx="727015"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20…</a:t>
              </a:r>
            </a:p>
          </p:txBody>
        </p:sp>
        <p:sp>
          <p:nvSpPr>
            <p:cNvPr id="29" name="Rectangle 28"/>
            <p:cNvSpPr/>
            <p:nvPr/>
          </p:nvSpPr>
          <p:spPr>
            <a:xfrm>
              <a:off x="3954315" y="4980795"/>
              <a:ext cx="2157535" cy="338554"/>
            </a:xfrm>
            <a:prstGeom prst="rect">
              <a:avLst/>
            </a:prstGeom>
            <a:noFill/>
          </p:spPr>
          <p:txBody>
            <a:bodyPr wrap="none" lIns="109728" tIns="54864" rIns="109728" bIns="54864">
              <a:spAutoFit/>
            </a:bodyPr>
            <a:lstStyle/>
            <a:p>
              <a:pPr algn="ctr" defTabSz="1097280"/>
              <a:r>
                <a:rPr lang="en-US" sz="1920" dirty="0">
                  <a:ln w="0"/>
                  <a:solidFill>
                    <a:prstClr val="black"/>
                  </a:solidFill>
                  <a:effectLst>
                    <a:outerShdw blurRad="38100" dist="19050" dir="2700000" algn="tl" rotWithShape="0">
                      <a:prstClr val="black">
                        <a:alpha val="40000"/>
                      </a:prstClr>
                    </a:outerShdw>
                  </a:effectLst>
                  <a:latin typeface="Arial" panose="020B0604020202020204"/>
                </a:rPr>
                <a:t>Years in Career Field </a:t>
              </a:r>
            </a:p>
          </p:txBody>
        </p:sp>
        <p:sp>
          <p:nvSpPr>
            <p:cNvPr id="30" name="Rectangle 29"/>
            <p:cNvSpPr/>
            <p:nvPr/>
          </p:nvSpPr>
          <p:spPr>
            <a:xfrm rot="16200000">
              <a:off x="526314" y="2493301"/>
              <a:ext cx="2525584"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Certification Training</a:t>
              </a:r>
            </a:p>
          </p:txBody>
        </p:sp>
        <p:sp>
          <p:nvSpPr>
            <p:cNvPr id="32" name="Rectangle 31"/>
            <p:cNvSpPr/>
            <p:nvPr/>
          </p:nvSpPr>
          <p:spPr>
            <a:xfrm>
              <a:off x="4426019" y="4073739"/>
              <a:ext cx="489485" cy="517015"/>
            </a:xfrm>
            <a:prstGeom prst="rect">
              <a:avLst/>
            </a:prstGeom>
            <a:solidFill>
              <a:schemeClr val="tx2">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33" name="Rectangle 32"/>
            <p:cNvSpPr/>
            <p:nvPr/>
          </p:nvSpPr>
          <p:spPr>
            <a:xfrm>
              <a:off x="4426019" y="3460369"/>
              <a:ext cx="489485" cy="517015"/>
            </a:xfrm>
            <a:prstGeom prst="rect">
              <a:avLst/>
            </a:prstGeom>
            <a:solidFill>
              <a:schemeClr val="tx2">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34" name="Rectangle 33"/>
            <p:cNvSpPr/>
            <p:nvPr/>
          </p:nvSpPr>
          <p:spPr>
            <a:xfrm>
              <a:off x="4416127" y="2846999"/>
              <a:ext cx="489485" cy="517015"/>
            </a:xfrm>
            <a:prstGeom prst="rect">
              <a:avLst/>
            </a:prstGeom>
            <a:solidFill>
              <a:schemeClr val="tx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66" name="Rectangle 65"/>
            <p:cNvSpPr/>
            <p:nvPr/>
          </p:nvSpPr>
          <p:spPr>
            <a:xfrm>
              <a:off x="5136309" y="4073738"/>
              <a:ext cx="489485" cy="517015"/>
            </a:xfrm>
            <a:prstGeom prst="rect">
              <a:avLst/>
            </a:prstGeom>
            <a:solidFill>
              <a:schemeClr val="tx2">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67" name="Rectangle 66"/>
            <p:cNvSpPr/>
            <p:nvPr/>
          </p:nvSpPr>
          <p:spPr>
            <a:xfrm>
              <a:off x="5136310" y="3467450"/>
              <a:ext cx="489485" cy="517015"/>
            </a:xfrm>
            <a:prstGeom prst="rect">
              <a:avLst/>
            </a:prstGeom>
            <a:solidFill>
              <a:schemeClr val="tx2">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68" name="Rectangle 67"/>
            <p:cNvSpPr/>
            <p:nvPr/>
          </p:nvSpPr>
          <p:spPr>
            <a:xfrm>
              <a:off x="5126418" y="2854080"/>
              <a:ext cx="489485" cy="517015"/>
            </a:xfrm>
            <a:prstGeom prst="rect">
              <a:avLst/>
            </a:prstGeom>
            <a:solidFill>
              <a:schemeClr val="tx2">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69" name="Rectangle 68"/>
            <p:cNvSpPr/>
            <p:nvPr/>
          </p:nvSpPr>
          <p:spPr>
            <a:xfrm>
              <a:off x="5846542" y="4073739"/>
              <a:ext cx="489485" cy="517015"/>
            </a:xfrm>
            <a:prstGeom prst="rect">
              <a:avLst/>
            </a:prstGeom>
            <a:solidFill>
              <a:srgbClr val="CCECFF"/>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70" name="Rectangle 69"/>
            <p:cNvSpPr/>
            <p:nvPr/>
          </p:nvSpPr>
          <p:spPr>
            <a:xfrm>
              <a:off x="5846542" y="3460369"/>
              <a:ext cx="489485" cy="517015"/>
            </a:xfrm>
            <a:prstGeom prst="rect">
              <a:avLst/>
            </a:prstGeom>
            <a:solidFill>
              <a:schemeClr val="tx2">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71" name="Rectangle 70"/>
            <p:cNvSpPr/>
            <p:nvPr/>
          </p:nvSpPr>
          <p:spPr>
            <a:xfrm>
              <a:off x="5836650" y="2846999"/>
              <a:ext cx="489485" cy="517015"/>
            </a:xfrm>
            <a:prstGeom prst="rect">
              <a:avLst/>
            </a:prstGeom>
            <a:solidFill>
              <a:schemeClr val="tx2">
                <a:lumMod val="40000"/>
                <a:lumOff val="6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72" name="Rectangle 71"/>
            <p:cNvSpPr/>
            <p:nvPr/>
          </p:nvSpPr>
          <p:spPr>
            <a:xfrm>
              <a:off x="6563973" y="4073737"/>
              <a:ext cx="489485" cy="517015"/>
            </a:xfrm>
            <a:prstGeom prst="rect">
              <a:avLst/>
            </a:prstGeom>
            <a:solidFill>
              <a:srgbClr val="FFFFFF"/>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73" name="Rectangle 72"/>
            <p:cNvSpPr/>
            <p:nvPr/>
          </p:nvSpPr>
          <p:spPr>
            <a:xfrm>
              <a:off x="6563973" y="3467450"/>
              <a:ext cx="489485" cy="517015"/>
            </a:xfrm>
            <a:prstGeom prst="rect">
              <a:avLst/>
            </a:prstGeom>
            <a:solidFill>
              <a:srgbClr val="CCECFF"/>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74" name="Rectangle 73"/>
            <p:cNvSpPr/>
            <p:nvPr/>
          </p:nvSpPr>
          <p:spPr>
            <a:xfrm>
              <a:off x="6554081" y="2854080"/>
              <a:ext cx="489485" cy="517015"/>
            </a:xfrm>
            <a:prstGeom prst="rect">
              <a:avLst/>
            </a:prstGeom>
            <a:solidFill>
              <a:schemeClr val="tx2">
                <a:lumMod val="20000"/>
                <a:lumOff val="8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75" name="Rectangle 74"/>
            <p:cNvSpPr/>
            <p:nvPr/>
          </p:nvSpPr>
          <p:spPr>
            <a:xfrm>
              <a:off x="6557054" y="2310392"/>
              <a:ext cx="489485" cy="317578"/>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r>
                <a:rPr lang="en-US" sz="1080" dirty="0">
                  <a:solidFill>
                    <a:prstClr val="black"/>
                  </a:solidFill>
                  <a:latin typeface="Arial" panose="020B0604020202020204"/>
                </a:rPr>
                <a:t>CLPs</a:t>
              </a:r>
            </a:p>
          </p:txBody>
        </p:sp>
        <p:sp>
          <p:nvSpPr>
            <p:cNvPr id="76" name="Rectangle 75"/>
            <p:cNvSpPr/>
            <p:nvPr/>
          </p:nvSpPr>
          <p:spPr>
            <a:xfrm>
              <a:off x="5870882" y="2310392"/>
              <a:ext cx="489485" cy="317578"/>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r>
                <a:rPr lang="en-US" sz="1080" dirty="0">
                  <a:solidFill>
                    <a:prstClr val="black"/>
                  </a:solidFill>
                  <a:latin typeface="Arial" panose="020B0604020202020204"/>
                </a:rPr>
                <a:t>CLPs</a:t>
              </a:r>
            </a:p>
          </p:txBody>
        </p:sp>
        <p:sp>
          <p:nvSpPr>
            <p:cNvPr id="77" name="Rectangle 76"/>
            <p:cNvSpPr/>
            <p:nvPr/>
          </p:nvSpPr>
          <p:spPr>
            <a:xfrm>
              <a:off x="5164296" y="2308706"/>
              <a:ext cx="489485" cy="317578"/>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r>
                <a:rPr lang="en-US" sz="1080" dirty="0">
                  <a:solidFill>
                    <a:prstClr val="black"/>
                  </a:solidFill>
                  <a:latin typeface="Arial" panose="020B0604020202020204"/>
                </a:rPr>
                <a:t>CLPs</a:t>
              </a:r>
            </a:p>
          </p:txBody>
        </p:sp>
        <p:sp>
          <p:nvSpPr>
            <p:cNvPr id="78" name="Rectangle 77"/>
            <p:cNvSpPr/>
            <p:nvPr/>
          </p:nvSpPr>
          <p:spPr>
            <a:xfrm>
              <a:off x="4450414" y="2308706"/>
              <a:ext cx="489485" cy="317578"/>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r>
                <a:rPr lang="en-US" sz="1080" dirty="0">
                  <a:solidFill>
                    <a:prstClr val="black"/>
                  </a:solidFill>
                  <a:latin typeface="Arial" panose="020B0604020202020204"/>
                </a:rPr>
                <a:t>CLPs</a:t>
              </a:r>
            </a:p>
          </p:txBody>
        </p:sp>
        <p:sp>
          <p:nvSpPr>
            <p:cNvPr id="79" name="Rectangle 78"/>
            <p:cNvSpPr/>
            <p:nvPr/>
          </p:nvSpPr>
          <p:spPr>
            <a:xfrm>
              <a:off x="3737842" y="2308706"/>
              <a:ext cx="489485" cy="317578"/>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r>
                <a:rPr lang="en-US" sz="1080" dirty="0">
                  <a:solidFill>
                    <a:prstClr val="black"/>
                  </a:solidFill>
                  <a:latin typeface="Arial" panose="020B0604020202020204"/>
                </a:rPr>
                <a:t>CLPs</a:t>
              </a:r>
            </a:p>
          </p:txBody>
        </p:sp>
        <p:sp>
          <p:nvSpPr>
            <p:cNvPr id="80" name="Rectangle 79"/>
            <p:cNvSpPr/>
            <p:nvPr/>
          </p:nvSpPr>
          <p:spPr>
            <a:xfrm>
              <a:off x="3037766" y="2308706"/>
              <a:ext cx="489485" cy="317578"/>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r>
                <a:rPr lang="en-US" sz="1080" dirty="0">
                  <a:solidFill>
                    <a:prstClr val="black"/>
                  </a:solidFill>
                  <a:latin typeface="Arial" panose="020B0604020202020204"/>
                </a:rPr>
                <a:t>CLPs</a:t>
              </a:r>
            </a:p>
          </p:txBody>
        </p:sp>
        <p:sp>
          <p:nvSpPr>
            <p:cNvPr id="81" name="Rectangle 80"/>
            <p:cNvSpPr/>
            <p:nvPr/>
          </p:nvSpPr>
          <p:spPr>
            <a:xfrm>
              <a:off x="2350467" y="2308706"/>
              <a:ext cx="489485" cy="317578"/>
            </a:xfrm>
            <a:prstGeom prst="rect">
              <a:avLst/>
            </a:prstGeom>
            <a:no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r>
                <a:rPr lang="en-US" sz="1080" dirty="0">
                  <a:solidFill>
                    <a:prstClr val="black"/>
                  </a:solidFill>
                  <a:latin typeface="Arial" panose="020B0604020202020204"/>
                </a:rPr>
                <a:t>CLPs</a:t>
              </a:r>
            </a:p>
          </p:txBody>
        </p:sp>
        <p:cxnSp>
          <p:nvCxnSpPr>
            <p:cNvPr id="82" name="Straight Connector 81"/>
            <p:cNvCxnSpPr/>
            <p:nvPr/>
          </p:nvCxnSpPr>
          <p:spPr>
            <a:xfrm flipV="1">
              <a:off x="2319316" y="2755883"/>
              <a:ext cx="954065" cy="1125922"/>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flipV="1">
              <a:off x="3263994" y="2760386"/>
              <a:ext cx="3656745" cy="2354"/>
            </a:xfrm>
            <a:prstGeom prst="line">
              <a:avLst/>
            </a:prstGeom>
            <a:ln w="571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7406826" y="1231069"/>
              <a:ext cx="2939850" cy="2592163"/>
            </a:xfrm>
            <a:prstGeom prst="rect">
              <a:avLst/>
            </a:prstGeom>
            <a:solidFill>
              <a:schemeClr val="bg1"/>
            </a:solidFill>
            <a:ln w="22225">
              <a:solidFill>
                <a:schemeClr val="accent1"/>
              </a:solidFill>
            </a:ln>
          </p:spPr>
          <p:txBody>
            <a:bodyPr wrap="square" rtlCol="0">
              <a:spAutoFit/>
            </a:bodyPr>
            <a:lstStyle/>
            <a:p>
              <a:pPr marL="200026" indent="-200026" defTabSz="1097280">
                <a:spcAft>
                  <a:spcPts val="1440"/>
                </a:spcAft>
                <a:buFont typeface="Arial" panose="020B0604020202020204" pitchFamily="34" charset="0"/>
                <a:buChar char="•"/>
              </a:pPr>
              <a:r>
                <a:rPr lang="en-US" sz="2160" dirty="0">
                  <a:solidFill>
                    <a:prstClr val="black"/>
                  </a:solidFill>
                  <a:latin typeface="Arial" panose="020B0604020202020204"/>
                </a:rPr>
                <a:t>Required certification level(s) completed early in career </a:t>
              </a:r>
            </a:p>
            <a:p>
              <a:pPr marL="200026" indent="-200026" defTabSz="1097280">
                <a:spcAft>
                  <a:spcPts val="1440"/>
                </a:spcAft>
                <a:buFont typeface="Arial" panose="020B0604020202020204" pitchFamily="34" charset="0"/>
                <a:buChar char="•"/>
              </a:pPr>
              <a:r>
                <a:rPr lang="en-US" sz="2160" dirty="0">
                  <a:solidFill>
                    <a:prstClr val="black"/>
                  </a:solidFill>
                  <a:latin typeface="Arial" panose="020B0604020202020204"/>
                </a:rPr>
                <a:t>Much learning content is poor fit or early to need</a:t>
              </a:r>
            </a:p>
            <a:p>
              <a:pPr marL="200026" indent="-200026" defTabSz="1097280">
                <a:spcAft>
                  <a:spcPts val="1440"/>
                </a:spcAft>
                <a:buFont typeface="Arial" panose="020B0604020202020204" pitchFamily="34" charset="0"/>
                <a:buChar char="•"/>
              </a:pPr>
              <a:r>
                <a:rPr lang="en-US" sz="2160" dirty="0">
                  <a:solidFill>
                    <a:prstClr val="black"/>
                  </a:solidFill>
                  <a:latin typeface="Arial" panose="020B0604020202020204"/>
                </a:rPr>
                <a:t>80 CLPs/2 years do not necessarily enhance job performance (or job +1)</a:t>
              </a:r>
            </a:p>
          </p:txBody>
        </p:sp>
      </p:grpSp>
    </p:spTree>
    <p:extLst>
      <p:ext uri="{BB962C8B-B14F-4D97-AF65-F5344CB8AC3E}">
        <p14:creationId xmlns:p14="http://schemas.microsoft.com/office/powerpoint/2010/main" val="2977316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840" y="132199"/>
            <a:ext cx="9144000" cy="875153"/>
          </a:xfrm>
        </p:spPr>
        <p:txBody>
          <a:bodyPr/>
          <a:lstStyle/>
          <a:p>
            <a:r>
              <a:rPr lang="en-US" sz="2880" b="1" dirty="0"/>
              <a:t>Flexible, Performance-Based, </a:t>
            </a:r>
            <a:r>
              <a:rPr lang="en-US" sz="2880" b="1" dirty="0" smtClean="0"/>
              <a:t>Certification Model for Life-Long Learning</a:t>
            </a:r>
            <a:endParaRPr lang="en-US" sz="2880" dirty="0"/>
          </a:p>
        </p:txBody>
      </p:sp>
      <p:sp>
        <p:nvSpPr>
          <p:cNvPr id="109" name="TextBox 108"/>
          <p:cNvSpPr txBox="1"/>
          <p:nvPr/>
        </p:nvSpPr>
        <p:spPr>
          <a:xfrm>
            <a:off x="9063328" y="1219270"/>
            <a:ext cx="3051323" cy="4081117"/>
          </a:xfrm>
          <a:prstGeom prst="rect">
            <a:avLst/>
          </a:prstGeom>
          <a:solidFill>
            <a:schemeClr val="bg1"/>
          </a:solidFill>
          <a:ln w="22225">
            <a:solidFill>
              <a:schemeClr val="accent1"/>
            </a:solidFill>
          </a:ln>
        </p:spPr>
        <p:txBody>
          <a:bodyPr wrap="square" rtlCol="0">
            <a:spAutoFit/>
          </a:bodyPr>
          <a:lstStyle/>
          <a:p>
            <a:pPr marL="342900" indent="-342900" defTabSz="1097280">
              <a:buFont typeface="Arial" panose="020B0604020202020204" pitchFamily="34" charset="0"/>
              <a:buChar char="•"/>
            </a:pPr>
            <a:r>
              <a:rPr lang="en-US" sz="2160" dirty="0">
                <a:solidFill>
                  <a:prstClr val="black"/>
                </a:solidFill>
                <a:latin typeface="Arial" panose="020B0604020202020204"/>
              </a:rPr>
              <a:t>Learning tailored to organization’s and individual’s needs</a:t>
            </a:r>
          </a:p>
          <a:p>
            <a:pPr marL="342900" indent="-342900" defTabSz="1097280">
              <a:buFont typeface="Arial" panose="020B0604020202020204" pitchFamily="34" charset="0"/>
              <a:buChar char="•"/>
            </a:pPr>
            <a:r>
              <a:rPr lang="en-US" sz="2160" dirty="0">
                <a:solidFill>
                  <a:prstClr val="black"/>
                </a:solidFill>
                <a:latin typeface="Arial" panose="020B0604020202020204"/>
              </a:rPr>
              <a:t>More responsive and timely</a:t>
            </a:r>
          </a:p>
          <a:p>
            <a:pPr marL="342900" indent="-342900" defTabSz="1097280">
              <a:buFont typeface="Arial" panose="020B0604020202020204" pitchFamily="34" charset="0"/>
              <a:buChar char="•"/>
            </a:pPr>
            <a:r>
              <a:rPr lang="en-US" sz="2160" dirty="0">
                <a:solidFill>
                  <a:prstClr val="black"/>
                </a:solidFill>
                <a:latin typeface="Arial" panose="020B0604020202020204"/>
              </a:rPr>
              <a:t>Encourages lifelong learning</a:t>
            </a:r>
          </a:p>
          <a:p>
            <a:pPr marL="342900" indent="-342900" defTabSz="1097280">
              <a:buFont typeface="Arial" panose="020B0604020202020204" pitchFamily="34" charset="0"/>
              <a:buChar char="•"/>
            </a:pPr>
            <a:r>
              <a:rPr lang="en-US" sz="2160" dirty="0">
                <a:solidFill>
                  <a:prstClr val="black"/>
                </a:solidFill>
                <a:latin typeface="Arial" panose="020B0604020202020204"/>
              </a:rPr>
              <a:t>Credentials focus on application; some may require periodic refresher, to avoid expiration</a:t>
            </a:r>
          </a:p>
        </p:txBody>
      </p:sp>
      <p:grpSp>
        <p:nvGrpSpPr>
          <p:cNvPr id="31" name="Group 30"/>
          <p:cNvGrpSpPr/>
          <p:nvPr/>
        </p:nvGrpSpPr>
        <p:grpSpPr>
          <a:xfrm>
            <a:off x="1066802" y="1249325"/>
            <a:ext cx="8779359" cy="5394960"/>
            <a:chOff x="1340264" y="1028700"/>
            <a:chExt cx="7316133" cy="4495800"/>
          </a:xfrm>
        </p:grpSpPr>
        <p:grpSp>
          <p:nvGrpSpPr>
            <p:cNvPr id="4" name="Group 3"/>
            <p:cNvGrpSpPr/>
            <p:nvPr/>
          </p:nvGrpSpPr>
          <p:grpSpPr>
            <a:xfrm>
              <a:off x="2057536" y="1028700"/>
              <a:ext cx="6550326" cy="3815670"/>
              <a:chOff x="950976" y="1005840"/>
              <a:chExt cx="7187184" cy="4745736"/>
            </a:xfrm>
            <a:effectLst>
              <a:outerShdw blurRad="50800" dist="38100" dir="2700000" algn="tl" rotWithShape="0">
                <a:prstClr val="black">
                  <a:alpha val="40000"/>
                </a:prstClr>
              </a:outerShdw>
            </a:effectLst>
          </p:grpSpPr>
          <p:cxnSp>
            <p:nvCxnSpPr>
              <p:cNvPr id="5" name="Straight Arrow Connector 4"/>
              <p:cNvCxnSpPr/>
              <p:nvPr/>
            </p:nvCxnSpPr>
            <p:spPr>
              <a:xfrm flipV="1">
                <a:off x="978408" y="1005840"/>
                <a:ext cx="0" cy="474573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950976" y="5751576"/>
                <a:ext cx="7187184"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2190876" y="4386228"/>
              <a:ext cx="566695" cy="37727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8" name="Rectangle 7"/>
            <p:cNvSpPr/>
            <p:nvPr/>
          </p:nvSpPr>
          <p:spPr>
            <a:xfrm>
              <a:off x="1938191" y="4855483"/>
              <a:ext cx="327601"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0</a:t>
              </a:r>
            </a:p>
          </p:txBody>
        </p:sp>
        <p:sp>
          <p:nvSpPr>
            <p:cNvPr id="9" name="Rectangle 8"/>
            <p:cNvSpPr/>
            <p:nvPr/>
          </p:nvSpPr>
          <p:spPr>
            <a:xfrm>
              <a:off x="2746564" y="4868736"/>
              <a:ext cx="327601"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2</a:t>
              </a:r>
            </a:p>
          </p:txBody>
        </p:sp>
        <p:sp>
          <p:nvSpPr>
            <p:cNvPr id="10" name="Rectangle 9"/>
            <p:cNvSpPr/>
            <p:nvPr/>
          </p:nvSpPr>
          <p:spPr>
            <a:xfrm>
              <a:off x="3554935" y="4859075"/>
              <a:ext cx="327601"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4</a:t>
              </a:r>
            </a:p>
          </p:txBody>
        </p:sp>
        <p:cxnSp>
          <p:nvCxnSpPr>
            <p:cNvPr id="11" name="Straight Connector 10"/>
            <p:cNvCxnSpPr/>
            <p:nvPr/>
          </p:nvCxnSpPr>
          <p:spPr>
            <a:xfrm flipV="1">
              <a:off x="2882577" y="1197795"/>
              <a:ext cx="0" cy="3602463"/>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3696506" y="1197795"/>
              <a:ext cx="0" cy="3602463"/>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546600" y="1157134"/>
              <a:ext cx="0" cy="3602463"/>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5332699" y="1197795"/>
              <a:ext cx="0" cy="3602463"/>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6154962" y="1197795"/>
              <a:ext cx="0" cy="3602463"/>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968891" y="1197795"/>
              <a:ext cx="0" cy="3602463"/>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7799488" y="1197795"/>
              <a:ext cx="0" cy="3602463"/>
            </a:xfrm>
            <a:prstGeom prst="line">
              <a:avLst/>
            </a:prstGeom>
            <a:ln w="19050">
              <a:prstDash val="sysDas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4363308" y="4855483"/>
              <a:ext cx="327601"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6</a:t>
              </a:r>
            </a:p>
          </p:txBody>
        </p:sp>
        <p:sp>
          <p:nvSpPr>
            <p:cNvPr id="19" name="Rectangle 18"/>
            <p:cNvSpPr/>
            <p:nvPr/>
          </p:nvSpPr>
          <p:spPr>
            <a:xfrm>
              <a:off x="5171679" y="4855483"/>
              <a:ext cx="327601"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8</a:t>
              </a:r>
            </a:p>
          </p:txBody>
        </p:sp>
        <p:sp>
          <p:nvSpPr>
            <p:cNvPr id="20" name="Rectangle 19"/>
            <p:cNvSpPr/>
            <p:nvPr/>
          </p:nvSpPr>
          <p:spPr>
            <a:xfrm>
              <a:off x="5939444" y="4857313"/>
              <a:ext cx="470535"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10</a:t>
              </a:r>
            </a:p>
          </p:txBody>
        </p:sp>
        <p:sp>
          <p:nvSpPr>
            <p:cNvPr id="21" name="Rectangle 20"/>
            <p:cNvSpPr/>
            <p:nvPr/>
          </p:nvSpPr>
          <p:spPr>
            <a:xfrm>
              <a:off x="6721090" y="4855483"/>
              <a:ext cx="470535"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12</a:t>
              </a:r>
            </a:p>
          </p:txBody>
        </p:sp>
        <p:sp>
          <p:nvSpPr>
            <p:cNvPr id="22" name="Rectangle 21"/>
            <p:cNvSpPr/>
            <p:nvPr/>
          </p:nvSpPr>
          <p:spPr>
            <a:xfrm>
              <a:off x="7575385" y="4865040"/>
              <a:ext cx="1081012"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     20…</a:t>
              </a:r>
            </a:p>
          </p:txBody>
        </p:sp>
        <p:sp>
          <p:nvSpPr>
            <p:cNvPr id="23" name="Rectangle 22"/>
            <p:cNvSpPr/>
            <p:nvPr/>
          </p:nvSpPr>
          <p:spPr>
            <a:xfrm rot="16200000">
              <a:off x="-165036" y="3038445"/>
              <a:ext cx="3410710" cy="400109"/>
            </a:xfrm>
            <a:prstGeom prst="rect">
              <a:avLst/>
            </a:prstGeom>
            <a:noFill/>
          </p:spPr>
          <p:txBody>
            <a:bodyPr wrap="none" lIns="109728" tIns="54864" rIns="109728" bIns="54864">
              <a:spAutoFit/>
            </a:bodyPr>
            <a:lstStyle/>
            <a:p>
              <a:pPr algn="ctr" defTabSz="1097280"/>
              <a:r>
                <a:rPr lang="en-US" sz="2400" dirty="0">
                  <a:ln w="0"/>
                  <a:solidFill>
                    <a:prstClr val="black"/>
                  </a:solidFill>
                  <a:effectLst>
                    <a:outerShdw blurRad="38100" dist="19050" dir="2700000" algn="tl" rotWithShape="0">
                      <a:prstClr val="black">
                        <a:alpha val="40000"/>
                      </a:prstClr>
                    </a:outerShdw>
                  </a:effectLst>
                  <a:latin typeface="Arial" panose="020B0604020202020204"/>
                </a:rPr>
                <a:t>Certification and Credentials</a:t>
              </a:r>
            </a:p>
          </p:txBody>
        </p:sp>
        <p:sp>
          <p:nvSpPr>
            <p:cNvPr id="24" name="Rectangle 23"/>
            <p:cNvSpPr/>
            <p:nvPr/>
          </p:nvSpPr>
          <p:spPr>
            <a:xfrm>
              <a:off x="2990915" y="4386227"/>
              <a:ext cx="566695" cy="37727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25" name="Rectangle 24"/>
            <p:cNvSpPr/>
            <p:nvPr/>
          </p:nvSpPr>
          <p:spPr>
            <a:xfrm>
              <a:off x="2990915" y="4182693"/>
              <a:ext cx="566695" cy="122661"/>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26" name="Rectangle 25"/>
            <p:cNvSpPr/>
            <p:nvPr/>
          </p:nvSpPr>
          <p:spPr>
            <a:xfrm>
              <a:off x="2990914" y="4012222"/>
              <a:ext cx="566695" cy="122661"/>
            </a:xfrm>
            <a:prstGeom prst="rect">
              <a:avLst/>
            </a:prstGeom>
            <a:solidFill>
              <a:schemeClr val="accent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27" name="Rectangle 26"/>
            <p:cNvSpPr/>
            <p:nvPr/>
          </p:nvSpPr>
          <p:spPr>
            <a:xfrm>
              <a:off x="2990914" y="3843799"/>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28" name="Rectangle 27"/>
            <p:cNvSpPr/>
            <p:nvPr/>
          </p:nvSpPr>
          <p:spPr>
            <a:xfrm>
              <a:off x="3819882" y="4391876"/>
              <a:ext cx="566695" cy="37727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29" name="Rectangle 28"/>
            <p:cNvSpPr/>
            <p:nvPr/>
          </p:nvSpPr>
          <p:spPr>
            <a:xfrm>
              <a:off x="4656870" y="4386227"/>
              <a:ext cx="566695" cy="37727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30" name="Rectangle 29"/>
            <p:cNvSpPr/>
            <p:nvPr/>
          </p:nvSpPr>
          <p:spPr>
            <a:xfrm>
              <a:off x="3818738" y="4182693"/>
              <a:ext cx="566695" cy="122661"/>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32" name="Rectangle 31"/>
            <p:cNvSpPr/>
            <p:nvPr/>
          </p:nvSpPr>
          <p:spPr>
            <a:xfrm>
              <a:off x="3818173" y="3677179"/>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33" name="Rectangle 32"/>
            <p:cNvSpPr/>
            <p:nvPr/>
          </p:nvSpPr>
          <p:spPr>
            <a:xfrm>
              <a:off x="3818173" y="3510151"/>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35" name="Rectangle 34"/>
            <p:cNvSpPr/>
            <p:nvPr/>
          </p:nvSpPr>
          <p:spPr>
            <a:xfrm>
              <a:off x="3818174" y="3346883"/>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36" name="Rectangle 35"/>
            <p:cNvSpPr/>
            <p:nvPr/>
          </p:nvSpPr>
          <p:spPr>
            <a:xfrm>
              <a:off x="4654089" y="4183608"/>
              <a:ext cx="566695" cy="122661"/>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37" name="Rectangle 36"/>
            <p:cNvSpPr/>
            <p:nvPr/>
          </p:nvSpPr>
          <p:spPr>
            <a:xfrm>
              <a:off x="4654089" y="3679481"/>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39" name="Rectangle 38"/>
            <p:cNvSpPr/>
            <p:nvPr/>
          </p:nvSpPr>
          <p:spPr>
            <a:xfrm>
              <a:off x="4654089" y="3850202"/>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40" name="Rectangle 39"/>
            <p:cNvSpPr/>
            <p:nvPr/>
          </p:nvSpPr>
          <p:spPr>
            <a:xfrm>
              <a:off x="4654089" y="4018012"/>
              <a:ext cx="566695" cy="122661"/>
            </a:xfrm>
            <a:prstGeom prst="rect">
              <a:avLst/>
            </a:prstGeom>
            <a:solidFill>
              <a:schemeClr val="accent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41" name="Rectangle 40"/>
            <p:cNvSpPr/>
            <p:nvPr/>
          </p:nvSpPr>
          <p:spPr>
            <a:xfrm>
              <a:off x="4654089" y="3515501"/>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42" name="Rectangle 41"/>
            <p:cNvSpPr/>
            <p:nvPr/>
          </p:nvSpPr>
          <p:spPr>
            <a:xfrm>
              <a:off x="4654088" y="3176089"/>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43" name="Rectangle 42"/>
            <p:cNvSpPr/>
            <p:nvPr/>
          </p:nvSpPr>
          <p:spPr>
            <a:xfrm>
              <a:off x="4654087" y="3005867"/>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44" name="Rectangle 43"/>
            <p:cNvSpPr/>
            <p:nvPr/>
          </p:nvSpPr>
          <p:spPr>
            <a:xfrm>
              <a:off x="4654086" y="2835074"/>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55" name="Rectangle 54"/>
            <p:cNvSpPr/>
            <p:nvPr/>
          </p:nvSpPr>
          <p:spPr>
            <a:xfrm>
              <a:off x="5459875" y="2674530"/>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57" name="Rectangle 56"/>
            <p:cNvSpPr/>
            <p:nvPr/>
          </p:nvSpPr>
          <p:spPr>
            <a:xfrm>
              <a:off x="5461485" y="2334767"/>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71" name="Rectangle 70"/>
            <p:cNvSpPr/>
            <p:nvPr/>
          </p:nvSpPr>
          <p:spPr>
            <a:xfrm>
              <a:off x="6276862" y="2156980"/>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72" name="Rectangle 71"/>
            <p:cNvSpPr/>
            <p:nvPr/>
          </p:nvSpPr>
          <p:spPr>
            <a:xfrm>
              <a:off x="6276861" y="1982427"/>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73" name="Rectangle 72"/>
            <p:cNvSpPr/>
            <p:nvPr/>
          </p:nvSpPr>
          <p:spPr>
            <a:xfrm>
              <a:off x="6276860" y="1820266"/>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91" name="Rectangle 90"/>
            <p:cNvSpPr/>
            <p:nvPr/>
          </p:nvSpPr>
          <p:spPr>
            <a:xfrm>
              <a:off x="7093386" y="1484762"/>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92" name="Rectangle 91"/>
            <p:cNvSpPr/>
            <p:nvPr/>
          </p:nvSpPr>
          <p:spPr>
            <a:xfrm>
              <a:off x="7093386" y="1314052"/>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96" name="Rectangle 95"/>
            <p:cNvSpPr/>
            <p:nvPr/>
          </p:nvSpPr>
          <p:spPr>
            <a:xfrm>
              <a:off x="3879285" y="5185946"/>
              <a:ext cx="2100093" cy="338554"/>
            </a:xfrm>
            <a:prstGeom prst="rect">
              <a:avLst/>
            </a:prstGeom>
            <a:noFill/>
          </p:spPr>
          <p:txBody>
            <a:bodyPr wrap="none" lIns="109728" tIns="54864" rIns="109728" bIns="54864">
              <a:spAutoFit/>
            </a:bodyPr>
            <a:lstStyle/>
            <a:p>
              <a:pPr algn="ctr" defTabSz="1097280"/>
              <a:r>
                <a:rPr lang="en-US" sz="1920" dirty="0">
                  <a:ln w="0"/>
                  <a:solidFill>
                    <a:prstClr val="black"/>
                  </a:solidFill>
                  <a:effectLst>
                    <a:outerShdw blurRad="38100" dist="19050" dir="2700000" algn="tl" rotWithShape="0">
                      <a:prstClr val="black">
                        <a:alpha val="40000"/>
                      </a:prstClr>
                    </a:outerShdw>
                  </a:effectLst>
                  <a:latin typeface="Arial" panose="020B0604020202020204"/>
                </a:rPr>
                <a:t>Years in Career Field</a:t>
              </a:r>
            </a:p>
          </p:txBody>
        </p:sp>
        <p:cxnSp>
          <p:nvCxnSpPr>
            <p:cNvPr id="107" name="Straight Connector 106"/>
            <p:cNvCxnSpPr/>
            <p:nvPr/>
          </p:nvCxnSpPr>
          <p:spPr>
            <a:xfrm flipV="1">
              <a:off x="2190875" y="1104900"/>
              <a:ext cx="5098925" cy="3077711"/>
            </a:xfrm>
            <a:prstGeom prst="line">
              <a:avLst/>
            </a:prstGeom>
            <a:ln w="38100"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02" name="Rectangle 101"/>
            <p:cNvSpPr/>
            <p:nvPr/>
          </p:nvSpPr>
          <p:spPr>
            <a:xfrm>
              <a:off x="3819281" y="4016448"/>
              <a:ext cx="566695" cy="122661"/>
            </a:xfrm>
            <a:prstGeom prst="rect">
              <a:avLst/>
            </a:prstGeom>
            <a:solidFill>
              <a:schemeClr val="accent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04" name="Rectangle 103"/>
            <p:cNvSpPr/>
            <p:nvPr/>
          </p:nvSpPr>
          <p:spPr>
            <a:xfrm>
              <a:off x="3818174" y="3850203"/>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06" name="Rectangle 105"/>
            <p:cNvSpPr/>
            <p:nvPr/>
          </p:nvSpPr>
          <p:spPr>
            <a:xfrm>
              <a:off x="4654263" y="3346882"/>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08" name="Rectangle 107"/>
            <p:cNvSpPr/>
            <p:nvPr/>
          </p:nvSpPr>
          <p:spPr>
            <a:xfrm>
              <a:off x="5463486" y="4385230"/>
              <a:ext cx="566695" cy="37727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10" name="Rectangle 109"/>
            <p:cNvSpPr/>
            <p:nvPr/>
          </p:nvSpPr>
          <p:spPr>
            <a:xfrm>
              <a:off x="5460705" y="4182611"/>
              <a:ext cx="566695" cy="122661"/>
            </a:xfrm>
            <a:prstGeom prst="rect">
              <a:avLst/>
            </a:prstGeom>
            <a:solidFill>
              <a:schemeClr val="accent1"/>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11" name="Rectangle 110"/>
            <p:cNvSpPr/>
            <p:nvPr/>
          </p:nvSpPr>
          <p:spPr>
            <a:xfrm>
              <a:off x="5462143" y="3676833"/>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12" name="Rectangle 111"/>
            <p:cNvSpPr/>
            <p:nvPr/>
          </p:nvSpPr>
          <p:spPr>
            <a:xfrm>
              <a:off x="5459876" y="3848656"/>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13" name="Rectangle 112"/>
            <p:cNvSpPr/>
            <p:nvPr/>
          </p:nvSpPr>
          <p:spPr>
            <a:xfrm>
              <a:off x="5461487" y="4016447"/>
              <a:ext cx="566695" cy="122661"/>
            </a:xfrm>
            <a:prstGeom prst="rect">
              <a:avLst/>
            </a:prstGeom>
            <a:solidFill>
              <a:schemeClr val="accent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14" name="Rectangle 113"/>
            <p:cNvSpPr/>
            <p:nvPr/>
          </p:nvSpPr>
          <p:spPr>
            <a:xfrm>
              <a:off x="5460705" y="3514504"/>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15" name="Rectangle 114"/>
            <p:cNvSpPr/>
            <p:nvPr/>
          </p:nvSpPr>
          <p:spPr>
            <a:xfrm>
              <a:off x="5462601" y="3179104"/>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16" name="Rectangle 115"/>
            <p:cNvSpPr/>
            <p:nvPr/>
          </p:nvSpPr>
          <p:spPr>
            <a:xfrm>
              <a:off x="5459875" y="3011313"/>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17" name="Rectangle 116"/>
            <p:cNvSpPr/>
            <p:nvPr/>
          </p:nvSpPr>
          <p:spPr>
            <a:xfrm>
              <a:off x="5462600" y="2842694"/>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18" name="Rectangle 117"/>
            <p:cNvSpPr/>
            <p:nvPr/>
          </p:nvSpPr>
          <p:spPr>
            <a:xfrm>
              <a:off x="5459875" y="3346713"/>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19" name="Rectangle 118"/>
            <p:cNvSpPr/>
            <p:nvPr/>
          </p:nvSpPr>
          <p:spPr>
            <a:xfrm>
              <a:off x="5461486" y="2507553"/>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lstStyle/>
            <a:p>
              <a:pPr defTabSz="1097280"/>
              <a:endParaRPr lang="en-US" sz="2160">
                <a:solidFill>
                  <a:prstClr val="white"/>
                </a:solidFill>
                <a:latin typeface="Arial" panose="020B0604020202020204"/>
              </a:endParaRPr>
            </a:p>
          </p:txBody>
        </p:sp>
        <p:sp>
          <p:nvSpPr>
            <p:cNvPr id="121" name="Rectangle 120"/>
            <p:cNvSpPr/>
            <p:nvPr/>
          </p:nvSpPr>
          <p:spPr>
            <a:xfrm>
              <a:off x="6274036" y="2671477"/>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22" name="Rectangle 121"/>
            <p:cNvSpPr/>
            <p:nvPr/>
          </p:nvSpPr>
          <p:spPr>
            <a:xfrm>
              <a:off x="6279383" y="2325569"/>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23" name="Rectangle 122"/>
            <p:cNvSpPr/>
            <p:nvPr/>
          </p:nvSpPr>
          <p:spPr>
            <a:xfrm>
              <a:off x="6282164" y="4381231"/>
              <a:ext cx="566695" cy="37727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24" name="Rectangle 123"/>
            <p:cNvSpPr/>
            <p:nvPr/>
          </p:nvSpPr>
          <p:spPr>
            <a:xfrm>
              <a:off x="6279383" y="4187231"/>
              <a:ext cx="566695" cy="122661"/>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25" name="Rectangle 124"/>
            <p:cNvSpPr/>
            <p:nvPr/>
          </p:nvSpPr>
          <p:spPr>
            <a:xfrm>
              <a:off x="6272723" y="3681656"/>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26" name="Rectangle 125"/>
            <p:cNvSpPr/>
            <p:nvPr/>
          </p:nvSpPr>
          <p:spPr>
            <a:xfrm>
              <a:off x="6279397" y="3852244"/>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27" name="Rectangle 126"/>
            <p:cNvSpPr/>
            <p:nvPr/>
          </p:nvSpPr>
          <p:spPr>
            <a:xfrm>
              <a:off x="6279383" y="4020351"/>
              <a:ext cx="566695" cy="122661"/>
            </a:xfrm>
            <a:prstGeom prst="rect">
              <a:avLst/>
            </a:prstGeom>
            <a:solidFill>
              <a:schemeClr val="accent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28" name="Rectangle 127"/>
            <p:cNvSpPr/>
            <p:nvPr/>
          </p:nvSpPr>
          <p:spPr>
            <a:xfrm>
              <a:off x="6279383" y="3518125"/>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29" name="Rectangle 128"/>
            <p:cNvSpPr/>
            <p:nvPr/>
          </p:nvSpPr>
          <p:spPr>
            <a:xfrm>
              <a:off x="6280806" y="3177339"/>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30" name="Rectangle 129"/>
            <p:cNvSpPr/>
            <p:nvPr/>
          </p:nvSpPr>
          <p:spPr>
            <a:xfrm>
              <a:off x="6280590" y="3007494"/>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31" name="Rectangle 130"/>
            <p:cNvSpPr/>
            <p:nvPr/>
          </p:nvSpPr>
          <p:spPr>
            <a:xfrm>
              <a:off x="6275106" y="2835073"/>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32" name="Rectangle 131"/>
            <p:cNvSpPr/>
            <p:nvPr/>
          </p:nvSpPr>
          <p:spPr>
            <a:xfrm>
              <a:off x="6276863" y="3348774"/>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33" name="Rectangle 132"/>
            <p:cNvSpPr/>
            <p:nvPr/>
          </p:nvSpPr>
          <p:spPr>
            <a:xfrm>
              <a:off x="6278213" y="2497497"/>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34" name="Rectangle 133"/>
            <p:cNvSpPr/>
            <p:nvPr/>
          </p:nvSpPr>
          <p:spPr>
            <a:xfrm>
              <a:off x="7089615" y="2170029"/>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35" name="Rectangle 134"/>
            <p:cNvSpPr/>
            <p:nvPr/>
          </p:nvSpPr>
          <p:spPr>
            <a:xfrm>
              <a:off x="7090789" y="1993213"/>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36" name="Rectangle 135"/>
            <p:cNvSpPr/>
            <p:nvPr/>
          </p:nvSpPr>
          <p:spPr>
            <a:xfrm>
              <a:off x="7091945" y="1822686"/>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37" name="Rectangle 136"/>
            <p:cNvSpPr/>
            <p:nvPr/>
          </p:nvSpPr>
          <p:spPr>
            <a:xfrm>
              <a:off x="7091062" y="2673607"/>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38" name="Rectangle 137"/>
            <p:cNvSpPr/>
            <p:nvPr/>
          </p:nvSpPr>
          <p:spPr>
            <a:xfrm>
              <a:off x="7091062" y="2336077"/>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39" name="Rectangle 138"/>
            <p:cNvSpPr/>
            <p:nvPr/>
          </p:nvSpPr>
          <p:spPr>
            <a:xfrm>
              <a:off x="7097043" y="4387468"/>
              <a:ext cx="566695" cy="37727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40" name="Rectangle 139"/>
            <p:cNvSpPr/>
            <p:nvPr/>
          </p:nvSpPr>
          <p:spPr>
            <a:xfrm>
              <a:off x="7094261" y="4192420"/>
              <a:ext cx="566695" cy="122661"/>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42" name="Rectangle 141"/>
            <p:cNvSpPr/>
            <p:nvPr/>
          </p:nvSpPr>
          <p:spPr>
            <a:xfrm>
              <a:off x="7094262" y="3858672"/>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43" name="Rectangle 142"/>
            <p:cNvSpPr/>
            <p:nvPr/>
          </p:nvSpPr>
          <p:spPr>
            <a:xfrm>
              <a:off x="7094260" y="4020350"/>
              <a:ext cx="566695" cy="122661"/>
            </a:xfrm>
            <a:prstGeom prst="rect">
              <a:avLst/>
            </a:prstGeom>
            <a:solidFill>
              <a:schemeClr val="accent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44" name="Rectangle 143"/>
            <p:cNvSpPr/>
            <p:nvPr/>
          </p:nvSpPr>
          <p:spPr>
            <a:xfrm>
              <a:off x="7094262" y="3516742"/>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45" name="Rectangle 144"/>
            <p:cNvSpPr/>
            <p:nvPr/>
          </p:nvSpPr>
          <p:spPr>
            <a:xfrm>
              <a:off x="7093388" y="3182410"/>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46" name="Rectangle 145"/>
            <p:cNvSpPr/>
            <p:nvPr/>
          </p:nvSpPr>
          <p:spPr>
            <a:xfrm>
              <a:off x="7093387" y="3015113"/>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47" name="Rectangle 146"/>
            <p:cNvSpPr/>
            <p:nvPr/>
          </p:nvSpPr>
          <p:spPr>
            <a:xfrm>
              <a:off x="7093387" y="2842630"/>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48" name="Rectangle 147"/>
            <p:cNvSpPr/>
            <p:nvPr/>
          </p:nvSpPr>
          <p:spPr>
            <a:xfrm>
              <a:off x="7097299" y="3352706"/>
              <a:ext cx="566695" cy="122661"/>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50" name="Rectangle 149"/>
            <p:cNvSpPr/>
            <p:nvPr/>
          </p:nvSpPr>
          <p:spPr>
            <a:xfrm>
              <a:off x="7093386" y="1654805"/>
              <a:ext cx="566695" cy="122661"/>
            </a:xfrm>
            <a:prstGeom prst="rect">
              <a:avLst/>
            </a:prstGeom>
            <a:solidFill>
              <a:schemeClr val="accent2">
                <a:lumMod val="60000"/>
                <a:lumOff val="40000"/>
              </a:schemeClr>
            </a:solidFill>
            <a:ln>
              <a:solidFill>
                <a:schemeClr val="accent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51" name="Rectangle 150"/>
            <p:cNvSpPr/>
            <p:nvPr/>
          </p:nvSpPr>
          <p:spPr>
            <a:xfrm>
              <a:off x="2337100" y="1497510"/>
              <a:ext cx="2297958" cy="52322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none" lIns="109728" tIns="54864" rIns="109728" bIns="54864">
              <a:spAutoFit/>
            </a:bodyPr>
            <a:lstStyle/>
            <a:p>
              <a:pPr algn="ctr" defTabSz="1097280"/>
              <a:r>
                <a:rPr lang="en-US" sz="3360" dirty="0">
                  <a:ln w="0"/>
                  <a:solidFill>
                    <a:prstClr val="black"/>
                  </a:solidFill>
                  <a:effectLst>
                    <a:outerShdw blurRad="38100" dist="19050" dir="2700000" algn="tl" rotWithShape="0">
                      <a:prstClr val="black">
                        <a:alpha val="40000"/>
                      </a:prstClr>
                    </a:outerShdw>
                  </a:effectLst>
                  <a:latin typeface="Arial" panose="020B0604020202020204"/>
                </a:rPr>
                <a:t>Future Model</a:t>
              </a:r>
            </a:p>
          </p:txBody>
        </p:sp>
      </p:grpSp>
      <p:sp>
        <p:nvSpPr>
          <p:cNvPr id="99" name="Rectangle 98"/>
          <p:cNvSpPr/>
          <p:nvPr/>
        </p:nvSpPr>
        <p:spPr>
          <a:xfrm>
            <a:off x="7976287" y="4434841"/>
            <a:ext cx="680034" cy="147193"/>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
        <p:nvSpPr>
          <p:cNvPr id="100" name="Rectangle 99"/>
          <p:cNvSpPr/>
          <p:nvPr/>
        </p:nvSpPr>
        <p:spPr>
          <a:xfrm>
            <a:off x="7973551" y="3005053"/>
            <a:ext cx="680034" cy="147193"/>
          </a:xfrm>
          <a:prstGeom prst="rect">
            <a:avLst/>
          </a:prstGeom>
          <a:solidFill>
            <a:schemeClr val="accent3"/>
          </a:solidFill>
          <a:ln>
            <a:solidFill>
              <a:schemeClr val="accent3">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097280"/>
            <a:endParaRPr lang="en-US" sz="2160">
              <a:solidFill>
                <a:prstClr val="white"/>
              </a:solidFill>
              <a:latin typeface="Arial" panose="020B0604020202020204"/>
            </a:endParaRPr>
          </a:p>
        </p:txBody>
      </p:sp>
    </p:spTree>
    <p:extLst>
      <p:ext uri="{BB962C8B-B14F-4D97-AF65-F5344CB8AC3E}">
        <p14:creationId xmlns:p14="http://schemas.microsoft.com/office/powerpoint/2010/main" val="3958943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80" b="1" dirty="0"/>
              <a:t>Case for an Evolved Certification Model</a:t>
            </a:r>
          </a:p>
        </p:txBody>
      </p:sp>
      <p:sp>
        <p:nvSpPr>
          <p:cNvPr id="3" name="Content Placeholder 2"/>
          <p:cNvSpPr>
            <a:spLocks noGrp="1"/>
          </p:cNvSpPr>
          <p:nvPr>
            <p:ph idx="1"/>
          </p:nvPr>
        </p:nvSpPr>
        <p:spPr>
          <a:xfrm>
            <a:off x="1036320" y="1417320"/>
            <a:ext cx="10637520" cy="5029200"/>
          </a:xfrm>
        </p:spPr>
        <p:txBody>
          <a:bodyPr/>
          <a:lstStyle/>
          <a:p>
            <a:r>
              <a:rPr lang="en-US" sz="2400" b="1" dirty="0"/>
              <a:t>Flexibility</a:t>
            </a:r>
          </a:p>
          <a:p>
            <a:pPr lvl="1"/>
            <a:r>
              <a:rPr lang="en-US" sz="2160" dirty="0"/>
              <a:t>Professionals design own career path and learning plan (with supervisor)</a:t>
            </a:r>
          </a:p>
          <a:p>
            <a:pPr lvl="1"/>
            <a:r>
              <a:rPr lang="en-US" sz="2160" dirty="0"/>
              <a:t>Learning (credentials) obtained closer to when needed</a:t>
            </a:r>
          </a:p>
          <a:p>
            <a:r>
              <a:rPr lang="en-US" sz="2400" b="1" dirty="0"/>
              <a:t>Responsiveness</a:t>
            </a:r>
          </a:p>
          <a:p>
            <a:pPr lvl="1"/>
            <a:r>
              <a:rPr lang="en-US" sz="2160" dirty="0"/>
              <a:t>Tailored, job-focused, timely learning </a:t>
            </a:r>
          </a:p>
          <a:p>
            <a:pPr lvl="1"/>
            <a:r>
              <a:rPr lang="en-US" sz="2160" dirty="0"/>
              <a:t>Adaptive to leadership priorities and environment</a:t>
            </a:r>
          </a:p>
          <a:p>
            <a:r>
              <a:rPr lang="en-US" sz="2400" b="1" dirty="0"/>
              <a:t>Lifelong Learning</a:t>
            </a:r>
          </a:p>
          <a:p>
            <a:pPr lvl="1"/>
            <a:r>
              <a:rPr lang="en-US" sz="2160" dirty="0"/>
              <a:t>Creates incentives and opportunities for continuous learning</a:t>
            </a:r>
          </a:p>
          <a:p>
            <a:r>
              <a:rPr lang="en-US" sz="2400" b="1" dirty="0"/>
              <a:t>Talent Management</a:t>
            </a:r>
          </a:p>
          <a:p>
            <a:pPr lvl="1"/>
            <a:r>
              <a:rPr lang="en-US" sz="2160" dirty="0"/>
              <a:t>Better data analytics, insight into workforce currency</a:t>
            </a:r>
            <a:endParaRPr lang="en-US" dirty="0" smtClean="0"/>
          </a:p>
          <a:p>
            <a:pPr marL="0" indent="0">
              <a:buNone/>
            </a:pPr>
            <a:endParaRPr lang="en-US" dirty="0" smtClean="0"/>
          </a:p>
        </p:txBody>
      </p:sp>
    </p:spTree>
    <p:extLst>
      <p:ext uri="{BB962C8B-B14F-4D97-AF65-F5344CB8AC3E}">
        <p14:creationId xmlns:p14="http://schemas.microsoft.com/office/powerpoint/2010/main" val="397208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360" b="1" dirty="0" smtClean="0"/>
              <a:t>Deployed DAU </a:t>
            </a:r>
            <a:r>
              <a:rPr lang="en-US" sz="3360" b="1" dirty="0"/>
              <a:t>Credentials </a:t>
            </a:r>
          </a:p>
        </p:txBody>
      </p:sp>
      <p:sp>
        <p:nvSpPr>
          <p:cNvPr id="3" name="Content Placeholder 2"/>
          <p:cNvSpPr>
            <a:spLocks noGrp="1"/>
          </p:cNvSpPr>
          <p:nvPr>
            <p:ph idx="1"/>
          </p:nvPr>
        </p:nvSpPr>
        <p:spPr>
          <a:xfrm>
            <a:off x="1036320" y="1143000"/>
            <a:ext cx="10820400" cy="5029200"/>
          </a:xfrm>
        </p:spPr>
        <p:txBody>
          <a:bodyPr/>
          <a:lstStyle/>
          <a:p>
            <a:r>
              <a:rPr lang="en-US" dirty="0" smtClean="0"/>
              <a:t>Initial tranche released in October 2019</a:t>
            </a:r>
          </a:p>
          <a:p>
            <a:pPr lvl="1"/>
            <a:r>
              <a:rPr lang="en-US" dirty="0" smtClean="0"/>
              <a:t>Agile for Acquisition Professionals</a:t>
            </a:r>
          </a:p>
          <a:p>
            <a:pPr lvl="1"/>
            <a:r>
              <a:rPr lang="en-US" dirty="0" smtClean="0"/>
              <a:t>Fundamentals of Digital Engineering </a:t>
            </a:r>
            <a:endParaRPr lang="en-US" dirty="0" smtClean="0">
              <a:solidFill>
                <a:srgbClr val="FF0000"/>
              </a:solidFill>
            </a:endParaRPr>
          </a:p>
          <a:p>
            <a:pPr lvl="1"/>
            <a:r>
              <a:rPr lang="en-US" dirty="0" smtClean="0"/>
              <a:t>Services Acquisition Team Member:  Acquisition Professional</a:t>
            </a:r>
          </a:p>
          <a:p>
            <a:pPr lvl="1"/>
            <a:r>
              <a:rPr lang="en-US" dirty="0" smtClean="0"/>
              <a:t>Services Acquisition Team Member:  Non-Acquisition Professional</a:t>
            </a:r>
          </a:p>
          <a:p>
            <a:r>
              <a:rPr lang="en-US" dirty="0" smtClean="0"/>
              <a:t>Additional credentials</a:t>
            </a:r>
          </a:p>
          <a:p>
            <a:pPr lvl="1"/>
            <a:r>
              <a:rPr lang="en-US" dirty="0" smtClean="0"/>
              <a:t>Program Protection</a:t>
            </a:r>
          </a:p>
          <a:p>
            <a:pPr lvl="1"/>
            <a:r>
              <a:rPr lang="en-US" dirty="0" smtClean="0"/>
              <a:t>Data Analytics for DoD Acquisition Managers</a:t>
            </a:r>
            <a:endParaRPr lang="en-US" dirty="0"/>
          </a:p>
        </p:txBody>
      </p:sp>
      <p:sp>
        <p:nvSpPr>
          <p:cNvPr id="4" name="Slide Number Placeholder 3"/>
          <p:cNvSpPr>
            <a:spLocks noGrp="1"/>
          </p:cNvSpPr>
          <p:nvPr>
            <p:ph type="sldNum" sz="quarter" idx="12"/>
          </p:nvPr>
        </p:nvSpPr>
        <p:spPr/>
        <p:txBody>
          <a:bodyPr/>
          <a:lstStyle/>
          <a:p>
            <a:fld id="{8E6B4DDA-C30B-4BFF-861C-4BF350FDF77F}" type="slidenum">
              <a:rPr lang="en-US" smtClean="0"/>
              <a:t>8</a:t>
            </a:fld>
            <a:endParaRPr lang="en-US" dirty="0"/>
          </a:p>
        </p:txBody>
      </p:sp>
    </p:spTree>
    <p:extLst>
      <p:ext uri="{BB962C8B-B14F-4D97-AF65-F5344CB8AC3E}">
        <p14:creationId xmlns:p14="http://schemas.microsoft.com/office/powerpoint/2010/main" val="1854649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epperm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999</TotalTime>
  <Words>655</Words>
  <Application>Microsoft Office PowerPoint</Application>
  <PresentationFormat>Widescreen</PresentationFormat>
  <Paragraphs>102</Paragraphs>
  <Slides>8</Slides>
  <Notes>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Office Theme</vt:lpstr>
      <vt:lpstr>Peppermint</vt:lpstr>
      <vt:lpstr>Update to DAU Transformation</vt:lpstr>
      <vt:lpstr>Coronavirus Impacts </vt:lpstr>
      <vt:lpstr>Operating in the Virtual Environment</vt:lpstr>
      <vt:lpstr>Backups</vt:lpstr>
      <vt:lpstr>Current Acquisition Certification Model</vt:lpstr>
      <vt:lpstr>Flexible, Performance-Based, Certification Model for Life-Long Learning</vt:lpstr>
      <vt:lpstr>Case for an Evolved Certification Model</vt:lpstr>
      <vt:lpstr>Deployed DAU Credentials </vt:lpstr>
    </vt:vector>
  </TitlesOfParts>
  <Company>Defense Acquisition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Stefanek, Kenneth</dc:creator>
  <cp:lastModifiedBy>Stefanek, Kenneth</cp:lastModifiedBy>
  <cp:revision>46</cp:revision>
  <dcterms:created xsi:type="dcterms:W3CDTF">2018-11-15T14:07:03Z</dcterms:created>
  <dcterms:modified xsi:type="dcterms:W3CDTF">2020-08-28T16:56:51Z</dcterms:modified>
</cp:coreProperties>
</file>