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sldIdLst>
    <p:sldId id="348" r:id="rId5"/>
    <p:sldId id="883" r:id="rId6"/>
    <p:sldId id="736" r:id="rId7"/>
    <p:sldId id="885" r:id="rId8"/>
    <p:sldId id="884" r:id="rId9"/>
    <p:sldId id="764" r:id="rId10"/>
    <p:sldId id="730" r:id="rId11"/>
    <p:sldId id="786" r:id="rId12"/>
    <p:sldId id="875" r:id="rId13"/>
    <p:sldId id="860" r:id="rId14"/>
    <p:sldId id="879" r:id="rId15"/>
    <p:sldId id="862" r:id="rId16"/>
    <p:sldId id="791" r:id="rId17"/>
    <p:sldId id="873" r:id="rId18"/>
    <p:sldId id="792" r:id="rId19"/>
    <p:sldId id="745" r:id="rId20"/>
  </p:sldIdLst>
  <p:sldSz cx="12192000" cy="6858000"/>
  <p:notesSz cx="6985000" cy="92837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os, Catherine" initials="CR" lastIdx="2" clrIdx="0"/>
  <p:cmAuthor id="2" name="Ahrendsen, Anne" initials="AA" lastIdx="8" clrIdx="1">
    <p:extLst>
      <p:ext uri="{19B8F6BF-5375-455C-9EA6-DF929625EA0E}">
        <p15:presenceInfo xmlns:p15="http://schemas.microsoft.com/office/powerpoint/2012/main" userId="Ahrendsen, Anne" providerId="None"/>
      </p:ext>
    </p:extLst>
  </p:cmAuthor>
  <p:cmAuthor id="3" name="Transportation Security Administration" initials="TSA" lastIdx="3" clrIdx="2">
    <p:extLst>
      <p:ext uri="{19B8F6BF-5375-455C-9EA6-DF929625EA0E}">
        <p15:presenceInfo xmlns:p15="http://schemas.microsoft.com/office/powerpoint/2012/main" userId="Transportation Security Administration" providerId="None"/>
      </p:ext>
    </p:extLst>
  </p:cmAuthor>
  <p:cmAuthor id="4" name="Giles, Claudia Lee (US - Arlington)" initials="GCL(-A" lastIdx="2" clrIdx="3">
    <p:extLst>
      <p:ext uri="{19B8F6BF-5375-455C-9EA6-DF929625EA0E}">
        <p15:presenceInfo xmlns:p15="http://schemas.microsoft.com/office/powerpoint/2012/main" userId="e6a3f10e-3c8d-45d3-82ff-99d074fdb5c6" providerId="Windows Live"/>
      </p:ext>
    </p:extLst>
  </p:cmAuthor>
  <p:cmAuthor id="5" name="Duru, Bridget (US - Arlington)" initials="DB(-A" lastIdx="12" clrIdx="4">
    <p:extLst>
      <p:ext uri="{19B8F6BF-5375-455C-9EA6-DF929625EA0E}">
        <p15:presenceInfo xmlns:p15="http://schemas.microsoft.com/office/powerpoint/2012/main" userId="S-1-5-21-238447276-1040861923-1850952788-2257215" providerId="AD"/>
      </p:ext>
    </p:extLst>
  </p:cmAuthor>
  <p:cmAuthor id="6" name="McKee, Charles G (CTR)" initials="MCG(" lastIdx="7" clrIdx="5">
    <p:extLst>
      <p:ext uri="{19B8F6BF-5375-455C-9EA6-DF929625EA0E}">
        <p15:presenceInfo xmlns:p15="http://schemas.microsoft.com/office/powerpoint/2012/main" userId="S-1-5-21-343818398-839522115-725345543-5475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23AB9"/>
    <a:srgbClr val="3333FF"/>
    <a:srgbClr val="339933"/>
    <a:srgbClr val="00CC66"/>
    <a:srgbClr val="9966FF"/>
    <a:srgbClr val="1F497D"/>
    <a:srgbClr val="4F81BD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77297" autoAdjust="0"/>
  </p:normalViewPr>
  <p:slideViewPr>
    <p:cSldViewPr>
      <p:cViewPr varScale="1">
        <p:scale>
          <a:sx n="100" d="100"/>
          <a:sy n="100" d="100"/>
        </p:scale>
        <p:origin x="1680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5797"/>
          </a:xfrm>
          <a:prstGeom prst="rect">
            <a:avLst/>
          </a:prstGeom>
        </p:spPr>
        <p:txBody>
          <a:bodyPr vert="horz" lIns="92919" tIns="46459" rIns="92919" bIns="464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3" y="2"/>
            <a:ext cx="3026833" cy="465797"/>
          </a:xfrm>
          <a:prstGeom prst="rect">
            <a:avLst/>
          </a:prstGeom>
        </p:spPr>
        <p:txBody>
          <a:bodyPr vert="horz" lIns="92919" tIns="46459" rIns="92919" bIns="46459" rtlCol="0"/>
          <a:lstStyle>
            <a:lvl1pPr algn="r">
              <a:defRPr sz="1200"/>
            </a:lvl1pPr>
          </a:lstStyle>
          <a:p>
            <a:fld id="{4643C0DB-3837-40AD-99E3-650EB20F7015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9" tIns="46459" rIns="92919" bIns="464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19" tIns="46459" rIns="92919" bIns="464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2919" tIns="46459" rIns="92919" bIns="464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3" y="8817905"/>
            <a:ext cx="3026833" cy="465796"/>
          </a:xfrm>
          <a:prstGeom prst="rect">
            <a:avLst/>
          </a:prstGeom>
        </p:spPr>
        <p:txBody>
          <a:bodyPr vert="horz" lIns="92919" tIns="46459" rIns="92919" bIns="46459" rtlCol="0" anchor="b"/>
          <a:lstStyle>
            <a:lvl1pPr algn="r">
              <a:defRPr sz="1200"/>
            </a:lvl1pPr>
          </a:lstStyle>
          <a:p>
            <a:fld id="{C9E4CA06-00FE-480B-B83C-7A5D3BA8E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0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Pre-decisional not for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98C56F-31B9-4654-925F-93F9605A1C4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5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* indicates statistically</a:t>
            </a:r>
            <a:r>
              <a:rPr lang="en-US" sz="1400" baseline="0" dirty="0"/>
              <a:t> </a:t>
            </a:r>
            <a:r>
              <a:rPr lang="en-US" sz="1400" dirty="0"/>
              <a:t>significant difference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Graph</a:t>
            </a:r>
            <a:r>
              <a:rPr lang="en-US" baseline="0" dirty="0"/>
              <a:t> shows accurate adjudications with no automatically detected threats/laptops.  These are the bags most likely to be processed quickly.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With a 15 minute walkthrough and 15 minutes of training, CT certified TSOs had no steep learning curve.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TSOs are still learning the system and getting faster after 1 hour of use.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5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see which action took the longest when making an annotation.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6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we find a general trend of improvement from the iterative</a:t>
            </a:r>
            <a:r>
              <a:rPr lang="en-US" baseline="0" dirty="0"/>
              <a:t> testing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3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Measures like the System Usability Scale (SUS) can help establish standards for development and procurement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Broadly applicable for any technological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Can measure current and future-state machines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Broad survey measurement through internal online resources of deployed technology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Specific survey measurement of iterative prototype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TSA can track the degree of system usability and changes with vendor updates,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TSA can compare usability ratings with performance outcomes and set standards for basic usability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2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the IDSS image shared</a:t>
            </a:r>
            <a:r>
              <a:rPr lang="en-US" baseline="0" dirty="0"/>
              <a:t> openly by the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2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2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6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4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SUS is a reliable and valid measure of the users’ overall perspective</a:t>
            </a:r>
            <a:r>
              <a:rPr lang="en-US" baseline="0" dirty="0"/>
              <a:t> of the learnability and usability of a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Scores on the SUS can be compared to other systems to determine relative usability.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Scores on the SUS can be correlated to a letter grade and adjective that users would utilize to describe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Iteration 1-2 Test focused on</a:t>
            </a:r>
            <a:r>
              <a:rPr lang="en-US" baseline="0" dirty="0"/>
              <a:t> two key elements requiring updating from Iteration 0 test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2x2 design examining the Threat Tray and Annotation Methods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Threat Tray: 2x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Annotation:  2x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/>
              <a:t>Drill Down with system-estimated box placement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/>
              <a:t>Box draw where user draws the box over the threat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4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3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CA06-00FE-480B-B83C-7A5D3BA8ED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4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685801"/>
            <a:ext cx="10363200" cy="14700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209800"/>
            <a:ext cx="8534400" cy="1219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203501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7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78428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8683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7AFB73-2827-49BE-A637-402E7403B8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99A29-9C50-C245-86CE-117F10E20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03238"/>
            <a:ext cx="3352800" cy="258762"/>
          </a:xfrm>
        </p:spPr>
        <p:txBody>
          <a:bodyPr>
            <a:normAutofit/>
          </a:bodyPr>
          <a:lstStyle>
            <a:lvl1pPr marL="0" indent="0">
              <a:buNone/>
              <a:defRPr sz="1050" b="1" spc="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BREADCRUMBS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16588A-5C90-A444-8725-0D0B6F4B7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78670"/>
            <a:ext cx="10972800" cy="4572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206531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7AFB73-2827-49BE-A637-402E7403B8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40027-2ACC-254C-9B9F-D1E5E48BF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FB73-2827-49BE-A637-402E7403B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1ABCA-490F-5042-8EAB-81154CB20B9F}"/>
              </a:ext>
            </a:extLst>
          </p:cNvPr>
          <p:cNvSpPr/>
          <p:nvPr userDrawn="1"/>
        </p:nvSpPr>
        <p:spPr>
          <a:xfrm>
            <a:off x="508000" y="4038600"/>
            <a:ext cx="5080000" cy="2819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90318F-4FEC-DE49-BCF9-B8D414F32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863868"/>
            <a:ext cx="4673600" cy="685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8BED56-6B9B-1148-B366-087F0F03EF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5791201"/>
            <a:ext cx="4673600" cy="428625"/>
          </a:xfrm>
        </p:spPr>
        <p:txBody>
          <a:bodyPr>
            <a:no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5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7AFB73-2827-49BE-A637-402E7403B817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99A29-9C50-C245-86CE-117F10E20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03238"/>
            <a:ext cx="3352800" cy="258762"/>
          </a:xfrm>
        </p:spPr>
        <p:txBody>
          <a:bodyPr>
            <a:normAutofit/>
          </a:bodyPr>
          <a:lstStyle>
            <a:lvl1pPr marL="0" indent="0">
              <a:buNone/>
              <a:defRPr sz="1050" b="1" spc="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BREADCRUMBS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16588A-5C90-A444-8725-0D0B6F4B7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0"/>
            <a:ext cx="10972800" cy="457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52807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190675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7AFB73-2827-49BE-A637-402E7403B8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TSA logo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64742"/>
            <a:ext cx="2209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AAF66-A688-405A-9CB8-EF6CFB756F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143447"/>
            <a:ext cx="5570844" cy="6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  <p:sldLayoutId id="2147483669" r:id="rId4"/>
    <p:sldLayoutId id="214748368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10439400" cy="1470025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Development and Analytic Process Used to Create a 3-Dimensional Graphical User Interface System for Baggage Screening</a:t>
            </a:r>
            <a:br>
              <a:rPr lang="en-US" sz="4900" dirty="0">
                <a:solidFill>
                  <a:schemeClr val="tx2"/>
                </a:solidFill>
                <a:latin typeface="+mj-lt"/>
              </a:rPr>
            </a:br>
            <a:br>
              <a:rPr lang="en-US" dirty="0">
                <a:solidFill>
                  <a:schemeClr val="tx2"/>
                </a:solidFill>
                <a:latin typeface="+mj-lt"/>
              </a:rPr>
            </a:br>
            <a:r>
              <a:rPr lang="en-US" sz="3100" dirty="0">
                <a:solidFill>
                  <a:schemeClr val="tx2"/>
                </a:solidFill>
                <a:latin typeface="+mj-lt"/>
              </a:rPr>
              <a:t>September 2020</a:t>
            </a:r>
            <a:br>
              <a:rPr lang="en-US" sz="3100" dirty="0">
                <a:solidFill>
                  <a:schemeClr val="tx2"/>
                </a:solidFill>
                <a:latin typeface="+mj-lt"/>
              </a:rPr>
            </a:br>
            <a:br>
              <a:rPr lang="en-US" sz="3100" dirty="0">
                <a:solidFill>
                  <a:schemeClr val="tx2"/>
                </a:solidFill>
                <a:latin typeface="+mj-lt"/>
              </a:rPr>
            </a:br>
            <a:r>
              <a:rPr lang="en-US" sz="3100" dirty="0">
                <a:solidFill>
                  <a:schemeClr val="tx2"/>
                </a:solidFill>
                <a:latin typeface="+mj-lt"/>
              </a:rPr>
              <a:t>Charles McKee, Simone McKnight, &amp; Kevin Zish</a:t>
            </a:r>
            <a:br>
              <a:rPr lang="en-US" sz="3100" dirty="0">
                <a:solidFill>
                  <a:schemeClr val="tx2"/>
                </a:solidFill>
                <a:latin typeface="+mj-lt"/>
              </a:rPr>
            </a:br>
            <a:r>
              <a:rPr lang="en-US" sz="3100" dirty="0">
                <a:solidFill>
                  <a:schemeClr val="tx2"/>
                </a:solidFill>
                <a:latin typeface="+mj-lt"/>
              </a:rPr>
              <a:t>Presenter: Kevin Zish</a:t>
            </a:r>
          </a:p>
        </p:txBody>
      </p:sp>
    </p:spTree>
    <p:extLst>
      <p:ext uri="{BB962C8B-B14F-4D97-AF65-F5344CB8AC3E}">
        <p14:creationId xmlns:p14="http://schemas.microsoft.com/office/powerpoint/2010/main" val="356524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1-2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2015" t="40280" r="23440" b="24814"/>
          <a:stretch/>
        </p:blipFill>
        <p:spPr>
          <a:xfrm>
            <a:off x="1981200" y="1219200"/>
            <a:ext cx="8271978" cy="470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56971" t="48173" r="31573" b="41078"/>
          <a:stretch/>
        </p:blipFill>
        <p:spPr>
          <a:xfrm>
            <a:off x="5562600" y="2285999"/>
            <a:ext cx="2743200" cy="144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44879" t="48173" r="46529" b="41078"/>
          <a:stretch/>
        </p:blipFill>
        <p:spPr>
          <a:xfrm>
            <a:off x="2667000" y="2269906"/>
            <a:ext cx="205740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1-2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9" y="1828800"/>
            <a:ext cx="5071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Iteration 1-2 Results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Qualitative Data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Each additional iteration increased the perceived usability of the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TSOs felt that the CGUI was a highly usable, easy to learn system by the last iteration.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Several specific desires were noted from other qualitative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4709"/>
            <a:ext cx="5486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10330545" y="2461916"/>
            <a:ext cx="195942" cy="248195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9677400" y="3672609"/>
            <a:ext cx="195942" cy="24819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73867"/>
              </p:ext>
            </p:extLst>
          </p:nvPr>
        </p:nvGraphicFramePr>
        <p:xfrm>
          <a:off x="232145" y="4069080"/>
          <a:ext cx="548640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71566497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878492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5357725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23518283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614939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SUS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Percentile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Adjective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90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</a:t>
                      </a:r>
                      <a:r>
                        <a:rPr lang="en-US" sz="1400" baseline="0" dirty="0">
                          <a:latin typeface="+mj-lt"/>
                        </a:rPr>
                        <a:t> 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67.66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57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82.35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90.16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76866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525000" y="1654175"/>
            <a:ext cx="609600" cy="32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3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1667" t="40370" r="23750" b="25556"/>
          <a:stretch/>
        </p:blipFill>
        <p:spPr>
          <a:xfrm>
            <a:off x="1828800" y="1295400"/>
            <a:ext cx="8534400" cy="472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42593" t="46409" r="44747" b="37123"/>
          <a:stretch/>
        </p:blipFill>
        <p:spPr>
          <a:xfrm>
            <a:off x="2057400" y="2133600"/>
            <a:ext cx="31242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56797" t="46409" r="29308" b="37123"/>
          <a:stretch/>
        </p:blipFill>
        <p:spPr>
          <a:xfrm>
            <a:off x="5562600" y="21336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3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25642" y="1570183"/>
            <a:ext cx="6442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Iteration 3 Results Overview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09578"/>
            <a:ext cx="5099628" cy="355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47610"/>
              </p:ext>
            </p:extLst>
          </p:nvPr>
        </p:nvGraphicFramePr>
        <p:xfrm>
          <a:off x="381000" y="2506246"/>
          <a:ext cx="6077626" cy="2560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418109">
                  <a:extLst>
                    <a:ext uri="{9D8B030D-6E8A-4147-A177-3AD203B41FA5}">
                      <a16:colId xmlns:a16="http://schemas.microsoft.com/office/drawing/2014/main" val="2145445028"/>
                    </a:ext>
                  </a:extLst>
                </a:gridCol>
                <a:gridCol w="1055174">
                  <a:extLst>
                    <a:ext uri="{9D8B030D-6E8A-4147-A177-3AD203B41FA5}">
                      <a16:colId xmlns:a16="http://schemas.microsoft.com/office/drawing/2014/main" val="3070864063"/>
                    </a:ext>
                  </a:extLst>
                </a:gridCol>
                <a:gridCol w="2604343">
                  <a:extLst>
                    <a:ext uri="{9D8B030D-6E8A-4147-A177-3AD203B41FA5}">
                      <a16:colId xmlns:a16="http://schemas.microsoft.com/office/drawing/2014/main" val="97910055"/>
                    </a:ext>
                  </a:extLst>
                </a:gridCol>
              </a:tblGrid>
              <a:tr h="2002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74785"/>
                  </a:ext>
                </a:extLst>
              </a:tr>
              <a:tr h="303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System Learning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 accuracy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w/in 1 hour of training*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48402"/>
                  </a:ext>
                </a:extLst>
              </a:tr>
              <a:tr h="303856"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 speed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w/in 1 hour of training*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11075"/>
                  </a:ext>
                </a:extLst>
              </a:tr>
              <a:tr h="303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System</a:t>
                      </a:r>
                      <a:r>
                        <a:rPr lang="en-US" sz="1400" i="1" baseline="0" dirty="0"/>
                        <a:t> Modality</a:t>
                      </a:r>
                      <a:endParaRPr lang="en-US" sz="140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Touchscreen &gt; Mouse*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04548"/>
                  </a:ext>
                </a:extLst>
              </a:tr>
              <a:tr h="303856"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Touchscreen 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1400" baseline="0" dirty="0"/>
                        <a:t> Mouse 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68020"/>
                  </a:ext>
                </a:extLst>
              </a:tr>
              <a:tr h="303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Iteration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Iteration 1-2 &lt;</a:t>
                      </a:r>
                      <a:r>
                        <a:rPr lang="en-US" sz="1400" baseline="0" dirty="0"/>
                        <a:t> Iteration 3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48199"/>
                  </a:ext>
                </a:extLst>
              </a:tr>
              <a:tr h="303856"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Iteration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1-2 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 Iteration 3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2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28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4-5: CGUI Iteration 3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25642" y="1570183"/>
            <a:ext cx="6442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Iteration 3 Results Overview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90007"/>
              </p:ext>
            </p:extLst>
          </p:nvPr>
        </p:nvGraphicFramePr>
        <p:xfrm>
          <a:off x="381000" y="2506246"/>
          <a:ext cx="6077626" cy="25603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418109">
                  <a:extLst>
                    <a:ext uri="{9D8B030D-6E8A-4147-A177-3AD203B41FA5}">
                      <a16:colId xmlns:a16="http://schemas.microsoft.com/office/drawing/2014/main" val="2145445028"/>
                    </a:ext>
                  </a:extLst>
                </a:gridCol>
                <a:gridCol w="1055174">
                  <a:extLst>
                    <a:ext uri="{9D8B030D-6E8A-4147-A177-3AD203B41FA5}">
                      <a16:colId xmlns:a16="http://schemas.microsoft.com/office/drawing/2014/main" val="3070864063"/>
                    </a:ext>
                  </a:extLst>
                </a:gridCol>
                <a:gridCol w="2604343">
                  <a:extLst>
                    <a:ext uri="{9D8B030D-6E8A-4147-A177-3AD203B41FA5}">
                      <a16:colId xmlns:a16="http://schemas.microsoft.com/office/drawing/2014/main" val="97910055"/>
                    </a:ext>
                  </a:extLst>
                </a:gridCol>
              </a:tblGrid>
              <a:tr h="2002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74785"/>
                  </a:ext>
                </a:extLst>
              </a:tr>
              <a:tr h="303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System Learning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 accuracy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w/in 1 hour of training*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48402"/>
                  </a:ext>
                </a:extLst>
              </a:tr>
              <a:tr h="303856"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 speed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w/in 1 hour of training*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11075"/>
                  </a:ext>
                </a:extLst>
              </a:tr>
              <a:tr h="303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System</a:t>
                      </a:r>
                      <a:r>
                        <a:rPr lang="en-US" sz="1400" i="1" baseline="0" dirty="0"/>
                        <a:t> Modality</a:t>
                      </a:r>
                      <a:endParaRPr lang="en-US" sz="140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Touchscreen &gt; Mouse*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04548"/>
                  </a:ext>
                </a:extLst>
              </a:tr>
              <a:tr h="303856"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Touchscreen 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1400" baseline="0" dirty="0"/>
                        <a:t> Mouse 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68020"/>
                  </a:ext>
                </a:extLst>
              </a:tr>
              <a:tr h="303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Iteration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Iteration 1-2 &lt;</a:t>
                      </a:r>
                      <a:r>
                        <a:rPr lang="en-US" sz="1400" baseline="0" dirty="0"/>
                        <a:t> Iteration 3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48199"/>
                  </a:ext>
                </a:extLst>
              </a:tr>
              <a:tr h="303856"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Symbol" panose="05050102010706020507" pitchFamily="18" charset="2"/>
                        </a:rPr>
                        <a:t>Iteration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1-2 </a:t>
                      </a:r>
                      <a:r>
                        <a:rPr lang="en-US" sz="1400" dirty="0">
                          <a:sym typeface="Symbol" panose="05050102010706020507" pitchFamily="18" charset="2"/>
                        </a:rPr>
                        <a:t> Iteration 3</a:t>
                      </a:r>
                      <a:r>
                        <a:rPr lang="en-US" sz="1400" baseline="0" dirty="0">
                          <a:sym typeface="Symbol" panose="05050102010706020507" pitchFamily="18" charset="2"/>
                        </a:rPr>
                        <a:t> 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2957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68" y="3272214"/>
            <a:ext cx="2831432" cy="28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9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3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9" y="1828800"/>
            <a:ext cx="50712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CGUI Results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Qualitative Data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Each additional iteration increased the perceived usability of the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TSOs felt that the CGUI was a highly usable, easy to learn system by the last iteration.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4709"/>
            <a:ext cx="5486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Decision 11"/>
          <p:cNvSpPr/>
          <p:nvPr/>
        </p:nvSpPr>
        <p:spPr>
          <a:xfrm>
            <a:off x="10461174" y="2312009"/>
            <a:ext cx="195942" cy="248195"/>
          </a:xfrm>
          <a:prstGeom prst="flowChartDecision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10330545" y="2461916"/>
            <a:ext cx="195942" cy="248195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9677400" y="3672609"/>
            <a:ext cx="195942" cy="24819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28567"/>
              </p:ext>
            </p:extLst>
          </p:nvPr>
        </p:nvGraphicFramePr>
        <p:xfrm>
          <a:off x="232145" y="3633233"/>
          <a:ext cx="54864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71566497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878492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5357725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23518283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614939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SUS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Percentile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Adjective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90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</a:t>
                      </a:r>
                      <a:r>
                        <a:rPr lang="en-US" sz="1400" baseline="0" dirty="0">
                          <a:latin typeface="+mj-lt"/>
                        </a:rPr>
                        <a:t> 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67.66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57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82.35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90.16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7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Iteration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84.40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93.63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0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74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>
                <a:latin typeface="+mj-lt"/>
              </a:rPr>
              <a:t>Step 3: Develop 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9" y="1828800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CGUI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Specific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Specific prototype for initial implementation was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Required tools for all systems regardless of design were identified</a:t>
            </a:r>
          </a:p>
          <a:p>
            <a:pPr lvl="1"/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Broad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Certain metrics can serve TSA broadly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Measures like the System Usability Scale (SUS) can help establish standards for development and procurement</a:t>
            </a:r>
            <a:endParaRPr lang="en-US" alt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General training considerations were identified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Development of a structured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How to support knowledge shift required of TSOs from one system to another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Adaptability of system to future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Developed initial prototype versions of how CT interface would react in a scenario where screening protocols shift (e.g., </a:t>
            </a:r>
            <a:r>
              <a:rPr lang="en-US" altLang="en-US" sz="1400" dirty="0" err="1"/>
              <a:t>PreCheck</a:t>
            </a:r>
            <a:r>
              <a:rPr lang="en-US" altLang="en-US" sz="1400" dirty="0"/>
              <a:t> vs Standard lanes)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Discussed considerations for system updates given Deep Learning advancements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16F8-F26E-F24A-8CE9-7B917449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5A4FD-47C5-444B-A1DE-81DE6848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571E-DE26-BF44-A610-EC98AE845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2216F5-4B21-4767-8305-33054E6D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50808"/>
            <a:ext cx="5105399" cy="27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i="1" dirty="0"/>
              <a:t>We have included content approved for public consumption</a:t>
            </a:r>
          </a:p>
          <a:p>
            <a:pPr lvl="1"/>
            <a:r>
              <a:rPr lang="en-US" altLang="en-US" sz="1400" b="1" i="1" dirty="0"/>
              <a:t>The results presented are limited in the depth of detail we can discuss about the data</a:t>
            </a:r>
          </a:p>
          <a:p>
            <a:pPr lvl="1"/>
            <a:r>
              <a:rPr lang="en-US" altLang="en-US" sz="1400" b="1" i="1" dirty="0"/>
              <a:t>Several images have been altered according to security guidelines</a:t>
            </a:r>
          </a:p>
          <a:p>
            <a:pPr lvl="2"/>
            <a:r>
              <a:rPr lang="en-US" altLang="en-US" sz="1400" b="1" i="1" dirty="0"/>
              <a:t>Some images readily available to the general public (open source) by the CT vendors will be shared </a:t>
            </a:r>
          </a:p>
          <a:p>
            <a:pPr lvl="1"/>
            <a:endParaRPr lang="en-US" altLang="en-US" sz="1400" b="1" dirty="0"/>
          </a:p>
          <a:p>
            <a:pPr marL="457200" lvl="1" indent="0">
              <a:lnSpc>
                <a:spcPct val="120000"/>
              </a:lnSpc>
              <a:buNone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5715000" cy="29691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69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>
                <a:latin typeface="+mj-lt"/>
              </a:rPr>
              <a:t>Creating a Common GUI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9" y="1676400"/>
            <a:ext cx="5782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TSA has some interesting challenges: continue to process passengers and their property quickly despite year over year increases in passenger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 solution might be CT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CT systems are commonly used in the medical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CT systems allow a 3D image to be taken of an object.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CT systems allow for images to be rotated and sliced digitally.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use of CT systems at the checkpoint allow TSOs to view images clearly and see what is behind or between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future, the use of CT systems at the checkpoint may allow passengers to divest nothing from their property, increasing throughput.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Four different vendors have produced a CT machine for security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However, each vendor has a different way of showing the images to the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image to the right is an example of the same bag scanned through each machine—notice how the same bag looks different.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417" t="29259" r="3750" b="30000"/>
          <a:stretch/>
        </p:blipFill>
        <p:spPr>
          <a:xfrm>
            <a:off x="6426200" y="1839103"/>
            <a:ext cx="5181600" cy="331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63052" t="39564" r="31292" b="52005"/>
          <a:stretch/>
        </p:blipFill>
        <p:spPr>
          <a:xfrm>
            <a:off x="6802120" y="2667000"/>
            <a:ext cx="81788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70289" t="56427" r="23774" b="37015"/>
          <a:stretch/>
        </p:blipFill>
        <p:spPr>
          <a:xfrm>
            <a:off x="7848600" y="4062433"/>
            <a:ext cx="85852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1495" t="37691" r="13907" b="57532"/>
          <a:stretch/>
        </p:blipFill>
        <p:spPr>
          <a:xfrm>
            <a:off x="9482667" y="2514600"/>
            <a:ext cx="651934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81391" t="56427" r="12812" b="36371"/>
          <a:stretch/>
        </p:blipFill>
        <p:spPr>
          <a:xfrm>
            <a:off x="9448800" y="4062433"/>
            <a:ext cx="838200" cy="585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71343" t="39564" r="24442" b="51942"/>
          <a:stretch/>
        </p:blipFill>
        <p:spPr>
          <a:xfrm>
            <a:off x="8001000" y="2661920"/>
            <a:ext cx="609600" cy="690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62999" t="56427" r="31731" b="37015"/>
          <a:stretch/>
        </p:blipFill>
        <p:spPr>
          <a:xfrm>
            <a:off x="6781801" y="4062433"/>
            <a:ext cx="7620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87716" t="56427" r="5960" b="36371"/>
          <a:stretch/>
        </p:blipFill>
        <p:spPr>
          <a:xfrm>
            <a:off x="10363200" y="4062432"/>
            <a:ext cx="914400" cy="585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1495" t="44378" r="14206" b="50845"/>
          <a:stretch/>
        </p:blipFill>
        <p:spPr>
          <a:xfrm>
            <a:off x="9524998" y="3048000"/>
            <a:ext cx="609602" cy="38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7944" t="44095" r="6682" b="51128"/>
          <a:stretch/>
        </p:blipFill>
        <p:spPr>
          <a:xfrm>
            <a:off x="10439400" y="3047999"/>
            <a:ext cx="762000" cy="38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7944" t="38362" r="6682" b="57816"/>
          <a:stretch/>
        </p:blipFill>
        <p:spPr>
          <a:xfrm>
            <a:off x="10430932" y="2554199"/>
            <a:ext cx="694266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>
                <a:latin typeface="+mj-lt"/>
              </a:rPr>
              <a:t>Creating a Common GUI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9" y="1676400"/>
            <a:ext cx="5782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project was to create one common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interface would show a bag image with 1 set of colors and tools, regardless of the machine which produced the image.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417" t="29259" r="3750" b="30000"/>
          <a:stretch/>
        </p:blipFill>
        <p:spPr>
          <a:xfrm>
            <a:off x="6426200" y="1839103"/>
            <a:ext cx="5181600" cy="331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63052" t="39564" r="31292" b="52005"/>
          <a:stretch/>
        </p:blipFill>
        <p:spPr>
          <a:xfrm>
            <a:off x="6802120" y="2667000"/>
            <a:ext cx="81788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70289" t="56427" r="23774" b="37015"/>
          <a:stretch/>
        </p:blipFill>
        <p:spPr>
          <a:xfrm>
            <a:off x="7848600" y="4062433"/>
            <a:ext cx="85852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1495" t="37691" r="13907" b="57532"/>
          <a:stretch/>
        </p:blipFill>
        <p:spPr>
          <a:xfrm>
            <a:off x="9482667" y="2514600"/>
            <a:ext cx="651934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81391" t="56427" r="12812" b="36371"/>
          <a:stretch/>
        </p:blipFill>
        <p:spPr>
          <a:xfrm>
            <a:off x="9448800" y="4062433"/>
            <a:ext cx="838200" cy="585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71343" t="39564" r="24442" b="51942"/>
          <a:stretch/>
        </p:blipFill>
        <p:spPr>
          <a:xfrm>
            <a:off x="8001000" y="2661920"/>
            <a:ext cx="609600" cy="690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62999" t="56427" r="31731" b="37015"/>
          <a:stretch/>
        </p:blipFill>
        <p:spPr>
          <a:xfrm>
            <a:off x="6781801" y="4062433"/>
            <a:ext cx="7620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87716" t="56427" r="5960" b="36371"/>
          <a:stretch/>
        </p:blipFill>
        <p:spPr>
          <a:xfrm>
            <a:off x="10363200" y="4062432"/>
            <a:ext cx="914400" cy="585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1495" t="44378" r="14206" b="50845"/>
          <a:stretch/>
        </p:blipFill>
        <p:spPr>
          <a:xfrm>
            <a:off x="9524998" y="3048000"/>
            <a:ext cx="609602" cy="38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7944" t="44095" r="6682" b="51128"/>
          <a:stretch/>
        </p:blipFill>
        <p:spPr>
          <a:xfrm>
            <a:off x="10439400" y="3047999"/>
            <a:ext cx="762000" cy="38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87944" t="38362" r="6682" b="57816"/>
          <a:stretch/>
        </p:blipFill>
        <p:spPr>
          <a:xfrm>
            <a:off x="10430932" y="2554199"/>
            <a:ext cx="694266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>
                <a:latin typeface="+mj-lt"/>
              </a:rPr>
              <a:t>Step 1: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32" t="23333" r="4584" b="13704"/>
          <a:stretch/>
        </p:blipFill>
        <p:spPr>
          <a:xfrm>
            <a:off x="609600" y="1447800"/>
            <a:ext cx="11201400" cy="44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>
                <a:latin typeface="+mj-lt"/>
              </a:rPr>
              <a:t>Step 1: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8" y="1828800"/>
            <a:ext cx="903364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The review step encompasses all activities that provide the necessary breadth and depth on the topic of interest to develop testable hypotheses and a test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Provides guidance to the relevant topic (what works, what doesn’t)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Identifies unknowns and points of concern to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Identifies possible solutions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Multimethod Approach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Begin with examination of available archival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Consider active review and feedback methods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>
                <a:latin typeface="+mj-lt"/>
              </a:rPr>
              <a:t>Step 2: Prototype &amp;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9" y="1828800"/>
            <a:ext cx="72048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Prototype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Key Elements lead to Specific, Testable questions for the current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Supports development of a test plan and, when relevant, a testable prototype (for product-based testing)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Often can identify additional testable questions for future consideration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Team-based dynamic supports faster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All team members develop prototypes/testable questions from content available and team narrows down focus together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CGUI Prototype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Team used Key Elements identified from testing to develop a prototype interface that all individuals commented on and revised over several cycles until group consensus was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Specific questions about the prototype were developed by the team and verified by HPB to incorporate into the test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537" t="18148" r="18580" b="54731"/>
          <a:stretch/>
        </p:blipFill>
        <p:spPr>
          <a:xfrm>
            <a:off x="8267699" y="2475250"/>
            <a:ext cx="331470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61957" t="28693" r="32782" b="62890"/>
          <a:stretch/>
        </p:blipFill>
        <p:spPr>
          <a:xfrm>
            <a:off x="8686800" y="3352799"/>
            <a:ext cx="838200" cy="68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rcRect l="69848" t="28693" r="25417" b="62890"/>
          <a:stretch/>
        </p:blipFill>
        <p:spPr>
          <a:xfrm>
            <a:off x="9906000" y="3352799"/>
            <a:ext cx="685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5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0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535" t="35242" r="11246" b="17386"/>
          <a:stretch/>
        </p:blipFill>
        <p:spPr>
          <a:xfrm>
            <a:off x="1676400" y="1295400"/>
            <a:ext cx="8915400" cy="473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"/>
                    </a14:imgEffect>
                  </a14:imgLayer>
                </a14:imgProps>
              </a:ext>
            </a:extLst>
          </a:blip>
          <a:srcRect l="60855" t="44399" r="22835" b="34235"/>
          <a:stretch/>
        </p:blipFill>
        <p:spPr>
          <a:xfrm>
            <a:off x="5638800" y="2209800"/>
            <a:ext cx="2895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"/>
                    </a14:imgEffect>
                  </a14:imgLayer>
                </a14:imgProps>
              </a:ext>
            </a:extLst>
          </a:blip>
          <a:srcRect l="44544" t="44399" r="43009" b="34235"/>
          <a:stretch/>
        </p:blipFill>
        <p:spPr>
          <a:xfrm>
            <a:off x="2743200" y="2197768"/>
            <a:ext cx="2209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2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846D-909C-804D-B7FD-99012CDA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944562"/>
          </a:xfrm>
        </p:spPr>
        <p:txBody>
          <a:bodyPr/>
          <a:lstStyle/>
          <a:p>
            <a:r>
              <a:rPr lang="en-US" dirty="0"/>
              <a:t>Step 2: Prototype &amp; Development—Iteration 0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89319-4DB3-A446-9924-3F5E9391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FB73-2827-49BE-A637-402E7403B81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6671-BF11-3240-BA49-D5706EDEA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DEA3A-683A-4A79-BC06-6F13F6CCA0EF}"/>
              </a:ext>
            </a:extLst>
          </p:cNvPr>
          <p:cNvSpPr/>
          <p:nvPr/>
        </p:nvSpPr>
        <p:spPr>
          <a:xfrm>
            <a:off x="643758" y="1828800"/>
            <a:ext cx="98718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300" dirty="0">
                <a:solidFill>
                  <a:schemeClr val="tx2"/>
                </a:solidFill>
                <a:ea typeface="Chronicle Display Black" charset="0"/>
                <a:cs typeface="Chronicle Display Black" charset="0"/>
              </a:rPr>
              <a:t>CGUI Results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Qualitative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Provided general system feedback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System Usability Scale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81200"/>
            <a:ext cx="5105400" cy="3556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80854"/>
            <a:ext cx="4857750" cy="21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97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C0C0"/>
      </a:accent3>
      <a:accent4>
        <a:srgbClr val="EAEAEA"/>
      </a:accent4>
      <a:accent5>
        <a:srgbClr val="005392"/>
      </a:accent5>
      <a:accent6>
        <a:srgbClr val="FEFFFF"/>
      </a:accent6>
      <a:hlink>
        <a:srgbClr val="FEFFFF"/>
      </a:hlink>
      <a:folHlink>
        <a:srgbClr val="FEFFFF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0x010100FF63777160409442813EAA05C69C312C</ContentTypeId>
    <TemplateUrl xmlns="http://schemas.microsoft.com/sharepoint/v3" xsi:nil="true"/>
    <OSC_x0020_Division xmlns="28193ea4-f652-4388-b9f6-9af561e3c5f2" xsi:nil="true"/>
    <EmailTo xmlns="http://schemas.microsoft.com/sharepoint/v3" xsi:nil="true"/>
    <Period xmlns="28193ea4-f652-4388-b9f6-9af561e3c5f2" xsi:nil="true"/>
    <EmailHeaders xmlns="http://schemas.microsoft.com/sharepoint/v4" xsi:nil="true"/>
    <Template xmlns="717763ff-4060-4294-813e-aa05c69c312c">false</Template>
    <Audit xmlns="717763ff-4060-4294-813e-aa05c69c312c">false</Audit>
    <EmailSender xmlns="http://schemas.microsoft.com/sharepoint/v3" xsi:nil="true"/>
    <EmailFrom xmlns="http://schemas.microsoft.com/sharepoint/v3" xsi:nil="true"/>
    <_SourceUrl xmlns="http://schemas.microsoft.com/sharepoint/v3" xsi:nil="true"/>
    <TEST_x0020_Airport_x0020_Column xmlns="28193ea4-f652-4388-b9f6-9af561e3c5f2"/>
    <OSC_x0020_Branch xmlns="28193ea4-f652-4388-b9f6-9af561e3c5f2" xsi:nil="true"/>
    <Archived_x003f_ xmlns="717763ff-4060-4294-813e-aa05c69c312c" xsi:nil="true"/>
    <Year xmlns="717763ff-4060-4294-813e-aa05c69c312c" xsi:nil="true"/>
    <EmailSubject xmlns="http://schemas.microsoft.com/sharepoint/v3" xsi:nil="true"/>
    <Category xmlns="717763ff-4060-4294-813e-aa05c69c312c">34</Category>
    <xd_ProgID xmlns="http://schemas.microsoft.com/sharepoint/v3" xsi:nil="true"/>
    <OSC_x0020_Section xmlns="28193ea4-f652-4388-b9f6-9af561e3c5f2" xsi:nil="true"/>
    <Archived_x0020_Date xmlns="717763ff-4060-4294-813e-aa05c69c312c" xsi:nil="true"/>
    <Program_x002f_Organization xmlns="28193ea4-f652-4388-b9f6-9af561e3c5f2"/>
    <Archived xmlns="717763ff-4060-4294-813e-aa05c69c312c" xsi:nil="true"/>
    <Created_x0020_by xmlns="28193ea4-f652-4388-b9f6-9af561e3c5f2"/>
    <Order xmlns="http://schemas.microsoft.com/sharepoint/v3" xsi:nil="true"/>
    <_SharedFileIndex xmlns="http://schemas.microsoft.com/sharepoint/v3" xsi:nil="true"/>
    <MetaInfo xmlns="http://schemas.microsoft.com/sharepoint/v3" xsi:nil="true"/>
    <Key_x0020_Words xmlns="717763FF-4060-4294-813E-AA05C69C312C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3777160409442813EAA05C69C312C" ma:contentTypeVersion="26" ma:contentTypeDescription="Create a new document." ma:contentTypeScope="" ma:versionID="ebada91cc686e4d7e780c288dfdd12d7">
  <xsd:schema xmlns:xsd="http://www.w3.org/2001/XMLSchema" xmlns:xs="http://www.w3.org/2001/XMLSchema" xmlns:p="http://schemas.microsoft.com/office/2006/metadata/properties" xmlns:ns1="http://schemas.microsoft.com/sharepoint/v3" xmlns:ns2="717763FF-4060-4294-813E-AA05C69C312C" xmlns:ns3="717763ff-4060-4294-813e-aa05c69c312c" xmlns:ns4="28193ea4-f652-4388-b9f6-9af561e3c5f2" xmlns:ns5="http://schemas.microsoft.com/sharepoint/v4" targetNamespace="http://schemas.microsoft.com/office/2006/metadata/properties" ma:root="true" ma:fieldsID="fe6466c864e56830c829329bb77585e1" ns1:_="" ns2:_="" ns3:_="" ns4:_="" ns5:_="">
    <xsd:import namespace="http://schemas.microsoft.com/sharepoint/v3"/>
    <xsd:import namespace="717763FF-4060-4294-813E-AA05C69C312C"/>
    <xsd:import namespace="717763ff-4060-4294-813e-aa05c69c312c"/>
    <xsd:import namespace="28193ea4-f652-4388-b9f6-9af561e3c5f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Key_x0020_Words" minOccurs="0"/>
                <xsd:element ref="ns3:Category" minOccurs="0"/>
                <xsd:element ref="ns3:Template" minOccurs="0"/>
                <xsd:element ref="ns3:Year" minOccurs="0"/>
                <xsd:element ref="ns3:Archived" minOccurs="0"/>
                <xsd:element ref="ns3:Archived_x0020_Date" minOccurs="0"/>
                <xsd:element ref="ns3:Audit" minOccurs="0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4:Program_x002f_Organization" minOccurs="0"/>
                <xsd:element ref="ns4:Created_x0020_by" minOccurs="0"/>
                <xsd:element ref="ns4:TEST_x0020_Airport_x0020_Column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4:Period" minOccurs="0"/>
                <xsd:element ref="ns4:OSC_x0020_Branch" minOccurs="0"/>
                <xsd:element ref="ns4:OSC_x0020_Division" minOccurs="0"/>
                <xsd:element ref="ns4:OSC_x0020_Section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Archived_x003f_" minOccurs="0"/>
                <xsd:element ref="ns5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9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14" nillable="true" ma:displayName="Source URL" ma:hidden="true" ma:internalName="_SourceUrl">
      <xsd:simpleType>
        <xsd:restriction base="dms:Text"/>
      </xsd:simpleType>
    </xsd:element>
    <xsd:element name="_SharedFileIndex" ma:index="15" nillable="true" ma:displayName="Shared File Index" ma:hidden="true" ma:internalName="_SharedFileIndex">
      <xsd:simpleType>
        <xsd:restriction base="dms:Text"/>
      </xsd:simpleType>
    </xsd:element>
    <xsd:element name="ContentTypeId" ma:index="16" nillable="true" ma:displayName="Content Type ID" ma:hidden="true" ma:internalName="ContentTypeId" ma:readOnly="true">
      <xsd:simpleType>
        <xsd:restriction base="dms:Unknown"/>
      </xsd:simpleType>
    </xsd:element>
    <xsd:element name="TemplateUrl" ma:index="17" nillable="true" ma:displayName="Template Link" ma:hidden="true" ma:internalName="TemplateUrl">
      <xsd:simpleType>
        <xsd:restriction base="dms:Text"/>
      </xsd:simpleType>
    </xsd:element>
    <xsd:element name="xd_ProgID" ma:index="18" nillable="true" ma:displayName="HTML File Link" ma:hidden="true" ma:internalName="xd_ProgID">
      <xsd:simpleType>
        <xsd:restriction base="dms:Text"/>
      </xsd:simpleType>
    </xsd:element>
    <xsd:element name="xd_Signature" ma:index="19" nillable="true" ma:displayName="Is Signed" ma:hidden="true" ma:internalName="xd_Signature" ma:readOnly="true">
      <xsd:simpleType>
        <xsd:restriction base="dms:Boolean"/>
      </xsd:simpleType>
    </xsd:element>
    <xsd:element name="ID" ma:index="23" nillable="true" ma:displayName="ID" ma:internalName="ID" ma:readOnly="true">
      <xsd:simpleType>
        <xsd:restriction base="dms:Unknown"/>
      </xsd:simpleType>
    </xsd:element>
    <xsd:element name="Author" ma:index="26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8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9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30" nillable="true" ma:displayName="Copy Source" ma:internalName="_CopySource" ma:readOnly="true">
      <xsd:simpleType>
        <xsd:restriction base="dms:Text"/>
      </xsd:simpleType>
    </xsd:element>
    <xsd:element name="_ModerationStatus" ma:index="31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32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33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34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35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36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7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9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40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4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4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4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4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4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4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8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9" nillable="true" ma:displayName="Level" ma:hidden="true" ma:internalName="_Level" ma:readOnly="true">
      <xsd:simpleType>
        <xsd:restriction base="dms:Unknown"/>
      </xsd:simpleType>
    </xsd:element>
    <xsd:element name="_IsCurrentVersion" ma:index="60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64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5" nillable="true" ma:displayName="UI Version" ma:hidden="true" ma:internalName="_UIVersion" ma:readOnly="true">
      <xsd:simpleType>
        <xsd:restriction base="dms:Unknown"/>
      </xsd:simpleType>
    </xsd:element>
    <xsd:element name="_UIVersionString" ma:index="66" nillable="true" ma:displayName="Version" ma:internalName="_UIVersionString" ma:readOnly="true">
      <xsd:simpleType>
        <xsd:restriction base="dms:Text"/>
      </xsd:simpleType>
    </xsd:element>
    <xsd:element name="InstanceID" ma:index="67" nillable="true" ma:displayName="Instance ID" ma:hidden="true" ma:internalName="InstanceID" ma:readOnly="true">
      <xsd:simpleType>
        <xsd:restriction base="dms:Unknown"/>
      </xsd:simpleType>
    </xsd:element>
    <xsd:element name="Order" ma:index="68" nillable="true" ma:displayName="Order" ma:hidden="true" ma:internalName="Order">
      <xsd:simpleType>
        <xsd:restriction base="dms:Number"/>
      </xsd:simpleType>
    </xsd:element>
    <xsd:element name="GUID" ma:index="69" nillable="true" ma:displayName="GUID" ma:hidden="true" ma:internalName="GUID" ma:readOnly="true">
      <xsd:simpleType>
        <xsd:restriction base="dms:Unknown"/>
      </xsd:simpleType>
    </xsd:element>
    <xsd:element name="WorkflowVersion" ma:index="70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71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72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73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EmailSender" ma:index="8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8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8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84" nillable="true" ma:displayName="E-Mail From" ma:hidden="true" ma:internalName="EmailFrom">
      <xsd:simpleType>
        <xsd:restriction base="dms:Text"/>
      </xsd:simpleType>
    </xsd:element>
    <xsd:element name="EmailSubject" ma:index="8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763FF-4060-4294-813E-AA05C69C312C" elementFormDefault="qualified">
    <xsd:import namespace="http://schemas.microsoft.com/office/2006/documentManagement/types"/>
    <xsd:import namespace="http://schemas.microsoft.com/office/infopath/2007/PartnerControls"/>
    <xsd:element name="Key_x0020_Words" ma:index="2" nillable="true" ma:displayName="Key Words" ma:internalName="Key_x0020_Wor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763ff-4060-4294-813e-aa05c69c312c" elementFormDefault="qualified">
    <xsd:import namespace="http://schemas.microsoft.com/office/2006/documentManagement/types"/>
    <xsd:import namespace="http://schemas.microsoft.com/office/infopath/2007/PartnerControls"/>
    <xsd:element name="Category" ma:index="3" nillable="true" ma:displayName="Category" ma:list="{dd11d6fc-d067-42b6-aa5c-ca5a630581e8}" ma:internalName="Category" ma:showField="Sub_x002d_Category" ma:web="0b69c230-cf96-45d0-9d5d-2cc4e9120db9">
      <xsd:simpleType>
        <xsd:restriction base="dms:Lookup"/>
      </xsd:simpleType>
    </xsd:element>
    <xsd:element name="Template" ma:index="4" nillable="true" ma:displayName="Template" ma:default="0" ma:internalName="Template">
      <xsd:simpleType>
        <xsd:restriction base="dms:Boolean"/>
      </xsd:simpleType>
    </xsd:element>
    <xsd:element name="Year" ma:index="5" nillable="true" ma:displayName="Year" ma:list="{5e2a8219-f40c-48b2-a7b0-f5d7dad99eef}" ma:internalName="Year" ma:showField="Year" ma:web="0b69c230-cf96-45d0-9d5d-2cc4e9120db9">
      <xsd:simpleType>
        <xsd:restriction base="dms:Lookup"/>
      </xsd:simpleType>
    </xsd:element>
    <xsd:element name="Archived" ma:index="6" nillable="true" ma:displayName="Archived" ma:list="{2df240e9-b9f2-49ee-b7ec-29635b86c562}" ma:internalName="Archived" ma:showField="Archive" ma:web="0b69c230-cf96-45d0-9d5d-2cc4e9120db9">
      <xsd:simpleType>
        <xsd:restriction base="dms:Lookup"/>
      </xsd:simpleType>
    </xsd:element>
    <xsd:element name="Archived_x0020_Date" ma:index="7" nillable="true" ma:displayName="Archived Date" ma:format="DateOnly" ma:internalName="Archived_x0020_Date">
      <xsd:simpleType>
        <xsd:restriction base="dms:DateTime"/>
      </xsd:simpleType>
    </xsd:element>
    <xsd:element name="Audit" ma:index="8" nillable="true" ma:displayName="Audit" ma:default="0" ma:internalName="Audit">
      <xsd:simpleType>
        <xsd:restriction base="dms:Boolean"/>
      </xsd:simpleType>
    </xsd:element>
    <xsd:element name="Archived_x003f_" ma:index="86" nillable="true" ma:displayName="Archived?" ma:format="Dropdown" ma:internalName="Archived_x003f_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93ea4-f652-4388-b9f6-9af561e3c5f2" elementFormDefault="qualified">
    <xsd:import namespace="http://schemas.microsoft.com/office/2006/documentManagement/types"/>
    <xsd:import namespace="http://schemas.microsoft.com/office/infopath/2007/PartnerControls"/>
    <xsd:element name="Program_x002f_Organization" ma:index="20" nillable="true" ma:displayName="By Program/Org" ma:list="{83febd6f-1eb7-4209-a0f3-2fef14f087a5}" ma:internalName="Program_x002F_Organization" ma:readOnly="false" ma:showField="LinkTitleNoMenu" ma:web="28193ea4-f652-4388-b9f6-9af561e3c5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reated_x0020_by" ma:index="21" nillable="true" ma:displayName="For Program/Org" ma:list="{83febd6f-1eb7-4209-a0f3-2fef14f087a5}" ma:internalName="Created_x0020_by0" ma:readOnly="false" ma:showField="Title" ma:web="28193ea4-f652-4388-b9f6-9af561e3c5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ST_x0020_Airport_x0020_Column" ma:index="22" nillable="true" ma:displayName="Airport" ma:list="{c4f2ef63-db8d-4ceb-831c-c219d5c6f0d9}" ma:internalName="TEST_x0020_Airport_x0020_Column" ma:readOnly="false" ma:showField="LinkTitleNoMenu" ma:web="28193ea4-f652-4388-b9f6-9af561e3c5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iod" ma:index="76" nillable="true" ma:displayName="Period" ma:format="Dropdown" ma:internalName="Period">
      <xsd:simpleType>
        <xsd:restriction base="dms:Choice">
          <xsd:enumeration value="None"/>
          <xsd:enumeration value="Other"/>
          <xsd:enumeration value="TBD"/>
          <xsd:enumeration value="2013 04 09.doc"/>
          <xsd:enumeration value="2013 01 10.doc"/>
          <xsd:enumeration value="2012 10 02.doc"/>
          <xsd:enumeration value="2012 07 26.doc"/>
          <xsd:enumeration value="2012 01 04.doc"/>
          <xsd:enumeration value="2011 09 22.doc"/>
          <xsd:enumeration value="2011 07 28.doc"/>
          <xsd:enumeration value="2011 04 18.doc"/>
          <xsd:enumeration value="2011 03 29.doc"/>
          <xsd:enumeration value="2011 01 01.doc"/>
          <xsd:enumeration value="2010 09 30.doc"/>
          <xsd:enumeration value="2010 06 30.doc"/>
          <xsd:enumeration value="2010 03 29.doc"/>
          <xsd:enumeration value="2010 01 04.doc"/>
          <xsd:enumeration value="2009 09 01.doc"/>
          <xsd:enumeration value="2009 05 21.doc"/>
          <xsd:enumeration value="2009 02 06.doc"/>
          <xsd:enumeration value="2009 01 27.doc"/>
          <xsd:enumeration value="2008 10 27.doc"/>
          <xsd:enumeration value="2008 09 10.doc"/>
          <xsd:enumeration value="2008 06 12.doc"/>
          <xsd:enumeration value="2008 04 02.doc"/>
          <xsd:enumeration value="2008 01 31 B.doc"/>
          <xsd:enumeration value="2008 01 31 A.doc"/>
          <xsd:enumeration value="2007 10 26.doc"/>
          <xsd:enumeration value="2007 07 26.doc"/>
          <xsd:enumeration value="2007 04 26.doc"/>
          <xsd:enumeration value="2007 01 26.doc"/>
          <xsd:enumeration value="2006 10 26.doc"/>
          <xsd:enumeration value="2006 09 14.doc"/>
          <xsd:enumeration value="2006 06 12.doc"/>
          <xsd:enumeration value="2006 04 28.doc"/>
          <xsd:enumeration value="2006 04 05.doc"/>
          <xsd:enumeration value="2006 04 03.doc"/>
          <xsd:enumeration value="2006 03 03.doc"/>
          <xsd:enumeration value="2006 01 06.doc"/>
          <xsd:enumeration value="2005 11 24.doc"/>
          <xsd:enumeration value="2005 11 11.doc"/>
          <xsd:enumeration value="2005 09 19.doc"/>
          <xsd:enumeration value="2005 08 25.doc"/>
          <xsd:enumeration value="2005 07 14.doc"/>
          <xsd:enumeration value="2005 07 13.doc"/>
          <xsd:enumeration value="2005 06 21.doc"/>
          <xsd:enumeration value="2005 05 19.doc"/>
          <xsd:enumeration value="2005 05 14.doc"/>
          <xsd:enumeration value="2005 03 25.doc"/>
          <xsd:enumeration value="2005 03 16.doc"/>
          <xsd:enumeration value="2005 03 15.doc"/>
          <xsd:enumeration value="2005 01 26.doc"/>
          <xsd:enumeration value="2004 12 17.doc"/>
          <xsd:enumeration value="2004 12 15.doc"/>
          <xsd:enumeration value="2004 11 15.doc"/>
          <xsd:enumeration value="2004 09 18.doc"/>
          <xsd:enumeration value="2004 09 15.doc"/>
          <xsd:enumeration value="2004 06 16.doc"/>
          <xsd:enumeration value="2004 06 15.doc"/>
          <xsd:enumeration value="2004 03 17.doc"/>
          <xsd:enumeration value="2004 03 14 B.doc"/>
          <xsd:enumeration value="2004 03 14 A.doc"/>
          <xsd:enumeration value="2003 12 15.doc"/>
          <xsd:enumeration value="2003 09 15.doc"/>
          <xsd:enumeration value="2003 06 15.doc"/>
          <xsd:enumeration value="2003 03 15.doc"/>
          <xsd:enumeration value="2003 03 14.doc"/>
          <xsd:enumeration value="2002 10 01.doc"/>
          <xsd:enumeration value="2002 07 01.doc"/>
          <xsd:enumeration value="2002 04 15.doc"/>
          <xsd:enumeration value="2001 09 01.doc"/>
        </xsd:restriction>
      </xsd:simpleType>
    </xsd:element>
    <xsd:element name="OSC_x0020_Branch" ma:index="78" nillable="true" ma:displayName="OSC Branch" ma:list="{6a85c56b-36f9-42c2-b143-047a6d24610a}" ma:internalName="OSC_x0020_Branch" ma:showField="Branch" ma:web="28193ea4-f652-4388-b9f6-9af561e3c5f2">
      <xsd:simpleType>
        <xsd:restriction base="dms:Lookup"/>
      </xsd:simpleType>
    </xsd:element>
    <xsd:element name="OSC_x0020_Division" ma:index="79" nillable="true" ma:displayName="OSC Division" ma:list="{83521369-2559-4192-bec9-9e16fd9c55c4}" ma:internalName="OSC_x0020_Division" ma:showField="Division" ma:web="28193ea4-f652-4388-b9f6-9af561e3c5f2">
      <xsd:simpleType>
        <xsd:restriction base="dms:Lookup"/>
      </xsd:simpleType>
    </xsd:element>
    <xsd:element name="OSC_x0020_Section" ma:index="80" nillable="true" ma:displayName="OSC Section" ma:list="{a2cd217f-2145-4783-b8d1-ea89120e9e2d}" ma:internalName="OSC_x0020_Section" ma:showField="Section" ma:web="28193ea4-f652-4388-b9f6-9af561e3c5f2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8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D44D5-0161-4CF0-890A-47CC5E0927B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717763FF-4060-4294-813E-AA05C69C312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17763ff-4060-4294-813e-aa05c69c312c"/>
    <ds:schemaRef ds:uri="http://schemas.microsoft.com/sharepoint/v4"/>
    <ds:schemaRef ds:uri="28193ea4-f652-4388-b9f6-9af561e3c5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85CE32-8D5B-448A-B554-DA3FF2493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7763FF-4060-4294-813E-AA05C69C312C"/>
    <ds:schemaRef ds:uri="717763ff-4060-4294-813e-aa05c69c312c"/>
    <ds:schemaRef ds:uri="28193ea4-f652-4388-b9f6-9af561e3c5f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09A03-FF56-4EBB-90A2-EF2770468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86309</TotalTime>
  <Words>1269</Words>
  <Application>Microsoft Macintosh PowerPoint</Application>
  <PresentationFormat>Widescreen</PresentationFormat>
  <Paragraphs>222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1_Office Theme</vt:lpstr>
      <vt:lpstr>think-cell Slide</vt:lpstr>
      <vt:lpstr>  Development and Analytic Process Used to Create a 3-Dimensional Graphical User Interface System for Baggage Screening  September 2020  Charles McKee, Simone McKnight, &amp; Kevin Zish Presenter: Kevin Zish</vt:lpstr>
      <vt:lpstr>Disclaimer</vt:lpstr>
      <vt:lpstr>Creating a Common GUI</vt:lpstr>
      <vt:lpstr>Creating a Common GUI</vt:lpstr>
      <vt:lpstr>Step 1: Review</vt:lpstr>
      <vt:lpstr>Step 1: Review</vt:lpstr>
      <vt:lpstr>Step 2: Prototype &amp; Development</vt:lpstr>
      <vt:lpstr>Step 2: Prototype &amp; Development—Iteration 0</vt:lpstr>
      <vt:lpstr>Step 2: Prototype &amp; Development—Iteration 0</vt:lpstr>
      <vt:lpstr>Step 2: Prototype &amp; Development—Iteration 1-2</vt:lpstr>
      <vt:lpstr>Step 2: Prototype &amp; Development—Iteration 1-2</vt:lpstr>
      <vt:lpstr>Step 2: Prototype &amp; Development—Iteration 3</vt:lpstr>
      <vt:lpstr>Step 2: Prototype &amp; Development—Iteration 3</vt:lpstr>
      <vt:lpstr>Step 4-5: CGUI Iteration 3 </vt:lpstr>
      <vt:lpstr>Step 2: Prototype &amp; Development—Iteration 3</vt:lpstr>
      <vt:lpstr>Step 3: Develop Recommendations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 Internal PowerPoint Template</dc:title>
  <dc:creator>Jansen, Denise &lt;CTR&gt;</dc:creator>
  <cp:lastModifiedBy>Lena Moran</cp:lastModifiedBy>
  <cp:revision>1281</cp:revision>
  <cp:lastPrinted>2018-07-27T15:30:29Z</cp:lastPrinted>
  <dcterms:created xsi:type="dcterms:W3CDTF">2015-01-15T18:56:06Z</dcterms:created>
  <dcterms:modified xsi:type="dcterms:W3CDTF">2020-09-22T16:21:28Z</dcterms:modified>
</cp:coreProperties>
</file>