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22"/>
  </p:notesMasterIdLst>
  <p:sldIdLst>
    <p:sldId id="258" r:id="rId3"/>
    <p:sldId id="281" r:id="rId4"/>
    <p:sldId id="282" r:id="rId5"/>
    <p:sldId id="283" r:id="rId6"/>
    <p:sldId id="290" r:id="rId7"/>
    <p:sldId id="286" r:id="rId8"/>
    <p:sldId id="265" r:id="rId9"/>
    <p:sldId id="285" r:id="rId10"/>
    <p:sldId id="259" r:id="rId11"/>
    <p:sldId id="284" r:id="rId12"/>
    <p:sldId id="280" r:id="rId13"/>
    <p:sldId id="278" r:id="rId14"/>
    <p:sldId id="269" r:id="rId15"/>
    <p:sldId id="256" r:id="rId16"/>
    <p:sldId id="276" r:id="rId17"/>
    <p:sldId id="257" r:id="rId18"/>
    <p:sldId id="277" r:id="rId19"/>
    <p:sldId id="279" r:id="rId20"/>
    <p:sldId id="272" r:id="rId2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hrner, Elizabeth" initials="FE" lastIdx="28" clrIdx="0">
    <p:extLst>
      <p:ext uri="{19B8F6BF-5375-455C-9EA6-DF929625EA0E}">
        <p15:presenceInfo xmlns:p15="http://schemas.microsoft.com/office/powerpoint/2012/main" userId="S-1-5-21-2123906591-303096718-1616264687-24618" providerId="AD"/>
      </p:ext>
    </p:extLst>
  </p:cmAuthor>
  <p:cmAuthor id="2" name="Cedrick Reid" initials="CR" lastIdx="10" clrIdx="1">
    <p:extLst>
      <p:ext uri="{19B8F6BF-5375-455C-9EA6-DF929625EA0E}">
        <p15:presenceInfo xmlns:p15="http://schemas.microsoft.com/office/powerpoint/2012/main" userId="d2348034d7bb950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39" autoAdjust="0"/>
    <p:restoredTop sz="73302" autoAdjust="0"/>
  </p:normalViewPr>
  <p:slideViewPr>
    <p:cSldViewPr>
      <p:cViewPr varScale="1">
        <p:scale>
          <a:sx n="94" d="100"/>
          <a:sy n="94" d="100"/>
        </p:scale>
        <p:origin x="3168" y="192"/>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25T16:16:15.042" idx="15">
    <p:pos x="10" y="10"/>
    <p:text>Identify KBR employees in this list</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9E882640-55F4-43D5-A45D-A9ED77D4B12D}" type="datetimeFigureOut">
              <a:rPr lang="en-US" smtClean="0"/>
              <a:t>9/1/20</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6691004-7FD1-44CC-A498-AAD790863E15}" type="slidenum">
              <a:rPr lang="en-US" smtClean="0"/>
              <a:t>‹#›</a:t>
            </a:fld>
            <a:endParaRPr lang="en-US"/>
          </a:p>
        </p:txBody>
      </p:sp>
    </p:spTree>
    <p:extLst>
      <p:ext uri="{BB962C8B-B14F-4D97-AF65-F5344CB8AC3E}">
        <p14:creationId xmlns:p14="http://schemas.microsoft.com/office/powerpoint/2010/main" val="546400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onr.navy.mil/-/media/Images/220x150/LaWS-Ponce-Dec14-220x150.ashx"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jsf.mil/themes/f35/gallery/images/07.jp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public.navy.mil/airfor/hsc9/PublishingImages/history1.jp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am Cedrick Reid the author of the Live Testing of Laser Systems article for the 2020 ITEA Journal this brief is based on.</a:t>
            </a:r>
          </a:p>
          <a:p>
            <a:endParaRPr lang="en-US" dirty="0"/>
          </a:p>
          <a:p>
            <a:pPr marL="171450" indent="-171450">
              <a:buFont typeface="Arial" panose="020B0604020202020204" pitchFamily="34" charset="0"/>
              <a:buChar char="•"/>
            </a:pPr>
            <a:r>
              <a:rPr lang="en-US" dirty="0"/>
              <a:t>I am the KBR Missile Exercise Coordinator/Technical Laser Safety Officer for the US Fleet Forces Atlantic Exercise Coordination Center (FFAECC). </a:t>
            </a:r>
          </a:p>
          <a:p>
            <a:endParaRPr lang="en-US" dirty="0"/>
          </a:p>
          <a:p>
            <a:pPr marL="171450" indent="-171450">
              <a:buFont typeface="Arial" panose="020B0604020202020204" pitchFamily="34" charset="0"/>
              <a:buChar char="•"/>
            </a:pPr>
            <a:r>
              <a:rPr lang="en-US" dirty="0"/>
              <a:t> I am a retired Operations Specialist Chief with 21 years of Naval Service and I have been with the KBR FFAECC team since 2018.  I will provide an overview of what the FFAECC team does and how it relates to advanced laser systems T&amp;E later in the brief.</a:t>
            </a:r>
          </a:p>
          <a:p>
            <a:endParaRPr lang="en-US" dirty="0"/>
          </a:p>
        </p:txBody>
      </p:sp>
      <p:sp>
        <p:nvSpPr>
          <p:cNvPr id="4" name="Slide Number Placeholder 3"/>
          <p:cNvSpPr>
            <a:spLocks noGrp="1"/>
          </p:cNvSpPr>
          <p:nvPr>
            <p:ph type="sldNum" sz="quarter" idx="5"/>
          </p:nvPr>
        </p:nvSpPr>
        <p:spPr/>
        <p:txBody>
          <a:bodyPr/>
          <a:lstStyle/>
          <a:p>
            <a:fld id="{66691004-7FD1-44CC-A498-AAD790863E15}" type="slidenum">
              <a:rPr lang="en-US" smtClean="0"/>
              <a:t>1</a:t>
            </a:fld>
            <a:endParaRPr lang="en-US"/>
          </a:p>
        </p:txBody>
      </p:sp>
    </p:spTree>
    <p:extLst>
      <p:ext uri="{BB962C8B-B14F-4D97-AF65-F5344CB8AC3E}">
        <p14:creationId xmlns:p14="http://schemas.microsoft.com/office/powerpoint/2010/main" val="970617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D3F822A7-A7AD-428A-A3B3-D0CB0F399DDF}" type="slidenum">
              <a:rPr lang="en-US" smtClean="0"/>
              <a:pPr/>
              <a:t>10</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958959" y="4501662"/>
            <a:ext cx="5274261" cy="4264731"/>
          </a:xfrm>
          <a:noFill/>
          <a:ln/>
        </p:spPr>
        <p:txBody>
          <a:bodyPr/>
          <a:lstStyle/>
          <a:p>
            <a:pPr marL="171450" indent="-171450" eaLnBrk="1" hangingPunct="1">
              <a:buFont typeface="Arial" panose="020B0604020202020204" pitchFamily="34" charset="0"/>
              <a:buChar char="•"/>
            </a:pPr>
            <a:r>
              <a:rPr lang="en-US" dirty="0"/>
              <a:t>FFAECC is the single point of contact for scheduling assets required for event execution to include Aerial and Surface targets, target recovery, range surveillance aircraft, telemetry services and special use airspace and altitude reservations.  Range control services are provided by Fleet Area Control and Surveillance Facility (FACSFAC) Virginia Capes and FACSFAC Jacksonville.  Some specific </a:t>
            </a:r>
            <a:r>
              <a:rPr lang="en-US" dirty="0">
                <a:latin typeface="Times New Roman" panose="02020603050405020304" pitchFamily="18" charset="0"/>
                <a:ea typeface="Calibri" panose="020F0502020204030204" pitchFamily="34" charset="0"/>
              </a:rPr>
              <a:t>Research, Development, Test and Evaluation </a:t>
            </a:r>
            <a:r>
              <a:rPr lang="en-US" dirty="0"/>
              <a:t> missile exercises are periodically conducted at  Surface Combat Systems Center Wallops utilizing their designated Range Control Officer. </a:t>
            </a:r>
          </a:p>
          <a:p>
            <a:pPr marL="171450" indent="-171450" eaLnBrk="1" hangingPunct="1">
              <a:buFont typeface="Arial" panose="020B0604020202020204" pitchFamily="34" charset="0"/>
              <a:buChar char="•"/>
            </a:pPr>
            <a:endParaRPr lang="en-US" dirty="0"/>
          </a:p>
          <a:p>
            <a:pPr marL="171450" indent="-171450" eaLnBrk="1" hangingPunct="1">
              <a:buFont typeface="Arial" panose="020B0604020202020204" pitchFamily="34" charset="0"/>
              <a:buChar char="•"/>
            </a:pPr>
            <a:r>
              <a:rPr lang="en-US" dirty="0"/>
              <a:t>FFAECC provides admin support and coordinates assets required for Surface-to-Surface, Surface-to-Air, Air-to-Air and Air-to-Surface live-fire missile events conducted off the U.S. East coast.  FFAECC also provides support for Combat System Ship Qualification, Foreign Military Ships and other non-fleet training hazardous missile exercise events.   FFAECC also coordinates with Pacific Target and Marine Operations to provide supersonic targets supporting these missile exercises.  FFAECC is the sole scheduling authority for Naval Air Systems Command, Atlantic Targets and Marine Operations Detachment Norfolk, which supports fleet missile exercises and training. </a:t>
            </a:r>
          </a:p>
          <a:p>
            <a:pPr marL="171450" indent="-171450" eaLnBrk="1" hangingPunct="1">
              <a:buFont typeface="Arial" panose="020B0604020202020204" pitchFamily="34" charset="0"/>
              <a:buChar char="•"/>
            </a:pPr>
            <a:endParaRPr lang="en-US" dirty="0"/>
          </a:p>
          <a:p>
            <a:pPr marL="171450" indent="-171450" eaLnBrk="1" hangingPunct="1">
              <a:buFont typeface="Arial" panose="020B0604020202020204" pitchFamily="34" charset="0"/>
              <a:buChar char="•"/>
            </a:pPr>
            <a:r>
              <a:rPr lang="en-US" dirty="0"/>
              <a:t>Hazardous event coordination is a primary focus for FFAECC to ensure these events are planned and conducted safely.  Live-fire missile exercises and HEL operations are considered hazardous events and receive special emphasis during the planning and coordination phase.</a:t>
            </a:r>
          </a:p>
          <a:p>
            <a:pPr marL="0" indent="0" eaLnBrk="1" hangingPunct="1">
              <a:buFont typeface="Arial" panose="020B0604020202020204" pitchFamily="34" charset="0"/>
              <a:buNone/>
            </a:pPr>
            <a:endParaRPr lang="en-US" dirty="0"/>
          </a:p>
          <a:p>
            <a:pPr marL="0" indent="0" eaLnBrk="1" hangingPunct="1">
              <a:buFont typeface="Arial" panose="020B0604020202020204" pitchFamily="34" charset="0"/>
              <a:buNone/>
            </a:pPr>
            <a:endParaRPr lang="en-US" dirty="0"/>
          </a:p>
        </p:txBody>
      </p:sp>
    </p:spTree>
    <p:extLst>
      <p:ext uri="{BB962C8B-B14F-4D97-AF65-F5344CB8AC3E}">
        <p14:creationId xmlns:p14="http://schemas.microsoft.com/office/powerpoint/2010/main" val="2241064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 HEL systems increase in power and grow more complex, a large geographical area is required to safely conduct live testing or training.  For the US East Coast, a prime location for conducting live HEL system testing is at-sea in the Virginia Capes warning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a:t>
            </a:r>
            <a:r>
              <a:rPr lang="en-US" dirty="0"/>
              <a:t>Fleet Area Control and Surveillance Facility </a:t>
            </a:r>
            <a:r>
              <a:rPr lang="en-US" sz="1200" kern="1200" dirty="0">
                <a:solidFill>
                  <a:schemeClr val="tx1"/>
                </a:solidFill>
                <a:effectLst/>
                <a:latin typeface="+mn-lt"/>
                <a:ea typeface="+mn-ea"/>
                <a:cs typeface="+mn-cs"/>
              </a:rPr>
              <a:t>Virginia Capes acts as the agent for US Fleet Forces Command in controlling access to the Virginia Capes warning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FFAECC works under the direction of the FACSFAC Virginia Capes Commanding Officer to serve as the single point of contact for scheduling air and sea space, ranges, and Fleet training support for the warning areas along the US East Coast and the Gulf of Mexico.  HEL system testing or training is conducted on the Virginia Capes LASER range within the Virginia Capes warning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Three parts of the warning areas support HEL operations.  The north section is </a:t>
            </a:r>
            <a:r>
              <a:rPr lang="en-US" sz="1200" kern="1200" dirty="0">
                <a:solidFill>
                  <a:srgbClr val="FF0000"/>
                </a:solidFill>
                <a:effectLst/>
                <a:highlight>
                  <a:srgbClr val="FFFF00"/>
                </a:highlight>
                <a:latin typeface="+mn-lt"/>
                <a:ea typeface="+mn-ea"/>
                <a:cs typeface="+mn-cs"/>
              </a:rPr>
              <a:t>W-386 which is 11,000 square miles, the central section is W-72, which is 16,000 square miles and the south section is W-122, which is 9,100 square miles.  The sections are separated by Federal Aviation Administration controlled air corridors where HEL operations are prohibited.</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6691004-7FD1-44CC-A498-AAD790863E15}" type="slidenum">
              <a:rPr lang="en-US" smtClean="0"/>
              <a:t>11</a:t>
            </a:fld>
            <a:endParaRPr lang="en-US"/>
          </a:p>
        </p:txBody>
      </p:sp>
    </p:spTree>
    <p:extLst>
      <p:ext uri="{BB962C8B-B14F-4D97-AF65-F5344CB8AC3E}">
        <p14:creationId xmlns:p14="http://schemas.microsoft.com/office/powerpoint/2010/main" val="1628378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D3F822A7-A7AD-428A-A3B3-D0CB0F399DDF}" type="slidenum">
              <a:rPr lang="en-US" smtClean="0"/>
              <a:pPr/>
              <a:t>12</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958959" y="4501662"/>
            <a:ext cx="5274261" cy="4264731"/>
          </a:xfrm>
          <a:noFill/>
          <a:ln/>
        </p:spPr>
        <p:txBody>
          <a:bodyPr/>
          <a:lstStyle/>
          <a:p>
            <a:pPr marL="171450" indent="-171450" eaLnBrk="1" hangingPunct="1">
              <a:buFont typeface="Arial" panose="020B0604020202020204" pitchFamily="34" charset="0"/>
              <a:buChar char="•"/>
            </a:pPr>
            <a:r>
              <a:rPr lang="en-US" dirty="0"/>
              <a:t>FFAECC provides a trained RLSO to support all LASER system operations.  </a:t>
            </a:r>
          </a:p>
          <a:p>
            <a:pPr marL="171450" indent="-171450" eaLnBrk="1" hangingPunct="1">
              <a:buFont typeface="Arial" panose="020B0604020202020204" pitchFamily="34" charset="0"/>
              <a:buChar char="•"/>
            </a:pPr>
            <a:endParaRPr lang="en-US" dirty="0"/>
          </a:p>
          <a:p>
            <a:pPr marL="171450" indent="-171450" eaLnBrk="1" hangingPunct="1">
              <a:buFont typeface="Arial" panose="020B0604020202020204" pitchFamily="34" charset="0"/>
              <a:buChar char="•"/>
            </a:pPr>
            <a:r>
              <a:rPr lang="en-US" dirty="0"/>
              <a:t>The RLSO assists the customer in coordinating with other parts of the FFAECC team to ensure all support requirements and range areas are coordinated and scheduled.</a:t>
            </a:r>
          </a:p>
        </p:txBody>
      </p:sp>
    </p:spTree>
    <p:extLst>
      <p:ext uri="{BB962C8B-B14F-4D97-AF65-F5344CB8AC3E}">
        <p14:creationId xmlns:p14="http://schemas.microsoft.com/office/powerpoint/2010/main" val="1933915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D3F822A7-A7AD-428A-A3B3-D0CB0F399DDF}" type="slidenum">
              <a:rPr lang="en-US" smtClean="0"/>
              <a:pPr/>
              <a:t>13</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958959" y="4501662"/>
            <a:ext cx="5274261" cy="4264731"/>
          </a:xfrm>
          <a:noFill/>
          <a:ln/>
        </p:spPr>
        <p:txBody>
          <a:bodyPr/>
          <a:lstStyle/>
          <a:p>
            <a:pPr marL="171450" indent="-171450" eaLnBrk="1" hangingPunct="1">
              <a:buFont typeface="Arial" panose="020B0604020202020204" pitchFamily="34" charset="0"/>
              <a:buChar char="•"/>
            </a:pPr>
            <a:r>
              <a:rPr lang="en-US" dirty="0"/>
              <a:t>The FFAECC RLSO is charged with providing the Virginia Capes LASER range customers with LASER safety expertise and operational guidance.  </a:t>
            </a:r>
          </a:p>
          <a:p>
            <a:pPr eaLnBrk="1" hangingPunct="1"/>
            <a:endParaRPr lang="en-US" dirty="0"/>
          </a:p>
          <a:p>
            <a:pPr marL="171450" indent="-171450" eaLnBrk="1" hangingPunct="1">
              <a:buFont typeface="Arial" panose="020B0604020202020204" pitchFamily="34" charset="0"/>
              <a:buChar char="•"/>
            </a:pPr>
            <a:r>
              <a:rPr lang="en-US" dirty="0"/>
              <a:t>The FFAECC RLSO ensures HEL test plans are supported by LASER range operations and comply with current certification requirements and local regulations.</a:t>
            </a:r>
          </a:p>
          <a:p>
            <a:pPr marL="171450" indent="-171450" eaLnBrk="1" hangingPunct="1">
              <a:buFont typeface="Arial" panose="020B0604020202020204" pitchFamily="34" charset="0"/>
              <a:buChar char="•"/>
            </a:pPr>
            <a:endParaRPr lang="en-US" dirty="0"/>
          </a:p>
          <a:p>
            <a:pPr marL="171450" indent="-171450" eaLnBrk="1" hangingPunct="1">
              <a:buFont typeface="Arial" panose="020B0604020202020204" pitchFamily="34" charset="0"/>
              <a:buChar char="•"/>
            </a:pPr>
            <a:r>
              <a:rPr lang="en-US" dirty="0"/>
              <a:t>Once the FFAECC RLSO has ensured all LASER safety requirements have been met, he obtains approval from the  Fleet Area Control and Surveillance Facility Virginia Capes Commanding Officer to execute the HEL event.</a:t>
            </a:r>
          </a:p>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2670037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FFAECC RLSO works with the customer to ensure the documentation is complete and provides the information required to ensure safe execution of the HEL event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LASER Safety Review Board memorandum provides details concerning the safe employment of the LASER system</a:t>
            </a:r>
          </a:p>
        </p:txBody>
      </p:sp>
      <p:sp>
        <p:nvSpPr>
          <p:cNvPr id="4" name="Slide Number Placeholder 3"/>
          <p:cNvSpPr>
            <a:spLocks noGrp="1"/>
          </p:cNvSpPr>
          <p:nvPr>
            <p:ph type="sldNum" sz="quarter" idx="5"/>
          </p:nvPr>
        </p:nvSpPr>
        <p:spPr/>
        <p:txBody>
          <a:bodyPr/>
          <a:lstStyle/>
          <a:p>
            <a:fld id="{66691004-7FD1-44CC-A498-AAD790863E15}" type="slidenum">
              <a:rPr lang="en-US" smtClean="0"/>
              <a:t>14</a:t>
            </a:fld>
            <a:endParaRPr lang="en-US"/>
          </a:p>
        </p:txBody>
      </p:sp>
    </p:spTree>
    <p:extLst>
      <p:ext uri="{BB962C8B-B14F-4D97-AF65-F5344CB8AC3E}">
        <p14:creationId xmlns:p14="http://schemas.microsoft.com/office/powerpoint/2010/main" val="3236458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scenarios</a:t>
            </a:r>
            <a:r>
              <a:rPr lang="en-US" baseline="0" dirty="0"/>
              <a:t> are developed by Navy Surface Warfare Center, Corona Division Laser Safety Specialist via the Range Laser Safety Certification</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Navy Surface Warfare Center Corona Laser Safety Specialist performs the following:</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 calculations and measurements of laser safety parameters such as the Nominal Ocular Hazard Distance and required optical densities for laser eyewear</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Classify lasers and laser systems.</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Conduct technical aspects of laser incident investigations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a:t>
            </a:r>
            <a:r>
              <a:rPr lang="en-US" dirty="0"/>
              <a:t>Fleet Area Control and Surveillance Facility </a:t>
            </a:r>
            <a:r>
              <a:rPr lang="en-US" baseline="0" dirty="0"/>
              <a:t> VIRGINIA CAPES Range Laser Safety Certification contains 189 safe lasing scenarios.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safe lasing scenarios are scenarios that are analyzed by Navy Warfare Development Command Corona giving units permission to safely conduct laser operations, following the safety guidelines that are detailed in the report.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Example Air to Air scenario would involve an event with an Aircraft that is targeting an asset that is airborne.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6691004-7FD1-44CC-A498-AAD790863E15}" type="slidenum">
              <a:rPr lang="en-US" smtClean="0"/>
              <a:t>15</a:t>
            </a:fld>
            <a:endParaRPr lang="en-US"/>
          </a:p>
        </p:txBody>
      </p:sp>
    </p:spTree>
    <p:extLst>
      <p:ext uri="{BB962C8B-B14F-4D97-AF65-F5344CB8AC3E}">
        <p14:creationId xmlns:p14="http://schemas.microsoft.com/office/powerpoint/2010/main" val="1144456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a:t>
            </a:r>
            <a:r>
              <a:rPr lang="en-US" baseline="0" dirty="0"/>
              <a:t>Laser Exercise timeline is notional and may vary depending on several factors and is modified on a case by case basis.  The key is early and frequent communication between all the parties involved with the process.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New LASER systems that have not been certified have to submit their request 60 days out.  This gives the Range Laser Safety Officer time to gather all pertinent documents needed to get the LASER system certified to operate in the Virginia Capes warning area.  All documents and points of contacts will be forwarded to Navy Warfare Development Command Corona Laser Safety Specialist.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AIRSPACE is finalized from the FFAECC’s schedulers for the dates requested by the customer</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AIRSPACE is deemed HOT for LASER operations in the warning areas.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Customers are contacted with the approved AIRSPACE request and are presented with a electronic copy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FFAECC will also work with the customer to ensure safety briefs are given to all participants in the event.</a:t>
            </a:r>
            <a:endParaRPr lang="en-US" dirty="0"/>
          </a:p>
        </p:txBody>
      </p:sp>
      <p:sp>
        <p:nvSpPr>
          <p:cNvPr id="4" name="Slide Number Placeholder 3"/>
          <p:cNvSpPr>
            <a:spLocks noGrp="1"/>
          </p:cNvSpPr>
          <p:nvPr>
            <p:ph type="sldNum" sz="quarter" idx="10"/>
          </p:nvPr>
        </p:nvSpPr>
        <p:spPr/>
        <p:txBody>
          <a:bodyPr/>
          <a:lstStyle/>
          <a:p>
            <a:fld id="{66691004-7FD1-44CC-A498-AAD790863E15}" type="slidenum">
              <a:rPr lang="en-US" smtClean="0"/>
              <a:t>16</a:t>
            </a:fld>
            <a:endParaRPr lang="en-US"/>
          </a:p>
        </p:txBody>
      </p:sp>
    </p:spTree>
    <p:extLst>
      <p:ext uri="{BB962C8B-B14F-4D97-AF65-F5344CB8AC3E}">
        <p14:creationId xmlns:p14="http://schemas.microsoft.com/office/powerpoint/2010/main" val="1600342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next two slides are HEL system programs the FFAECC is currently working with to coordinate and schedule events.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HELIOS is scheduled for risk reduction testing at Surface Combat Systems Center Wallops later this year and then will be integrated with the AEGIS combat system on and Arleigh Burke class destroyer next year.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FFAECC has weekly TELCONs with the program office and other stakeholders to ensure the HEL system testing is adequately coordinated and safely executed.</a:t>
            </a:r>
          </a:p>
          <a:p>
            <a:endParaRPr lang="en-US" dirty="0"/>
          </a:p>
          <a:p>
            <a:r>
              <a:rPr lang="en-US" dirty="0"/>
              <a:t>https://i0.wp.com/uasweekly.com/wp-content/uploads/2018/03/Lockheed_Martin_HELIOS_system-min.jpg?fit=678%2C381</a:t>
            </a:r>
          </a:p>
        </p:txBody>
      </p:sp>
      <p:sp>
        <p:nvSpPr>
          <p:cNvPr id="4" name="Slide Number Placeholder 3"/>
          <p:cNvSpPr>
            <a:spLocks noGrp="1"/>
          </p:cNvSpPr>
          <p:nvPr>
            <p:ph type="sldNum" sz="quarter" idx="5"/>
          </p:nvPr>
        </p:nvSpPr>
        <p:spPr/>
        <p:txBody>
          <a:bodyPr/>
          <a:lstStyle/>
          <a:p>
            <a:fld id="{66691004-7FD1-44CC-A498-AAD790863E15}" type="slidenum">
              <a:rPr lang="en-US" smtClean="0"/>
              <a:t>17</a:t>
            </a:fld>
            <a:endParaRPr lang="en-US"/>
          </a:p>
        </p:txBody>
      </p:sp>
    </p:spTree>
    <p:extLst>
      <p:ext uri="{BB962C8B-B14F-4D97-AF65-F5344CB8AC3E}">
        <p14:creationId xmlns:p14="http://schemas.microsoft.com/office/powerpoint/2010/main" val="3490033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US Marine Corp has already begun testing with </a:t>
            </a:r>
            <a:r>
              <a:rPr lang="en-US" dirty="0" err="1"/>
              <a:t>CLaWS</a:t>
            </a:r>
            <a:r>
              <a:rPr lang="en-US" dirty="0"/>
              <a:t> at the ranges near Camp LeJeune North Carolina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FFAECC RLSO was instrumental in ensuring the system had the proper safety protocols in place prior to this testing.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FFAECC process for coordinating these hazardous, HEL system testing or training events is proven to be safe and effective.  We look forward to working with any future HEL system customer to guide them through the process to a successful test or training evolution.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https://insights.globalspec.com/images/assets/148/12148/DroneLaser.jpg</a:t>
            </a:r>
          </a:p>
        </p:txBody>
      </p:sp>
      <p:sp>
        <p:nvSpPr>
          <p:cNvPr id="4" name="Slide Number Placeholder 3"/>
          <p:cNvSpPr>
            <a:spLocks noGrp="1"/>
          </p:cNvSpPr>
          <p:nvPr>
            <p:ph type="sldNum" sz="quarter" idx="5"/>
          </p:nvPr>
        </p:nvSpPr>
        <p:spPr/>
        <p:txBody>
          <a:bodyPr/>
          <a:lstStyle/>
          <a:p>
            <a:fld id="{66691004-7FD1-44CC-A498-AAD790863E15}" type="slidenum">
              <a:rPr lang="en-US" smtClean="0"/>
              <a:t>18</a:t>
            </a:fld>
            <a:endParaRPr lang="en-US"/>
          </a:p>
        </p:txBody>
      </p:sp>
    </p:spTree>
    <p:extLst>
      <p:ext uri="{BB962C8B-B14F-4D97-AF65-F5344CB8AC3E}">
        <p14:creationId xmlns:p14="http://schemas.microsoft.com/office/powerpoint/2010/main" val="2080922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D3F822A7-A7AD-428A-A3B3-D0CB0F399DDF}" type="slidenum">
              <a:rPr lang="en-US" smtClean="0">
                <a:solidFill>
                  <a:prstClr val="black"/>
                </a:solidFill>
              </a:rPr>
              <a:pPr/>
              <a:t>2</a:t>
            </a:fld>
            <a:endParaRPr lang="en-US">
              <a:solidFill>
                <a:prstClr val="black"/>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958959" y="4501662"/>
            <a:ext cx="5274261" cy="4264731"/>
          </a:xfrm>
          <a:noFill/>
          <a:ln/>
        </p:spPr>
        <p:txBody>
          <a:bodyPr/>
          <a:lstStyle/>
          <a:p>
            <a:pPr marL="171450" indent="-171450" eaLnBrk="1" hangingPunct="1">
              <a:buFont typeface="Arial" panose="020B0604020202020204" pitchFamily="34" charset="0"/>
              <a:buChar char="•"/>
            </a:pPr>
            <a:r>
              <a:rPr lang="en-US" dirty="0"/>
              <a:t>HEL systems and other directed energy weapons are being developed by all the Services.  The US Navy has been developing two HEL systems that I will describe later in the brief.</a:t>
            </a:r>
          </a:p>
          <a:p>
            <a:pPr marL="0" indent="0" eaLnBrk="1" hangingPunct="1">
              <a:buFont typeface="Arial" panose="020B0604020202020204" pitchFamily="34" charset="0"/>
              <a:buNone/>
            </a:pPr>
            <a:endParaRPr lang="en-US" dirty="0"/>
          </a:p>
          <a:p>
            <a:pPr marL="171450" indent="-171450" eaLnBrk="1" hangingPunct="1">
              <a:buFont typeface="Arial" panose="020B0604020202020204" pitchFamily="34" charset="0"/>
              <a:buChar char="•"/>
            </a:pPr>
            <a:r>
              <a:rPr lang="en-US" dirty="0"/>
              <a:t>The primary issue with live T&amp;E or training with these systems is safe execution due to their potential to injure personnel.</a:t>
            </a:r>
          </a:p>
          <a:p>
            <a:pPr marL="171450" indent="-171450" eaLnBrk="1" hangingPunct="1">
              <a:buFont typeface="Arial" panose="020B0604020202020204" pitchFamily="34" charset="0"/>
              <a:buChar char="•"/>
            </a:pPr>
            <a:endParaRPr lang="en-US" dirty="0"/>
          </a:p>
          <a:p>
            <a:pPr marL="171450" indent="-171450" eaLnBrk="1" hangingPunct="1">
              <a:buFont typeface="Arial" panose="020B0604020202020204" pitchFamily="34" charset="0"/>
              <a:buChar char="•"/>
            </a:pPr>
            <a:r>
              <a:rPr lang="en-US" dirty="0"/>
              <a:t>This technical session will describes a proven solution for the coordination of the complex safety requirements associated with HEL operations and safe execution of T&amp;E and training events.</a:t>
            </a:r>
          </a:p>
        </p:txBody>
      </p:sp>
    </p:spTree>
    <p:extLst>
      <p:ext uri="{BB962C8B-B14F-4D97-AF65-F5344CB8AC3E}">
        <p14:creationId xmlns:p14="http://schemas.microsoft.com/office/powerpoint/2010/main" val="153313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D3F822A7-A7AD-428A-A3B3-D0CB0F399DDF}" type="slidenum">
              <a:rPr lang="en-US" smtClean="0">
                <a:solidFill>
                  <a:prstClr val="black"/>
                </a:solidFill>
              </a:rPr>
              <a:pPr/>
              <a:t>3</a:t>
            </a:fld>
            <a:endParaRPr lang="en-US">
              <a:solidFill>
                <a:prstClr val="black"/>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958959" y="4501662"/>
            <a:ext cx="5274261" cy="4264731"/>
          </a:xfrm>
          <a:noFill/>
          <a:ln/>
        </p:spPr>
        <p:txBody>
          <a:bodyPr/>
          <a:lstStyle/>
          <a:p>
            <a:pPr marL="171450" indent="-171450" eaLnBrk="1" hangingPunct="1">
              <a:buFont typeface="Arial" panose="020B0604020202020204" pitchFamily="34" charset="0"/>
              <a:buChar char="•"/>
            </a:pPr>
            <a:r>
              <a:rPr lang="en-US" sz="1200" kern="1200" dirty="0">
                <a:solidFill>
                  <a:schemeClr val="tx1"/>
                </a:solidFill>
                <a:effectLst/>
                <a:latin typeface="+mn-lt"/>
                <a:ea typeface="+mn-ea"/>
                <a:cs typeface="+mn-cs"/>
              </a:rPr>
              <a:t>Close-in defense against Unmanned Aerial System, Fast Attack Craft and Fast Inshore Attack Craft threats is an essential capability for US Navy and Marine Corps ships and units operating around the globe. </a:t>
            </a:r>
          </a:p>
          <a:p>
            <a:pPr eaLnBrk="1" hangingPunct="1"/>
            <a:r>
              <a:rPr lang="en-US" sz="1200" kern="1200" dirty="0">
                <a:solidFill>
                  <a:schemeClr val="tx1"/>
                </a:solidFill>
                <a:effectLst/>
                <a:latin typeface="+mn-lt"/>
                <a:ea typeface="+mn-ea"/>
                <a:cs typeface="+mn-cs"/>
              </a:rPr>
              <a:t> </a:t>
            </a:r>
          </a:p>
          <a:p>
            <a:pPr marL="171450" indent="-171450" eaLnBrk="1" hangingPunct="1">
              <a:buFont typeface="Arial" panose="020B0604020202020204" pitchFamily="34" charset="0"/>
              <a:buChar char="•"/>
            </a:pPr>
            <a:r>
              <a:rPr lang="en-US" sz="1200" kern="1200" dirty="0">
                <a:solidFill>
                  <a:schemeClr val="tx1"/>
                </a:solidFill>
                <a:effectLst/>
                <a:latin typeface="+mn-lt"/>
                <a:ea typeface="+mn-ea"/>
                <a:cs typeface="+mn-cs"/>
              </a:rPr>
              <a:t>These highly maneuverable and low signature threats can provide intelligence, surveillance, reconnaissance (ISR) and targeting information to an adversary, as well as conduct attack missions against US and allied forces.  </a:t>
            </a:r>
          </a:p>
          <a:p>
            <a:pPr eaLnBrk="1" hangingPunct="1"/>
            <a:endParaRPr lang="en-US" sz="1200" kern="1200" dirty="0">
              <a:solidFill>
                <a:schemeClr val="tx1"/>
              </a:solidFill>
              <a:effectLst/>
              <a:latin typeface="+mn-lt"/>
              <a:ea typeface="+mn-ea"/>
              <a:cs typeface="+mn-cs"/>
            </a:endParaRPr>
          </a:p>
          <a:p>
            <a:pPr marL="171450" indent="-171450" eaLnBrk="1" hangingPunct="1">
              <a:buFont typeface="Arial" panose="020B0604020202020204" pitchFamily="34" charset="0"/>
              <a:buChar char="•"/>
            </a:pPr>
            <a:r>
              <a:rPr lang="en-US" sz="1200" kern="1200" dirty="0">
                <a:solidFill>
                  <a:schemeClr val="tx1"/>
                </a:solidFill>
                <a:effectLst/>
                <a:latin typeface="+mn-lt"/>
                <a:ea typeface="+mn-ea"/>
                <a:cs typeface="+mn-cs"/>
              </a:rPr>
              <a:t>The advancement in adversary tactics, the rapidly increasing availability of small, low-cost commercial-off-the shelf Unmanned Aerial Systems, and the technological sophistication and weaponry onboard </a:t>
            </a:r>
            <a:r>
              <a:rPr lang="sv-SE" sz="1200" kern="1200" dirty="0">
                <a:solidFill>
                  <a:schemeClr val="tx1"/>
                </a:solidFill>
                <a:effectLst/>
                <a:latin typeface="+mn-lt"/>
                <a:ea typeface="+mn-ea"/>
                <a:cs typeface="+mn-cs"/>
              </a:rPr>
              <a:t>Fast Attack Craft and Fast Inshore Attack Craft</a:t>
            </a:r>
            <a:r>
              <a:rPr lang="en-US" sz="1200" kern="1200" dirty="0">
                <a:solidFill>
                  <a:schemeClr val="tx1"/>
                </a:solidFill>
                <a:effectLst/>
                <a:latin typeface="+mn-lt"/>
                <a:ea typeface="+mn-ea"/>
                <a:cs typeface="+mn-cs"/>
              </a:rPr>
              <a:t>has only exacerbated the issue.</a:t>
            </a:r>
            <a:r>
              <a:rPr lang="en-US" dirty="0">
                <a:effectLst/>
              </a:rPr>
              <a:t> </a:t>
            </a:r>
          </a:p>
          <a:p>
            <a:pPr marL="171450" indent="-171450" eaLnBrk="1" hangingPunct="1">
              <a:buFont typeface="Arial" panose="020B0604020202020204" pitchFamily="34" charset="0"/>
              <a:buChar char="•"/>
            </a:pPr>
            <a:endParaRPr lang="en-US" dirty="0">
              <a:effectLst/>
            </a:endParaRPr>
          </a:p>
          <a:p>
            <a:pPr marL="171450" indent="-171450" eaLnBrk="1" hangingPunct="1">
              <a:buFont typeface="Arial" panose="020B0604020202020204" pitchFamily="34" charset="0"/>
              <a:buChar char="•"/>
            </a:pPr>
            <a:r>
              <a:rPr lang="en-US" dirty="0">
                <a:effectLst/>
              </a:rPr>
              <a:t>UAS: https://</a:t>
            </a:r>
            <a:r>
              <a:rPr lang="en-US" dirty="0" err="1">
                <a:effectLst/>
              </a:rPr>
              <a:t>media.defense.gov</a:t>
            </a:r>
            <a:r>
              <a:rPr lang="en-US" dirty="0">
                <a:effectLst/>
              </a:rPr>
              <a:t>/2020/Jul/06/2002424500/-1/-1/0/160919-N-AT101-289.jpg</a:t>
            </a:r>
          </a:p>
          <a:p>
            <a:pPr marL="171450" indent="-171450" eaLnBrk="1" hangingPunct="1">
              <a:buFont typeface="Arial" panose="020B0604020202020204" pitchFamily="34" charset="0"/>
              <a:buChar char="•"/>
            </a:pPr>
            <a:r>
              <a:rPr lang="en-US" dirty="0">
                <a:effectLst/>
              </a:rPr>
              <a:t>FIAC: https://</a:t>
            </a:r>
            <a:r>
              <a:rPr lang="en-US" dirty="0" err="1">
                <a:effectLst/>
              </a:rPr>
              <a:t>media.defense.gov</a:t>
            </a:r>
            <a:r>
              <a:rPr lang="en-US" dirty="0">
                <a:effectLst/>
              </a:rPr>
              <a:t>/2020/Jul/06/2002429365/-1/-1/0/161213-N-ME988-152.JPG</a:t>
            </a:r>
            <a:endParaRPr lang="en-US" dirty="0"/>
          </a:p>
        </p:txBody>
      </p:sp>
    </p:spTree>
    <p:extLst>
      <p:ext uri="{BB962C8B-B14F-4D97-AF65-F5344CB8AC3E}">
        <p14:creationId xmlns:p14="http://schemas.microsoft.com/office/powerpoint/2010/main" val="3275753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D3F822A7-A7AD-428A-A3B3-D0CB0F399DDF}" type="slidenum">
              <a:rPr lang="en-US" smtClean="0">
                <a:solidFill>
                  <a:prstClr val="black"/>
                </a:solidFill>
              </a:rPr>
              <a:pPr/>
              <a:t>4</a:t>
            </a:fld>
            <a:endParaRPr lang="en-US">
              <a:solidFill>
                <a:prstClr val="black"/>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958959" y="4501662"/>
            <a:ext cx="5274261" cy="4264731"/>
          </a:xfrm>
          <a:noFill/>
          <a:ln/>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ea typeface="Calibri" panose="020F0502020204030204" pitchFamily="34" charset="0"/>
              </a:rPr>
              <a:t>Countering these threats has proven difficult, resulting in multiple Research, Development, Test and Evaluation (RDT&amp;E) efforts to produce accurate and responsive, self-defense weapon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ea typeface="Calibri" panose="020F0502020204030204" pitchFamily="34" charset="0"/>
              </a:rPr>
              <a:t>One solution on the development fast-track is High Energy LASERs (HEL). </a:t>
            </a:r>
            <a:r>
              <a:rPr lang="en-US" sz="1200" kern="1200" dirty="0">
                <a:solidFill>
                  <a:schemeClr val="tx1"/>
                </a:solidFill>
                <a:effectLst/>
                <a:latin typeface="+mn-lt"/>
                <a:ea typeface="+mn-ea"/>
                <a:cs typeface="+mn-cs"/>
              </a:rPr>
              <a:t>HEL systems (offensive and defensive) are under development by all the Services and, when coupled with a state-of-the-art sensor system, brings a highly effective deterrent with a nearly unlimited magazine.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Countering adversary tactics in employing Unmanned Aerial Systems, </a:t>
            </a:r>
            <a:r>
              <a:rPr lang="sv-SE" sz="1200" kern="1200" dirty="0">
                <a:solidFill>
                  <a:schemeClr val="tx1"/>
                </a:solidFill>
                <a:effectLst/>
                <a:latin typeface="+mn-lt"/>
                <a:ea typeface="+mn-ea"/>
                <a:cs typeface="+mn-cs"/>
              </a:rPr>
              <a:t>Fast Attack Craft and Fast Inshore Attack Craft </a:t>
            </a:r>
            <a:r>
              <a:rPr lang="en-US" sz="1200" kern="1200" dirty="0">
                <a:solidFill>
                  <a:schemeClr val="tx1"/>
                </a:solidFill>
                <a:effectLst/>
                <a:latin typeface="+mn-lt"/>
                <a:ea typeface="+mn-ea"/>
                <a:cs typeface="+mn-cs"/>
              </a:rPr>
              <a:t>threats, including swarming and multi-axis employment, is the goal of these HEL systems, but they must prove effective and suitable in the complex atmospheric and electronic environments encountered by our deployed forces.  Having the space to safely conduct HEL System operationally relevant testing is essential to achieving the goal.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 source: </a:t>
            </a:r>
            <a:r>
              <a:rPr lang="en-US" sz="1200" u="sng" kern="1200" dirty="0">
                <a:solidFill>
                  <a:schemeClr val="tx1"/>
                </a:solidFill>
                <a:effectLst/>
                <a:latin typeface="+mn-lt"/>
                <a:ea typeface="+mn-ea"/>
                <a:cs typeface="+mn-cs"/>
                <a:hlinkClick r:id="rId3"/>
              </a:rPr>
              <a:t>https://www.onr.navy.mil/-/media/Images/220x150/LaWS-Ponce-Dec14-220x150.ashx</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eaLnBrk="1" hangingPunct="1"/>
            <a:endParaRPr lang="en-US" dirty="0"/>
          </a:p>
        </p:txBody>
      </p:sp>
    </p:spTree>
    <p:extLst>
      <p:ext uri="{BB962C8B-B14F-4D97-AF65-F5344CB8AC3E}">
        <p14:creationId xmlns:p14="http://schemas.microsoft.com/office/powerpoint/2010/main" val="336038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A34D60DC-2532-4E12-9EBF-2249446115D4}" type="slidenum">
              <a:rPr lang="en-US" smtClean="0"/>
              <a:pPr/>
              <a:t>5</a:t>
            </a:fld>
            <a:endParaRPr 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58959" y="4501662"/>
            <a:ext cx="5274261" cy="4264731"/>
          </a:xfrm>
          <a:noFill/>
          <a:ln/>
        </p:spPr>
        <p:txBody>
          <a:bodyPr/>
          <a:lstStyle/>
          <a:p>
            <a:pPr marL="171450" indent="-171450" eaLnBrk="1" hangingPunct="1">
              <a:buFont typeface="Arial" panose="020B0604020202020204" pitchFamily="34" charset="0"/>
              <a:buChar char="•"/>
            </a:pPr>
            <a:r>
              <a:rPr lang="en-US" dirty="0"/>
              <a:t>There are still challenges in designing a LASER that can reach high enough power to partially destroy or defeat a target.  </a:t>
            </a:r>
          </a:p>
          <a:p>
            <a:pPr eaLnBrk="1" hangingPunct="1"/>
            <a:endParaRPr lang="en-US" dirty="0"/>
          </a:p>
          <a:p>
            <a:pPr marL="171450" indent="-171450" eaLnBrk="1" hangingPunct="1">
              <a:buFont typeface="Arial" panose="020B0604020202020204" pitchFamily="34" charset="0"/>
              <a:buChar char="•"/>
            </a:pPr>
            <a:r>
              <a:rPr lang="en-US" dirty="0"/>
              <a:t>These challenges include compensation for the movement of the target, the motion of the platform, and the distortion of the beam from weather or environmental conditions. </a:t>
            </a:r>
          </a:p>
          <a:p>
            <a:pPr eaLnBrk="1" hangingPunct="1"/>
            <a:endParaRPr lang="en-US" dirty="0"/>
          </a:p>
          <a:p>
            <a:pPr marL="171450" indent="-171450" eaLnBrk="1" hangingPunct="1">
              <a:buFont typeface="Arial" panose="020B0604020202020204" pitchFamily="34" charset="0"/>
              <a:buChar char="•"/>
            </a:pPr>
            <a:r>
              <a:rPr lang="en-US" dirty="0"/>
              <a:t> Additionally, LASERs must be compact enough to fit on a ship, vehicle, or even a warfighter’s shoulder as well as propagate efficiently and stay accurately focused on the target. Each of these challenges come with personnel injury hazards that require mitigation strategies to safely lower the risk to manageable levels.  </a:t>
            </a:r>
          </a:p>
          <a:p>
            <a:pPr eaLnBrk="1" hangingPunct="1"/>
            <a:endParaRPr lang="en-US" dirty="0"/>
          </a:p>
          <a:p>
            <a:pPr marL="171450" indent="-171450" eaLnBrk="1" hangingPunct="1">
              <a:buFont typeface="Arial" panose="020B0604020202020204" pitchFamily="34" charset="0"/>
              <a:buChar char="•"/>
            </a:pPr>
            <a:r>
              <a:rPr lang="en-US" dirty="0"/>
              <a:t>Here’s a quick video</a:t>
            </a:r>
            <a:r>
              <a:rPr lang="en-US" baseline="0" dirty="0"/>
              <a:t> of a HEL system T&amp;E event onboard USS Ponce.  Link: https://youtu.be/tyUh_xSjvXQ?</a:t>
            </a:r>
          </a:p>
          <a:p>
            <a:pPr marL="171450" indent="-171450" eaLnBrk="1" hangingPunct="1">
              <a:buFont typeface="Arial" panose="020B0604020202020204" pitchFamily="34" charset="0"/>
              <a:buChar char="•"/>
            </a:pPr>
            <a:endParaRPr lang="en-US" dirty="0"/>
          </a:p>
        </p:txBody>
      </p:sp>
    </p:spTree>
    <p:extLst>
      <p:ext uri="{BB962C8B-B14F-4D97-AF65-F5344CB8AC3E}">
        <p14:creationId xmlns:p14="http://schemas.microsoft.com/office/powerpoint/2010/main" val="3139716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D3F822A7-A7AD-428A-A3B3-D0CB0F399DDF}" type="slidenum">
              <a:rPr lang="en-US" smtClean="0"/>
              <a:pPr/>
              <a:t>6</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958959" y="4501662"/>
            <a:ext cx="5274261" cy="4264731"/>
          </a:xfrm>
          <a:noFill/>
          <a:ln/>
        </p:spPr>
        <p:txBody>
          <a:bodyPr/>
          <a:lstStyle/>
          <a:p>
            <a:pPr eaLnBrk="1" hangingPunct="1"/>
            <a:r>
              <a:rPr lang="en-US" dirty="0"/>
              <a:t>Radiation Safety Standards are set by the US Food and Drug Administration.   The level of LASER radiation to which a person may be exposed without hazardous effect or adverse biological changes in the eye or skin is called the Maximum Permissible Exposure.  </a:t>
            </a:r>
          </a:p>
          <a:p>
            <a:pPr eaLnBrk="1" hangingPunct="1"/>
            <a:endParaRPr lang="en-US" dirty="0"/>
          </a:p>
          <a:p>
            <a:pPr eaLnBrk="1" hangingPunct="1"/>
            <a:r>
              <a:rPr lang="en-US" dirty="0"/>
              <a:t>The Nominal Ocular Hazard Distance for direct viewing of a LASER is the distance beyond which an unprotected individual may be exposed without injury. The Maximum Permissible Exposure and Nominal Ocular Hazard Distance are used to develop the High Energy Laser system’s Nominal Hazard Zone.  The Nominal Hazard Zone is the space within which the level of the direct, reflected, or scattered radiation during normal LASER operation exceeds the applicable Maximum Permissible Exposure.  </a:t>
            </a:r>
          </a:p>
          <a:p>
            <a:pPr eaLnBrk="1" hangingPunct="1"/>
            <a:endParaRPr lang="en-US" dirty="0"/>
          </a:p>
          <a:p>
            <a:pPr eaLnBrk="1" hangingPunct="1"/>
            <a:r>
              <a:rPr lang="en-US" dirty="0"/>
              <a:t>A Class 2 laser (0-1mW) is considered to be safe because the blink reflex (glare aversion response to bright lights) will limit the exposure to no more than 0.25 seconds. Bright light of a Class 2 laser beam will cause a normal reaction to look away or close your eyes. Example are laser pointers.</a:t>
            </a:r>
          </a:p>
          <a:p>
            <a:pPr eaLnBrk="1" hangingPunct="1"/>
            <a:endParaRPr lang="en-US" dirty="0"/>
          </a:p>
          <a:p>
            <a:pPr eaLnBrk="1" hangingPunct="1"/>
            <a:r>
              <a:rPr lang="en-US" dirty="0"/>
              <a:t>A Class 3R laser (continuous intermediate power 1-5mW) is considered safe if handled carefully, with restricted beam viewing. With a class 3R laser, the MPE can be exceeded, but with a low risk of injury.  Class 3R lasers are the same as Class 2 lasers with the most popular uses being laser pointers and laser scanners. </a:t>
            </a:r>
          </a:p>
          <a:p>
            <a:pPr eaLnBrk="1" hangingPunct="1"/>
            <a:endParaRPr lang="en-US" dirty="0"/>
          </a:p>
          <a:p>
            <a:pPr eaLnBrk="1" hangingPunct="1"/>
            <a:r>
              <a:rPr lang="en-US" dirty="0"/>
              <a:t>Class 3B are intermediate power (5-500 </a:t>
            </a:r>
            <a:r>
              <a:rPr lang="en-US" dirty="0" err="1"/>
              <a:t>mW</a:t>
            </a:r>
            <a:r>
              <a:rPr lang="en-US" dirty="0"/>
              <a:t>).  Some examples are spectrometry, stereolithography, and entertainment light shows.  Direct viewing of Class 3B laser beam is hazardous to the eye and diffuse reflections of the beam can also be hazardous to the eye.</a:t>
            </a:r>
          </a:p>
          <a:p>
            <a:pPr eaLnBrk="1" hangingPunct="1"/>
            <a:endParaRPr lang="en-US" dirty="0"/>
          </a:p>
          <a:p>
            <a:pPr eaLnBrk="1" hangingPunct="1"/>
            <a:r>
              <a:rPr lang="en-US" dirty="0"/>
              <a:t>Class 4 LASERs  (500MW+) have the potential to injure skin and eyes, which includes permanent damage or loss of sight.  These injuries are due to direct or indirect light energy exposure including specular reflection (beam reflecting off a smooth surface) or diffuse reflection (light that is scattered in all directions off a rough surface).  High Energy Lasers are Class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eaLnBrk="1" hangingPunct="1"/>
            <a:endParaRPr lang="en-US" dirty="0"/>
          </a:p>
        </p:txBody>
      </p:sp>
    </p:spTree>
    <p:extLst>
      <p:ext uri="{BB962C8B-B14F-4D97-AF65-F5344CB8AC3E}">
        <p14:creationId xmlns:p14="http://schemas.microsoft.com/office/powerpoint/2010/main" val="113301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CB4F4E18-02D9-47C8-8855-27282937D6BE}" type="slidenum">
              <a:rPr lang="en-US" smtClean="0"/>
              <a:pPr/>
              <a:t>7</a:t>
            </a:fld>
            <a:endParaRPr 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marL="171450" indent="-171450" eaLnBrk="1" hangingPunct="1">
              <a:buFont typeface="Arial" panose="020B0604020202020204" pitchFamily="34" charset="0"/>
              <a:buChar char="•"/>
            </a:pPr>
            <a:r>
              <a:rPr lang="en-US" dirty="0"/>
              <a:t>Modeling and Simulation and laboratory testing are important in addressing technological challenges and assessing risk, but live Test and Evaluation  and training ensure the LASER is effective and safe to use by personnel. </a:t>
            </a:r>
          </a:p>
          <a:p>
            <a:pPr marL="171450" indent="-171450" eaLnBrk="1" hangingPunct="1">
              <a:buFont typeface="Arial" panose="020B0604020202020204" pitchFamily="34" charset="0"/>
              <a:buChar char="•"/>
            </a:pPr>
            <a:endParaRPr lang="en-US" dirty="0"/>
          </a:p>
          <a:p>
            <a:r>
              <a:rPr lang="en-US" dirty="0"/>
              <a:t>F/A 18: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www.public.navy.mil</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airfor</a:t>
            </a:r>
            <a:r>
              <a:rPr lang="en-US" sz="1200" kern="1200" dirty="0">
                <a:solidFill>
                  <a:schemeClr val="tx1"/>
                </a:solidFill>
                <a:effectLst/>
                <a:latin typeface="+mn-lt"/>
                <a:ea typeface="+mn-ea"/>
                <a:cs typeface="+mn-cs"/>
              </a:rPr>
              <a:t>/VFA41/</a:t>
            </a:r>
            <a:r>
              <a:rPr lang="en-US" sz="1200" kern="1200" dirty="0" err="1">
                <a:solidFill>
                  <a:schemeClr val="tx1"/>
                </a:solidFill>
                <a:effectLst/>
                <a:latin typeface="+mn-lt"/>
                <a:ea typeface="+mn-ea"/>
                <a:cs typeface="+mn-cs"/>
              </a:rPr>
              <a:t>PublishingImages</a:t>
            </a:r>
            <a:r>
              <a:rPr lang="en-US" sz="1200" kern="1200" dirty="0">
                <a:solidFill>
                  <a:schemeClr val="tx1"/>
                </a:solidFill>
                <a:effectLst/>
                <a:latin typeface="+mn-lt"/>
                <a:ea typeface="+mn-ea"/>
                <a:cs typeface="+mn-cs"/>
              </a:rPr>
              <a:t>/DSC_5229.jpg</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F35: </a:t>
            </a:r>
            <a:r>
              <a:rPr lang="en-US" sz="1200" u="sng" kern="1200" dirty="0">
                <a:solidFill>
                  <a:schemeClr val="tx1"/>
                </a:solidFill>
                <a:effectLst/>
                <a:latin typeface="+mn-lt"/>
                <a:ea typeface="+mn-ea"/>
                <a:cs typeface="+mn-cs"/>
                <a:hlinkClick r:id="rId3"/>
              </a:rPr>
              <a:t>https://www.jsf.mil/themes/f35/gallery/images/07.jpg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SH60: </a:t>
            </a:r>
            <a:r>
              <a:rPr lang="en-US" sz="1200" u="sng" kern="1200" dirty="0">
                <a:solidFill>
                  <a:schemeClr val="tx1"/>
                </a:solidFill>
                <a:effectLst/>
                <a:latin typeface="+mn-lt"/>
                <a:ea typeface="+mn-ea"/>
                <a:cs typeface="+mn-cs"/>
                <a:hlinkClick r:id="rId4"/>
              </a:rPr>
              <a:t>https://www.public.navy.mil/airfor/hsc9/PublishingImages/history1.jpg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Ship: https://</a:t>
            </a:r>
            <a:r>
              <a:rPr lang="en-US" sz="1200" kern="1200" dirty="0" err="1">
                <a:solidFill>
                  <a:schemeClr val="tx1"/>
                </a:solidFill>
                <a:effectLst/>
                <a:latin typeface="+mn-lt"/>
                <a:ea typeface="+mn-ea"/>
                <a:cs typeface="+mn-cs"/>
              </a:rPr>
              <a:t>media.defense.gov</a:t>
            </a:r>
            <a:r>
              <a:rPr lang="en-US" sz="1200" kern="1200" dirty="0">
                <a:solidFill>
                  <a:schemeClr val="tx1"/>
                </a:solidFill>
                <a:effectLst/>
                <a:latin typeface="+mn-lt"/>
                <a:ea typeface="+mn-ea"/>
                <a:cs typeface="+mn-cs"/>
              </a:rPr>
              <a:t>/2020/May/26/2002305720/600/400/0/200521-N-ZZ999-001.JPG</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04207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A34D60DC-2532-4E12-9EBF-2249446115D4}" type="slidenum">
              <a:rPr lang="en-US" smtClean="0"/>
              <a:pPr/>
              <a:t>8</a:t>
            </a:fld>
            <a:endParaRPr 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58959" y="4501662"/>
            <a:ext cx="5274261" cy="4264731"/>
          </a:xfrm>
          <a:noFill/>
          <a:ln/>
        </p:spPr>
        <p:txBody>
          <a:bodyPr/>
          <a:lstStyle/>
          <a:p>
            <a:pPr marL="171450" indent="-171450" eaLnBrk="1" hangingPunct="1">
              <a:buFont typeface="Arial" panose="020B0604020202020204" pitchFamily="34" charset="0"/>
              <a:buChar char="•"/>
            </a:pPr>
            <a:r>
              <a:rPr lang="en-US" dirty="0"/>
              <a:t>The Department of Defense LASER Protection Program directs all components that own and operate LASERs to establish and maintain a LASER protection program.</a:t>
            </a:r>
          </a:p>
          <a:p>
            <a:pPr marL="171450" indent="-171450" eaLnBrk="1" hangingPunct="1">
              <a:buFont typeface="Arial" panose="020B0604020202020204" pitchFamily="34" charset="0"/>
              <a:buChar char="•"/>
            </a:pPr>
            <a:endParaRPr lang="en-US" dirty="0"/>
          </a:p>
          <a:p>
            <a:pPr marL="171450" indent="-171450" eaLnBrk="1" hangingPunct="1">
              <a:buFont typeface="Arial" panose="020B0604020202020204" pitchFamily="34" charset="0"/>
              <a:buChar char="•"/>
            </a:pPr>
            <a:r>
              <a:rPr lang="en-US" dirty="0"/>
              <a:t>The Department of Navy has established detailed policy for LASER safety, some of which are highlighted on this slide</a:t>
            </a:r>
          </a:p>
          <a:p>
            <a:pPr marL="171450" indent="-171450" eaLnBrk="1" hangingPunct="1">
              <a:buFont typeface="Arial" panose="020B0604020202020204" pitchFamily="34" charset="0"/>
              <a:buChar char="•"/>
            </a:pPr>
            <a:endParaRPr lang="en-US" dirty="0"/>
          </a:p>
          <a:p>
            <a:pPr marL="171450" indent="-171450" eaLnBrk="1" hangingPunct="1">
              <a:buFont typeface="Arial" panose="020B0604020202020204" pitchFamily="34" charset="0"/>
              <a:buChar char="•"/>
            </a:pPr>
            <a:r>
              <a:rPr lang="it-IT" dirty="0"/>
              <a:t>Naval Surface Warfare Center, Corona Division certifies every Department of the Navy LASER range and updates the certifications every four years.  The certification includes specific HEL system scenarios.</a:t>
            </a:r>
          </a:p>
          <a:p>
            <a:pPr marL="171450" indent="-171450" eaLnBrk="1" hangingPunct="1">
              <a:buFont typeface="Arial" panose="020B0604020202020204" pitchFamily="34" charset="0"/>
              <a:buChar char="•"/>
            </a:pPr>
            <a:endParaRPr lang="it-IT" dirty="0"/>
          </a:p>
          <a:p>
            <a:pPr marL="171450" indent="-171450" eaLnBrk="1" hangingPunct="1">
              <a:buFont typeface="Arial" panose="020B0604020202020204" pitchFamily="34" charset="0"/>
              <a:buChar char="•"/>
            </a:pPr>
            <a:r>
              <a:rPr lang="it-IT" dirty="0"/>
              <a:t>The RLSO ensures any event conducted at the LASER range is planned and executed safely</a:t>
            </a:r>
            <a:endParaRPr lang="en-US" dirty="0"/>
          </a:p>
        </p:txBody>
      </p:sp>
    </p:spTree>
    <p:extLst>
      <p:ext uri="{BB962C8B-B14F-4D97-AF65-F5344CB8AC3E}">
        <p14:creationId xmlns:p14="http://schemas.microsoft.com/office/powerpoint/2010/main" val="3397428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10277660-B6BA-471A-889E-FAB1CDC22316}" type="slidenum">
              <a:rPr lang="en-US"/>
              <a:pPr/>
              <a:t>9</a:t>
            </a:fld>
            <a:endParaRPr lang="en-US"/>
          </a:p>
        </p:txBody>
      </p:sp>
      <p:sp>
        <p:nvSpPr>
          <p:cNvPr id="61443" name="Rectangle 2"/>
          <p:cNvSpPr>
            <a:spLocks noGrp="1" noRot="1" noChangeAspect="1" noChangeArrowheads="1" noTextEdit="1"/>
          </p:cNvSpPr>
          <p:nvPr>
            <p:ph type="sldImg"/>
          </p:nvPr>
        </p:nvSpPr>
        <p:spPr>
          <a:xfrm>
            <a:off x="1230313" y="712788"/>
            <a:ext cx="4737100" cy="3552825"/>
          </a:xfrm>
          <a:ln/>
        </p:spPr>
      </p:sp>
      <p:sp>
        <p:nvSpPr>
          <p:cNvPr id="61444" name="Rectangle 3"/>
          <p:cNvSpPr>
            <a:spLocks noGrp="1" noChangeArrowheads="1"/>
          </p:cNvSpPr>
          <p:nvPr>
            <p:ph type="body" idx="1"/>
          </p:nvPr>
        </p:nvSpPr>
        <p:spPr>
          <a:xfrm>
            <a:off x="927327" y="4519938"/>
            <a:ext cx="5274261" cy="4262503"/>
          </a:xfrm>
          <a:noFill/>
          <a:ln/>
        </p:spPr>
        <p:txBody>
          <a:bodyPr/>
          <a:lstStyle/>
          <a:p>
            <a:pPr marL="171450" indent="-171450">
              <a:buFont typeface="Arial" panose="020B0604020202020204" pitchFamily="34" charset="0"/>
              <a:buChar char="•"/>
            </a:pPr>
            <a:r>
              <a:rPr lang="en-US" dirty="0"/>
              <a:t>For over 17 years the Atlantic Fleet has used the FFAECC organization to streamline the processes required to coordinate and schedule training and </a:t>
            </a:r>
            <a:r>
              <a:rPr lang="en-US" dirty="0">
                <a:latin typeface="Times New Roman" panose="02020603050405020304" pitchFamily="18" charset="0"/>
                <a:ea typeface="Calibri" panose="020F0502020204030204" pitchFamily="34" charset="0"/>
              </a:rPr>
              <a:t>Research, Development, Test and Evaluation </a:t>
            </a:r>
            <a:r>
              <a:rPr lang="en-US" dirty="0"/>
              <a:t> in the warning areas and ranges along the US East Coast and Gulf of Mexico</a:t>
            </a:r>
          </a:p>
        </p:txBody>
      </p:sp>
    </p:spTree>
    <p:extLst>
      <p:ext uri="{BB962C8B-B14F-4D97-AF65-F5344CB8AC3E}">
        <p14:creationId xmlns:p14="http://schemas.microsoft.com/office/powerpoint/2010/main" val="2403087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034932-1ADA-4375-B016-3E323D4331EA}" type="datetime1">
              <a:rPr lang="en-US" smtClean="0"/>
              <a:t>9/1/20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60AFD-8DD9-4A19-AEFE-650C42ACB67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963F8-182B-45CD-88F9-04326D0B49C4}" type="datetime1">
              <a:rPr lang="en-US" smtClean="0"/>
              <a:t>9/1/20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60AFD-8DD9-4A19-AEFE-650C42ACB67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BB720E-6A9B-4321-AFFE-AC39AE10A59A}" type="datetime1">
              <a:rPr lang="en-US" smtClean="0"/>
              <a:t>9/1/20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60AFD-8DD9-4A19-AEFE-650C42ACB67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p:cNvSpPr>
            <a:spLocks noGrp="1"/>
          </p:cNvSpPr>
          <p:nvPr>
            <p:ph type="ctrTitle"/>
          </p:nvPr>
        </p:nvSpPr>
        <p:spPr>
          <a:xfrm>
            <a:off x="180297" y="3803379"/>
            <a:ext cx="7234364" cy="1290472"/>
          </a:xfrm>
        </p:spPr>
        <p:txBody>
          <a:bodyPr anchor="b">
            <a:normAutofit/>
          </a:bodyPr>
          <a:lstStyle>
            <a:lvl1pPr algn="l">
              <a:defRPr sz="3600">
                <a:solidFill>
                  <a:schemeClr val="bg1"/>
                </a:solidFill>
              </a:defRPr>
            </a:lvl1pPr>
          </a:lstStyle>
          <a:p>
            <a:r>
              <a:rPr lang="en-US" dirty="0"/>
              <a:t>Click to edit Master title style</a:t>
            </a:r>
          </a:p>
        </p:txBody>
      </p:sp>
      <p:sp>
        <p:nvSpPr>
          <p:cNvPr id="9" name="Subtitle 2"/>
          <p:cNvSpPr>
            <a:spLocks noGrp="1"/>
          </p:cNvSpPr>
          <p:nvPr>
            <p:ph type="subTitle" idx="1"/>
          </p:nvPr>
        </p:nvSpPr>
        <p:spPr>
          <a:xfrm>
            <a:off x="206801" y="5120356"/>
            <a:ext cx="7207860" cy="392554"/>
          </a:xfrm>
        </p:spPr>
        <p:txBody>
          <a:bodyPr>
            <a:no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72284" y="1823334"/>
            <a:ext cx="1537767" cy="852133"/>
          </a:xfrm>
          <a:prstGeom prst="rect">
            <a:avLst/>
          </a:prstGeom>
        </p:spPr>
      </p:pic>
      <p:sp>
        <p:nvSpPr>
          <p:cNvPr id="11" name="TextBox 10"/>
          <p:cNvSpPr txBox="1"/>
          <p:nvPr userDrawn="1"/>
        </p:nvSpPr>
        <p:spPr>
          <a:xfrm>
            <a:off x="7414661" y="6668576"/>
            <a:ext cx="1729339" cy="184666"/>
          </a:xfrm>
          <a:prstGeom prst="rect">
            <a:avLst/>
          </a:prstGeom>
          <a:noFill/>
        </p:spPr>
        <p:txBody>
          <a:bodyPr wrap="square"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a:solidFill>
                  <a:schemeClr val="bg1">
                    <a:lumMod val="85000"/>
                  </a:schemeClr>
                </a:solidFill>
                <a:effectLst/>
                <a:latin typeface="Arial" panose="020B0604020202020204" pitchFamily="34" charset="0"/>
                <a:ea typeface="+mn-ea"/>
                <a:cs typeface="Arial" panose="020B0604020202020204" pitchFamily="34" charset="0"/>
              </a:rPr>
              <a:t>©2020 KBR Inc. All Rights Reserved. </a:t>
            </a:r>
            <a:endParaRPr lang="en-US" sz="600" dirty="0">
              <a:solidFill>
                <a:schemeClr val="bg1">
                  <a:lumMod val="85000"/>
                </a:schemeClr>
              </a:solidFill>
              <a:latin typeface="Arial" panose="020B0604020202020204" pitchFamily="34" charset="0"/>
              <a:cs typeface="Arial" panose="020B0604020202020204" pitchFamily="34" charset="0"/>
            </a:endParaRPr>
          </a:p>
        </p:txBody>
      </p:sp>
      <p:sp>
        <p:nvSpPr>
          <p:cNvPr id="12" name="TextBox 11"/>
          <p:cNvSpPr txBox="1"/>
          <p:nvPr userDrawn="1"/>
        </p:nvSpPr>
        <p:spPr>
          <a:xfrm>
            <a:off x="249159" y="6007600"/>
            <a:ext cx="3029433" cy="369332"/>
          </a:xfrm>
          <a:prstGeom prst="rect">
            <a:avLst/>
          </a:prstGeom>
          <a:noFill/>
        </p:spPr>
        <p:txBody>
          <a:bodyPr wrap="square" rtlCol="0">
            <a:spAutoFit/>
          </a:bodyPr>
          <a:lstStyle/>
          <a:p>
            <a:pPr algn="ctr"/>
            <a:r>
              <a:rPr lang="en-US" dirty="0">
                <a:solidFill>
                  <a:schemeClr val="bg1"/>
                </a:solidFill>
              </a:rPr>
              <a:t>Proud history, bright future.</a:t>
            </a:r>
          </a:p>
        </p:txBody>
      </p:sp>
      <p:sp>
        <p:nvSpPr>
          <p:cNvPr id="13" name="Rectangle 12"/>
          <p:cNvSpPr/>
          <p:nvPr userDrawn="1"/>
        </p:nvSpPr>
        <p:spPr>
          <a:xfrm>
            <a:off x="249160" y="5982198"/>
            <a:ext cx="3029432" cy="420297"/>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020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    Presentation Text    |   Additional Text</a:t>
            </a:r>
          </a:p>
        </p:txBody>
      </p:sp>
      <p:sp>
        <p:nvSpPr>
          <p:cNvPr id="6" name="Slide Number Placeholder 5"/>
          <p:cNvSpPr>
            <a:spLocks noGrp="1"/>
          </p:cNvSpPr>
          <p:nvPr>
            <p:ph type="sldNum" sz="quarter" idx="12"/>
          </p:nvPr>
        </p:nvSpPr>
        <p:spPr/>
        <p:txBody>
          <a:bodyPr/>
          <a:lstStyle/>
          <a:p>
            <a:fld id="{4A57023F-7A58-4EDC-898D-1AD82CF89CC5}" type="slidenum">
              <a:rPr lang="en-US" smtClean="0"/>
              <a:t>‹#›</a:t>
            </a:fld>
            <a:endParaRPr lang="en-US"/>
          </a:p>
        </p:txBody>
      </p:sp>
    </p:spTree>
    <p:extLst>
      <p:ext uri="{BB962C8B-B14F-4D97-AF65-F5344CB8AC3E}">
        <p14:creationId xmlns:p14="http://schemas.microsoft.com/office/powerpoint/2010/main" val="3280085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wo Line Custom Layout">
    <p:spTree>
      <p:nvGrpSpPr>
        <p:cNvPr id="1" name=""/>
        <p:cNvGrpSpPr/>
        <p:nvPr/>
      </p:nvGrpSpPr>
      <p:grpSpPr>
        <a:xfrm>
          <a:off x="0" y="0"/>
          <a:ext cx="0" cy="0"/>
          <a:chOff x="0" y="0"/>
          <a:chExt cx="0" cy="0"/>
        </a:xfrm>
      </p:grpSpPr>
      <p:cxnSp>
        <p:nvCxnSpPr>
          <p:cNvPr id="11" name="Straight Connector 10"/>
          <p:cNvCxnSpPr/>
          <p:nvPr userDrawn="1"/>
        </p:nvCxnSpPr>
        <p:spPr>
          <a:xfrm>
            <a:off x="0" y="686539"/>
            <a:ext cx="914400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r>
              <a:rPr lang="en-US"/>
              <a:t>|    Presentation Text    |   Additional Text</a:t>
            </a:r>
            <a:endParaRPr lang="en-US" dirty="0"/>
          </a:p>
        </p:txBody>
      </p:sp>
      <p:sp>
        <p:nvSpPr>
          <p:cNvPr id="4" name="Slide Number Placeholder 3"/>
          <p:cNvSpPr>
            <a:spLocks noGrp="1"/>
          </p:cNvSpPr>
          <p:nvPr>
            <p:ph type="sldNum" sz="quarter" idx="11"/>
          </p:nvPr>
        </p:nvSpPr>
        <p:spPr/>
        <p:txBody>
          <a:bodyPr/>
          <a:lstStyle/>
          <a:p>
            <a:fld id="{4A57023F-7A58-4EDC-898D-1AD82CF89CC5}" type="slidenum">
              <a:rPr lang="en-US" smtClean="0"/>
              <a:pPr/>
              <a:t>‹#›</a:t>
            </a:fld>
            <a:endParaRPr lang="en-US" dirty="0"/>
          </a:p>
        </p:txBody>
      </p:sp>
      <p:sp>
        <p:nvSpPr>
          <p:cNvPr id="5" name="Content Placeholder 2"/>
          <p:cNvSpPr>
            <a:spLocks noGrp="1"/>
          </p:cNvSpPr>
          <p:nvPr>
            <p:ph idx="1"/>
          </p:nvPr>
        </p:nvSpPr>
        <p:spPr>
          <a:xfrm>
            <a:off x="200007" y="1126066"/>
            <a:ext cx="8599436" cy="4784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200006" y="144038"/>
            <a:ext cx="8943993" cy="714409"/>
          </a:xfrm>
        </p:spPr>
        <p:txBody>
          <a:bodyPr>
            <a:normAutofit/>
          </a:bodyPr>
          <a:lstStyle>
            <a:lvl1pPr>
              <a:defRPr sz="2800" baseline="0"/>
            </a:lvl1pPr>
          </a:lstStyle>
          <a:p>
            <a:r>
              <a:rPr lang="en-US" dirty="0"/>
              <a:t>Click to edit Master title style</a:t>
            </a:r>
            <a:br>
              <a:rPr lang="en-US" dirty="0"/>
            </a:br>
            <a:r>
              <a:rPr lang="en-US" dirty="0"/>
              <a:t>Two Lines</a:t>
            </a:r>
          </a:p>
        </p:txBody>
      </p:sp>
      <p:cxnSp>
        <p:nvCxnSpPr>
          <p:cNvPr id="8" name="Straight Connector 7"/>
          <p:cNvCxnSpPr/>
          <p:nvPr userDrawn="1"/>
        </p:nvCxnSpPr>
        <p:spPr>
          <a:xfrm>
            <a:off x="0" y="872067"/>
            <a:ext cx="9144000" cy="0"/>
          </a:xfrm>
          <a:prstGeom prst="line">
            <a:avLst/>
          </a:prstGeom>
          <a:ln w="12700">
            <a:solidFill>
              <a:srgbClr val="A2C7E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423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    Presentation Text    |   Additional Text</a:t>
            </a:r>
          </a:p>
        </p:txBody>
      </p:sp>
      <p:sp>
        <p:nvSpPr>
          <p:cNvPr id="6" name="Slide Number Placeholder 5"/>
          <p:cNvSpPr>
            <a:spLocks noGrp="1"/>
          </p:cNvSpPr>
          <p:nvPr>
            <p:ph type="sldNum" sz="quarter" idx="12"/>
          </p:nvPr>
        </p:nvSpPr>
        <p:spPr/>
        <p:txBody>
          <a:bodyPr/>
          <a:lstStyle/>
          <a:p>
            <a:fld id="{4A57023F-7A58-4EDC-898D-1AD82CF89CC5}" type="slidenum">
              <a:rPr lang="en-US" smtClean="0"/>
              <a:t>‹#›</a:t>
            </a:fld>
            <a:endParaRPr lang="en-US"/>
          </a:p>
        </p:txBody>
      </p:sp>
    </p:spTree>
    <p:extLst>
      <p:ext uri="{BB962C8B-B14F-4D97-AF65-F5344CB8AC3E}">
        <p14:creationId xmlns:p14="http://schemas.microsoft.com/office/powerpoint/2010/main" val="290984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1168" y="153104"/>
            <a:ext cx="8942832" cy="521208"/>
          </a:xfrm>
        </p:spPr>
        <p:txBody>
          <a:bodyPr anchor="t" anchorCtr="0"/>
          <a:lstStyle/>
          <a:p>
            <a:r>
              <a:rPr lang="en-US"/>
              <a:t>Click to edit Master title style</a:t>
            </a:r>
            <a:endParaRPr lang="en-US" dirty="0"/>
          </a:p>
        </p:txBody>
      </p:sp>
      <p:sp>
        <p:nvSpPr>
          <p:cNvPr id="3" name="Content Placeholder 2"/>
          <p:cNvSpPr>
            <a:spLocks noGrp="1"/>
          </p:cNvSpPr>
          <p:nvPr>
            <p:ph sz="half" idx="1"/>
          </p:nvPr>
        </p:nvSpPr>
        <p:spPr>
          <a:xfrm>
            <a:off x="200009" y="1163016"/>
            <a:ext cx="4297680" cy="4760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48" y="1163016"/>
            <a:ext cx="4297680" cy="4760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    Presentation Text    |   Additional Text</a:t>
            </a:r>
          </a:p>
        </p:txBody>
      </p:sp>
      <p:sp>
        <p:nvSpPr>
          <p:cNvPr id="7" name="Slide Number Placeholder 6"/>
          <p:cNvSpPr>
            <a:spLocks noGrp="1"/>
          </p:cNvSpPr>
          <p:nvPr>
            <p:ph type="sldNum" sz="quarter" idx="12"/>
          </p:nvPr>
        </p:nvSpPr>
        <p:spPr/>
        <p:txBody>
          <a:bodyPr/>
          <a:lstStyle/>
          <a:p>
            <a:fld id="{4A57023F-7A58-4EDC-898D-1AD82CF89CC5}" type="slidenum">
              <a:rPr lang="en-US" smtClean="0"/>
              <a:t>‹#›</a:t>
            </a:fld>
            <a:endParaRPr lang="en-US"/>
          </a:p>
        </p:txBody>
      </p:sp>
    </p:spTree>
    <p:extLst>
      <p:ext uri="{BB962C8B-B14F-4D97-AF65-F5344CB8AC3E}">
        <p14:creationId xmlns:p14="http://schemas.microsoft.com/office/powerpoint/2010/main" val="2173537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 y="155448"/>
            <a:ext cx="8942832" cy="516835"/>
          </a:xfrm>
        </p:spPr>
        <p:txBody>
          <a:bodyPr lIns="0" anchor="t" anchorCtr="0"/>
          <a:lstStyle>
            <a:lvl1pPr marL="119063" indent="0">
              <a:defRPr/>
            </a:lvl1pPr>
          </a:lstStyle>
          <a:p>
            <a:r>
              <a:rPr lang="en-US" dirty="0"/>
              <a:t>Click to edit Master title style</a:t>
            </a:r>
          </a:p>
        </p:txBody>
      </p:sp>
      <p:sp>
        <p:nvSpPr>
          <p:cNvPr id="3" name="Text Placeholder 2"/>
          <p:cNvSpPr>
            <a:spLocks noGrp="1"/>
          </p:cNvSpPr>
          <p:nvPr>
            <p:ph type="body" idx="1"/>
          </p:nvPr>
        </p:nvSpPr>
        <p:spPr>
          <a:xfrm>
            <a:off x="442678" y="1164330"/>
            <a:ext cx="402336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42678" y="1988242"/>
            <a:ext cx="402336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49" y="1164330"/>
            <a:ext cx="402336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49" y="1988242"/>
            <a:ext cx="402336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    Presentation Text    |   Additional Text</a:t>
            </a:r>
          </a:p>
        </p:txBody>
      </p:sp>
      <p:sp>
        <p:nvSpPr>
          <p:cNvPr id="9" name="Slide Number Placeholder 8"/>
          <p:cNvSpPr>
            <a:spLocks noGrp="1"/>
          </p:cNvSpPr>
          <p:nvPr>
            <p:ph type="sldNum" sz="quarter" idx="12"/>
          </p:nvPr>
        </p:nvSpPr>
        <p:spPr/>
        <p:txBody>
          <a:bodyPr/>
          <a:lstStyle/>
          <a:p>
            <a:fld id="{4A57023F-7A58-4EDC-898D-1AD82CF89CC5}" type="slidenum">
              <a:rPr lang="en-US" smtClean="0"/>
              <a:t>‹#›</a:t>
            </a:fld>
            <a:endParaRPr lang="en-US"/>
          </a:p>
        </p:txBody>
      </p:sp>
    </p:spTree>
    <p:extLst>
      <p:ext uri="{BB962C8B-B14F-4D97-AF65-F5344CB8AC3E}">
        <p14:creationId xmlns:p14="http://schemas.microsoft.com/office/powerpoint/2010/main" val="3605994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    Presentation Text    |   Additional Text</a:t>
            </a:r>
          </a:p>
        </p:txBody>
      </p:sp>
      <p:sp>
        <p:nvSpPr>
          <p:cNvPr id="5" name="Slide Number Placeholder 4"/>
          <p:cNvSpPr>
            <a:spLocks noGrp="1"/>
          </p:cNvSpPr>
          <p:nvPr>
            <p:ph type="sldNum" sz="quarter" idx="12"/>
          </p:nvPr>
        </p:nvSpPr>
        <p:spPr/>
        <p:txBody>
          <a:bodyPr/>
          <a:lstStyle/>
          <a:p>
            <a:fld id="{4A57023F-7A58-4EDC-898D-1AD82CF89CC5}" type="slidenum">
              <a:rPr lang="en-US" smtClean="0"/>
              <a:t>‹#›</a:t>
            </a:fld>
            <a:endParaRPr lang="en-US"/>
          </a:p>
        </p:txBody>
      </p:sp>
    </p:spTree>
    <p:extLst>
      <p:ext uri="{BB962C8B-B14F-4D97-AF65-F5344CB8AC3E}">
        <p14:creationId xmlns:p14="http://schemas.microsoft.com/office/powerpoint/2010/main" val="2819704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    Presentation Text    |   Additional Text</a:t>
            </a:r>
          </a:p>
        </p:txBody>
      </p:sp>
      <p:sp>
        <p:nvSpPr>
          <p:cNvPr id="4" name="Slide Number Placeholder 3"/>
          <p:cNvSpPr>
            <a:spLocks noGrp="1"/>
          </p:cNvSpPr>
          <p:nvPr>
            <p:ph type="sldNum" sz="quarter" idx="12"/>
          </p:nvPr>
        </p:nvSpPr>
        <p:spPr/>
        <p:txBody>
          <a:bodyPr/>
          <a:lstStyle/>
          <a:p>
            <a:fld id="{4A57023F-7A58-4EDC-898D-1AD82CF89CC5}" type="slidenum">
              <a:rPr lang="en-US" smtClean="0"/>
              <a:t>‹#›</a:t>
            </a:fld>
            <a:endParaRPr lang="en-US"/>
          </a:p>
        </p:txBody>
      </p:sp>
    </p:spTree>
    <p:extLst>
      <p:ext uri="{BB962C8B-B14F-4D97-AF65-F5344CB8AC3E}">
        <p14:creationId xmlns:p14="http://schemas.microsoft.com/office/powerpoint/2010/main" val="2976619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484797-F866-4EE8-AA24-0EDB3391AB09}"/>
              </a:ext>
            </a:extLst>
          </p:cNvPr>
          <p:cNvPicPr>
            <a:picLocks noChangeAspect="1"/>
          </p:cNvPicPr>
          <p:nvPr userDrawn="1"/>
        </p:nvPicPr>
        <p:blipFill>
          <a:blip r:embed="rId2"/>
          <a:stretch>
            <a:fillRect/>
          </a:stretch>
        </p:blipFill>
        <p:spPr>
          <a:xfrm>
            <a:off x="76200" y="274638"/>
            <a:ext cx="2011680" cy="1097280"/>
          </a:xfrm>
          <a:prstGeom prst="rect">
            <a:avLst/>
          </a:prstGeom>
        </p:spPr>
      </p:pic>
      <p:sp>
        <p:nvSpPr>
          <p:cNvPr id="2" name="Title 1"/>
          <p:cNvSpPr>
            <a:spLocks noGrp="1"/>
          </p:cNvSpPr>
          <p:nvPr>
            <p:ph type="title"/>
          </p:nvPr>
        </p:nvSpPr>
        <p:spPr>
          <a:xfrm>
            <a:off x="2057400" y="274638"/>
            <a:ext cx="5334000" cy="1143000"/>
          </a:xfrm>
        </p:spPr>
        <p:txBody>
          <a:bodyPr/>
          <a:lstStyle/>
          <a:p>
            <a:r>
              <a:rPr lang="en-US" dirty="0"/>
              <a:t>Click to edit Master title style</a:t>
            </a:r>
          </a:p>
        </p:txBody>
      </p:sp>
      <p:sp>
        <p:nvSpPr>
          <p:cNvPr id="3" name="Content Placeholder 2"/>
          <p:cNvSpPr>
            <a:spLocks noGrp="1"/>
          </p:cNvSpPr>
          <p:nvPr>
            <p:ph idx="1"/>
          </p:nvPr>
        </p:nvSpPr>
        <p:spPr/>
        <p:txBody>
          <a:bodyPr/>
          <a:lstStyle>
            <a:lvl1pPr marL="228600" indent="-228600">
              <a:spcBef>
                <a:spcPts val="0"/>
              </a:spcBef>
              <a:spcAft>
                <a:spcPts val="60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3958AB2-9AC3-4CB8-AC91-9244CC11AF32}" type="datetime1">
              <a:rPr lang="en-US" smtClean="0"/>
              <a:t>9/1/20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60AFD-8DD9-4A19-AEFE-650C42ACB67E}" type="slidenum">
              <a:rPr lang="en-US" smtClean="0"/>
              <a:pPr/>
              <a:t>‹#›</a:t>
            </a:fld>
            <a:endParaRPr lang="en-US"/>
          </a:p>
        </p:txBody>
      </p:sp>
      <p:pic>
        <p:nvPicPr>
          <p:cNvPr id="8" name="Picture 7">
            <a:extLst>
              <a:ext uri="{FF2B5EF4-FFF2-40B4-BE49-F238E27FC236}">
                <a16:creationId xmlns:a16="http://schemas.microsoft.com/office/drawing/2014/main" id="{FBF9BDA2-2B32-4553-8833-1FB297F747A8}"/>
              </a:ext>
            </a:extLst>
          </p:cNvPr>
          <p:cNvPicPr>
            <a:picLocks noChangeAspect="1"/>
          </p:cNvPicPr>
          <p:nvPr userDrawn="1"/>
        </p:nvPicPr>
        <p:blipFill>
          <a:blip r:embed="rId3"/>
          <a:stretch>
            <a:fillRect/>
          </a:stretch>
        </p:blipFill>
        <p:spPr>
          <a:xfrm>
            <a:off x="456487" y="1405111"/>
            <a:ext cx="8230313" cy="195089"/>
          </a:xfrm>
          <a:prstGeom prst="rect">
            <a:avLst/>
          </a:prstGeom>
        </p:spPr>
      </p:pic>
      <p:pic>
        <p:nvPicPr>
          <p:cNvPr id="9" name="Picture 8">
            <a:extLst>
              <a:ext uri="{FF2B5EF4-FFF2-40B4-BE49-F238E27FC236}">
                <a16:creationId xmlns:a16="http://schemas.microsoft.com/office/drawing/2014/main" id="{A8F464BC-39FC-4AB7-9B53-F3DE9B4A268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398741" y="381000"/>
            <a:ext cx="1592859" cy="882662"/>
          </a:xfrm>
          <a:prstGeom prst="rect">
            <a:avLst/>
          </a:prstGeom>
        </p:spPr>
      </p:pic>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768625"/>
            <a:ext cx="2949178" cy="1355034"/>
          </a:xfrm>
        </p:spPr>
        <p:txBody>
          <a:bodyPr anchor="ctr" anchorCtr="0"/>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105368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12366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    Presentation Text    |   Additional Text</a:t>
            </a:r>
          </a:p>
        </p:txBody>
      </p:sp>
      <p:sp>
        <p:nvSpPr>
          <p:cNvPr id="7" name="Slide Number Placeholder 6"/>
          <p:cNvSpPr>
            <a:spLocks noGrp="1"/>
          </p:cNvSpPr>
          <p:nvPr>
            <p:ph type="sldNum" sz="quarter" idx="12"/>
          </p:nvPr>
        </p:nvSpPr>
        <p:spPr/>
        <p:txBody>
          <a:bodyPr/>
          <a:lstStyle/>
          <a:p>
            <a:fld id="{4A57023F-7A58-4EDC-898D-1AD82CF89CC5}" type="slidenum">
              <a:rPr lang="en-US" smtClean="0"/>
              <a:t>‹#›</a:t>
            </a:fld>
            <a:endParaRPr lang="en-US"/>
          </a:p>
        </p:txBody>
      </p:sp>
    </p:spTree>
    <p:extLst>
      <p:ext uri="{BB962C8B-B14F-4D97-AF65-F5344CB8AC3E}">
        <p14:creationId xmlns:p14="http://schemas.microsoft.com/office/powerpoint/2010/main" val="145620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p:cNvSpPr>
            <a:spLocks noGrp="1"/>
          </p:cNvSpPr>
          <p:nvPr>
            <p:ph type="ftr" sz="quarter" idx="11"/>
          </p:nvPr>
        </p:nvSpPr>
        <p:spPr/>
        <p:txBody>
          <a:bodyPr/>
          <a:lstStyle/>
          <a:p>
            <a:r>
              <a:rPr lang="en-US"/>
              <a:t>|    Presentation Text    |   Additional Text</a:t>
            </a:r>
          </a:p>
        </p:txBody>
      </p:sp>
      <p:sp>
        <p:nvSpPr>
          <p:cNvPr id="7" name="Slide Number Placeholder 6"/>
          <p:cNvSpPr>
            <a:spLocks noGrp="1"/>
          </p:cNvSpPr>
          <p:nvPr>
            <p:ph type="sldNum" sz="quarter" idx="12"/>
          </p:nvPr>
        </p:nvSpPr>
        <p:spPr/>
        <p:txBody>
          <a:bodyPr/>
          <a:lstStyle/>
          <a:p>
            <a:fld id="{4A57023F-7A58-4EDC-898D-1AD82CF89CC5}" type="slidenum">
              <a:rPr lang="en-US" smtClean="0"/>
              <a:t>‹#›</a:t>
            </a:fld>
            <a:endParaRPr lang="en-US"/>
          </a:p>
        </p:txBody>
      </p:sp>
      <p:sp>
        <p:nvSpPr>
          <p:cNvPr id="8" name="Title 1"/>
          <p:cNvSpPr>
            <a:spLocks noGrp="1"/>
          </p:cNvSpPr>
          <p:nvPr>
            <p:ph type="title"/>
          </p:nvPr>
        </p:nvSpPr>
        <p:spPr>
          <a:xfrm>
            <a:off x="629841" y="768625"/>
            <a:ext cx="2949178" cy="1355034"/>
          </a:xfrm>
        </p:spPr>
        <p:txBody>
          <a:bodyPr anchor="ctr" anchorCtr="0"/>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629841" y="212366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6255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overnment Solution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4552" y="6358467"/>
            <a:ext cx="682382" cy="378133"/>
          </a:xfrm>
          <a:prstGeom prst="rect">
            <a:avLst/>
          </a:prstGeom>
        </p:spPr>
      </p:pic>
      <p:sp>
        <p:nvSpPr>
          <p:cNvPr id="9" name="Title 1"/>
          <p:cNvSpPr>
            <a:spLocks noGrp="1"/>
          </p:cNvSpPr>
          <p:nvPr>
            <p:ph type="ctrTitle"/>
          </p:nvPr>
        </p:nvSpPr>
        <p:spPr>
          <a:xfrm>
            <a:off x="200008" y="4224866"/>
            <a:ext cx="5946792" cy="587007"/>
          </a:xfrm>
        </p:spPr>
        <p:txBody>
          <a:bodyPr anchor="b">
            <a:normAutofit/>
          </a:bodyPr>
          <a:lstStyle>
            <a:lvl1pPr algn="l">
              <a:defRPr sz="2800">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200008" y="4831288"/>
            <a:ext cx="5946792" cy="471261"/>
          </a:xfrm>
        </p:spPr>
        <p:txBody>
          <a:bodyPr>
            <a:noAutofit/>
          </a:bodyPr>
          <a:lstStyle>
            <a:lvl1pPr marL="119063" indent="0" algn="l">
              <a:buNone/>
              <a:defRPr sz="1600">
                <a:solidFill>
                  <a:srgbClr val="FFDA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52298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chnology Solution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4552" y="6358467"/>
            <a:ext cx="682382" cy="378133"/>
          </a:xfrm>
          <a:prstGeom prst="rect">
            <a:avLst/>
          </a:prstGeom>
        </p:spPr>
      </p:pic>
      <p:sp>
        <p:nvSpPr>
          <p:cNvPr id="7" name="Title 1"/>
          <p:cNvSpPr>
            <a:spLocks noGrp="1"/>
          </p:cNvSpPr>
          <p:nvPr>
            <p:ph type="ctrTitle"/>
          </p:nvPr>
        </p:nvSpPr>
        <p:spPr>
          <a:xfrm>
            <a:off x="200008" y="4224866"/>
            <a:ext cx="5946792" cy="587007"/>
          </a:xfrm>
        </p:spPr>
        <p:txBody>
          <a:bodyPr anchor="b">
            <a:normAutofit/>
          </a:bodyPr>
          <a:lstStyle>
            <a:lvl1pPr algn="l">
              <a:defRPr sz="2800">
                <a:solidFill>
                  <a:schemeClr val="bg1"/>
                </a:solidFill>
              </a:defRPr>
            </a:lvl1pPr>
          </a:lstStyle>
          <a:p>
            <a:r>
              <a:rPr lang="en-US" dirty="0"/>
              <a:t>Click to edit Master title style</a:t>
            </a:r>
          </a:p>
        </p:txBody>
      </p:sp>
      <p:sp>
        <p:nvSpPr>
          <p:cNvPr id="8" name="Subtitle 2"/>
          <p:cNvSpPr>
            <a:spLocks noGrp="1"/>
          </p:cNvSpPr>
          <p:nvPr>
            <p:ph type="subTitle" idx="1"/>
          </p:nvPr>
        </p:nvSpPr>
        <p:spPr>
          <a:xfrm>
            <a:off x="200008" y="4831288"/>
            <a:ext cx="5946792" cy="471261"/>
          </a:xfrm>
        </p:spPr>
        <p:txBody>
          <a:bodyPr>
            <a:noAutofit/>
          </a:bodyPr>
          <a:lstStyle>
            <a:lvl1pPr marL="119063" indent="0" algn="l">
              <a:buNone/>
              <a:defRPr sz="1600">
                <a:solidFill>
                  <a:srgbClr val="FFDA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34957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overnment Solutions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4552" y="6358467"/>
            <a:ext cx="682382" cy="378133"/>
          </a:xfrm>
          <a:prstGeom prst="rect">
            <a:avLst/>
          </a:prstGeom>
        </p:spPr>
      </p:pic>
      <p:sp>
        <p:nvSpPr>
          <p:cNvPr id="7" name="Title 1"/>
          <p:cNvSpPr>
            <a:spLocks noGrp="1"/>
          </p:cNvSpPr>
          <p:nvPr>
            <p:ph type="ctrTitle"/>
          </p:nvPr>
        </p:nvSpPr>
        <p:spPr>
          <a:xfrm>
            <a:off x="200008" y="4224866"/>
            <a:ext cx="5946792" cy="587007"/>
          </a:xfrm>
        </p:spPr>
        <p:txBody>
          <a:bodyPr anchor="b">
            <a:normAutofit/>
          </a:bodyPr>
          <a:lstStyle>
            <a:lvl1pPr algn="l">
              <a:defRPr sz="2800">
                <a:solidFill>
                  <a:schemeClr val="bg1"/>
                </a:solidFill>
              </a:defRPr>
            </a:lvl1pPr>
          </a:lstStyle>
          <a:p>
            <a:r>
              <a:rPr lang="en-US" dirty="0"/>
              <a:t>Click to edit Master title style</a:t>
            </a:r>
          </a:p>
        </p:txBody>
      </p:sp>
      <p:sp>
        <p:nvSpPr>
          <p:cNvPr id="8" name="Subtitle 2"/>
          <p:cNvSpPr>
            <a:spLocks noGrp="1"/>
          </p:cNvSpPr>
          <p:nvPr>
            <p:ph type="subTitle" idx="1"/>
          </p:nvPr>
        </p:nvSpPr>
        <p:spPr>
          <a:xfrm>
            <a:off x="200008" y="4831288"/>
            <a:ext cx="5946792" cy="471261"/>
          </a:xfrm>
        </p:spPr>
        <p:txBody>
          <a:bodyPr>
            <a:noAutofit/>
          </a:bodyPr>
          <a:lstStyle>
            <a:lvl1pPr marL="119063" indent="0" algn="l">
              <a:buNone/>
              <a:defRPr sz="1600">
                <a:solidFill>
                  <a:srgbClr val="FFDA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80671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ergy Solution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4552" y="6358467"/>
            <a:ext cx="682382" cy="378133"/>
          </a:xfrm>
          <a:prstGeom prst="rect">
            <a:avLst/>
          </a:prstGeom>
        </p:spPr>
      </p:pic>
      <p:sp>
        <p:nvSpPr>
          <p:cNvPr id="7" name="Title 1"/>
          <p:cNvSpPr>
            <a:spLocks noGrp="1"/>
          </p:cNvSpPr>
          <p:nvPr>
            <p:ph type="ctrTitle"/>
          </p:nvPr>
        </p:nvSpPr>
        <p:spPr>
          <a:xfrm>
            <a:off x="200008" y="4224866"/>
            <a:ext cx="5946792" cy="587007"/>
          </a:xfrm>
        </p:spPr>
        <p:txBody>
          <a:bodyPr anchor="b">
            <a:normAutofit/>
          </a:bodyPr>
          <a:lstStyle>
            <a:lvl1pPr algn="l">
              <a:defRPr sz="2800">
                <a:solidFill>
                  <a:schemeClr val="bg1"/>
                </a:solidFill>
              </a:defRPr>
            </a:lvl1pPr>
          </a:lstStyle>
          <a:p>
            <a:r>
              <a:rPr lang="en-US" dirty="0"/>
              <a:t>Click to edit Master title style</a:t>
            </a:r>
          </a:p>
        </p:txBody>
      </p:sp>
      <p:sp>
        <p:nvSpPr>
          <p:cNvPr id="8" name="Subtitle 2"/>
          <p:cNvSpPr>
            <a:spLocks noGrp="1"/>
          </p:cNvSpPr>
          <p:nvPr>
            <p:ph type="subTitle" idx="1"/>
          </p:nvPr>
        </p:nvSpPr>
        <p:spPr>
          <a:xfrm>
            <a:off x="200008" y="4831288"/>
            <a:ext cx="5946792" cy="471261"/>
          </a:xfrm>
        </p:spPr>
        <p:txBody>
          <a:bodyPr>
            <a:noAutofit/>
          </a:bodyPr>
          <a:lstStyle>
            <a:lvl1pPr marL="119063" indent="0" algn="l">
              <a:buNone/>
              <a:defRPr sz="1600">
                <a:solidFill>
                  <a:srgbClr val="FFDA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41168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ederal and Civil">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4552" y="6358467"/>
            <a:ext cx="682382" cy="378133"/>
          </a:xfrm>
          <a:prstGeom prst="rect">
            <a:avLst/>
          </a:prstGeom>
        </p:spPr>
      </p:pic>
      <p:sp>
        <p:nvSpPr>
          <p:cNvPr id="7" name="Title 1"/>
          <p:cNvSpPr>
            <a:spLocks noGrp="1"/>
          </p:cNvSpPr>
          <p:nvPr>
            <p:ph type="ctrTitle"/>
          </p:nvPr>
        </p:nvSpPr>
        <p:spPr>
          <a:xfrm>
            <a:off x="200008" y="4224866"/>
            <a:ext cx="5946792" cy="587007"/>
          </a:xfrm>
        </p:spPr>
        <p:txBody>
          <a:bodyPr anchor="b">
            <a:normAutofit/>
          </a:bodyPr>
          <a:lstStyle>
            <a:lvl1pPr algn="l">
              <a:defRPr sz="2800">
                <a:solidFill>
                  <a:schemeClr val="bg1"/>
                </a:solidFill>
              </a:defRPr>
            </a:lvl1pPr>
          </a:lstStyle>
          <a:p>
            <a:r>
              <a:rPr lang="en-US" dirty="0"/>
              <a:t>Click to edit Master title style</a:t>
            </a:r>
          </a:p>
        </p:txBody>
      </p:sp>
      <p:sp>
        <p:nvSpPr>
          <p:cNvPr id="8" name="Subtitle 2"/>
          <p:cNvSpPr>
            <a:spLocks noGrp="1"/>
          </p:cNvSpPr>
          <p:nvPr>
            <p:ph type="subTitle" idx="1"/>
          </p:nvPr>
        </p:nvSpPr>
        <p:spPr>
          <a:xfrm>
            <a:off x="200008" y="4831288"/>
            <a:ext cx="5946792" cy="471261"/>
          </a:xfrm>
        </p:spPr>
        <p:txBody>
          <a:bodyPr>
            <a:noAutofit/>
          </a:bodyPr>
          <a:lstStyle>
            <a:lvl1pPr marL="119063" indent="0" algn="l">
              <a:buNone/>
              <a:defRPr sz="1600">
                <a:solidFill>
                  <a:srgbClr val="FFDA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42145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F1E751-F4B6-44AB-9372-54E9C0E547BB}" type="datetime1">
              <a:rPr lang="en-US" smtClean="0"/>
              <a:t>9/1/20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60AFD-8DD9-4A19-AEFE-650C42ACB67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6DC31C-2BA3-4E92-B5D9-055834662BD5}" type="datetime1">
              <a:rPr lang="en-US" smtClean="0"/>
              <a:t>9/1/20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60AFD-8DD9-4A19-AEFE-650C42ACB67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033588-7045-4A01-8675-B142F901FC02}" type="datetime1">
              <a:rPr lang="en-US" smtClean="0"/>
              <a:t>9/1/20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60AFD-8DD9-4A19-AEFE-650C42ACB67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26BD12-33BD-47B4-A860-2DDC695DCA0F}" type="datetime1">
              <a:rPr lang="en-US" smtClean="0"/>
              <a:t>9/1/20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A60AFD-8DD9-4A19-AEFE-650C42ACB67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064B2E-5578-47E2-A912-C4FEEEDD8DDE}" type="datetime1">
              <a:rPr lang="en-US" smtClean="0"/>
              <a:t>9/1/20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A60AFD-8DD9-4A19-AEFE-650C42ACB67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DCA4B8-7C0F-49F8-841D-932D10F6A565}" type="datetime1">
              <a:rPr lang="en-US" smtClean="0"/>
              <a:t>9/1/20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60AFD-8DD9-4A19-AEFE-650C42ACB67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44A829-8CC3-4800-B9A0-6178EA689721}" type="datetime1">
              <a:rPr lang="en-US" smtClean="0"/>
              <a:t>9/1/20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60AFD-8DD9-4A19-AEFE-650C42ACB67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5F618B-D0D1-46A8-B3E0-96BE616D5456}" type="datetime1">
              <a:rPr lang="en-US" smtClean="0"/>
              <a:t>9/1/20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60AFD-8DD9-4A19-AEFE-650C42ACB6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000665" y="6183313"/>
            <a:ext cx="1029370" cy="570412"/>
          </a:xfrm>
          <a:prstGeom prst="rect">
            <a:avLst/>
          </a:prstGeom>
        </p:spPr>
      </p:pic>
      <p:grpSp>
        <p:nvGrpSpPr>
          <p:cNvPr id="8" name="Group 7"/>
          <p:cNvGrpSpPr/>
          <p:nvPr userDrawn="1"/>
        </p:nvGrpSpPr>
        <p:grpSpPr>
          <a:xfrm>
            <a:off x="5614133" y="6176963"/>
            <a:ext cx="2030083" cy="694263"/>
            <a:chOff x="6609448" y="4877301"/>
            <a:chExt cx="2070100" cy="707948"/>
          </a:xfrm>
          <a:solidFill>
            <a:srgbClr val="A2C7E2">
              <a:alpha val="23000"/>
            </a:srgbClr>
          </a:solidFill>
        </p:grpSpPr>
        <p:sp>
          <p:nvSpPr>
            <p:cNvPr id="9" name="Rectangle 5"/>
            <p:cNvSpPr>
              <a:spLocks noChangeArrowheads="1"/>
            </p:cNvSpPr>
            <p:nvPr userDrawn="1"/>
          </p:nvSpPr>
          <p:spPr bwMode="auto">
            <a:xfrm>
              <a:off x="7036486" y="4877301"/>
              <a:ext cx="290513" cy="293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6"/>
            <p:cNvSpPr>
              <a:spLocks noChangeArrowheads="1"/>
            </p:cNvSpPr>
            <p:nvPr userDrawn="1"/>
          </p:nvSpPr>
          <p:spPr bwMode="auto">
            <a:xfrm>
              <a:off x="6609448" y="5170989"/>
              <a:ext cx="427038" cy="296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7"/>
            <p:cNvSpPr>
              <a:spLocks noChangeArrowheads="1"/>
            </p:cNvSpPr>
            <p:nvPr userDrawn="1"/>
          </p:nvSpPr>
          <p:spPr bwMode="auto">
            <a:xfrm>
              <a:off x="7368273" y="5253539"/>
              <a:ext cx="219075"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8"/>
            <p:cNvSpPr>
              <a:spLocks noChangeArrowheads="1"/>
            </p:cNvSpPr>
            <p:nvPr userDrawn="1"/>
          </p:nvSpPr>
          <p:spPr bwMode="auto">
            <a:xfrm>
              <a:off x="7587348" y="5432926"/>
              <a:ext cx="255588" cy="1431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9"/>
            <p:cNvSpPr>
              <a:spLocks noChangeArrowheads="1"/>
            </p:cNvSpPr>
            <p:nvPr userDrawn="1"/>
          </p:nvSpPr>
          <p:spPr bwMode="auto">
            <a:xfrm>
              <a:off x="7873098" y="5432926"/>
              <a:ext cx="185738" cy="1431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0"/>
            <p:cNvSpPr>
              <a:spLocks noChangeArrowheads="1"/>
            </p:cNvSpPr>
            <p:nvPr userDrawn="1"/>
          </p:nvSpPr>
          <p:spPr bwMode="auto">
            <a:xfrm>
              <a:off x="8012798" y="5178926"/>
              <a:ext cx="79375" cy="714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1"/>
            <p:cNvSpPr>
              <a:spLocks noChangeArrowheads="1"/>
            </p:cNvSpPr>
            <p:nvPr userDrawn="1"/>
          </p:nvSpPr>
          <p:spPr bwMode="auto">
            <a:xfrm>
              <a:off x="8314423" y="5490076"/>
              <a:ext cx="106363" cy="951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2"/>
            <p:cNvSpPr>
              <a:spLocks noChangeArrowheads="1"/>
            </p:cNvSpPr>
            <p:nvPr userDrawn="1"/>
          </p:nvSpPr>
          <p:spPr bwMode="auto">
            <a:xfrm>
              <a:off x="8133448" y="5277351"/>
              <a:ext cx="180975" cy="182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3"/>
            <p:cNvSpPr>
              <a:spLocks noChangeArrowheads="1"/>
            </p:cNvSpPr>
            <p:nvPr userDrawn="1"/>
          </p:nvSpPr>
          <p:spPr bwMode="auto">
            <a:xfrm>
              <a:off x="8495398" y="5223376"/>
              <a:ext cx="184150" cy="174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Rectangle 6"/>
          <p:cNvSpPr/>
          <p:nvPr userDrawn="1"/>
        </p:nvSpPr>
        <p:spPr>
          <a:xfrm>
            <a:off x="0" y="6445248"/>
            <a:ext cx="5497372" cy="412752"/>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5C"/>
              </a:solidFill>
            </a:endParaRPr>
          </a:p>
        </p:txBody>
      </p:sp>
      <p:sp>
        <p:nvSpPr>
          <p:cNvPr id="2" name="Title Placeholder 1"/>
          <p:cNvSpPr>
            <a:spLocks noGrp="1"/>
          </p:cNvSpPr>
          <p:nvPr>
            <p:ph type="title"/>
          </p:nvPr>
        </p:nvSpPr>
        <p:spPr>
          <a:xfrm>
            <a:off x="200006" y="155448"/>
            <a:ext cx="8943993" cy="521208"/>
          </a:xfrm>
          <a:prstGeom prst="rect">
            <a:avLst/>
          </a:prstGeom>
        </p:spPr>
        <p:txBody>
          <a:bodyPr vert="horz" lIns="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200006" y="953157"/>
            <a:ext cx="8625941" cy="49175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8019" y="6451325"/>
            <a:ext cx="3171670" cy="365125"/>
          </a:xfrm>
          <a:prstGeom prst="rect">
            <a:avLst/>
          </a:prstGeom>
        </p:spPr>
        <p:txBody>
          <a:bodyPr vert="horz" lIns="91440" tIns="45720" rIns="91440" bIns="45720" rtlCol="0" anchor="ctr"/>
          <a:lstStyle>
            <a:lvl1pPr algn="l">
              <a:defRPr sz="1000">
                <a:solidFill>
                  <a:schemeClr val="bg1"/>
                </a:solidFill>
              </a:defRPr>
            </a:lvl1pPr>
          </a:lstStyle>
          <a:p>
            <a:r>
              <a:rPr lang="en-US" dirty="0"/>
              <a:t>|    Presentation Text    |   Additional Text</a:t>
            </a:r>
          </a:p>
        </p:txBody>
      </p:sp>
      <p:sp>
        <p:nvSpPr>
          <p:cNvPr id="6" name="Slide Number Placeholder 5"/>
          <p:cNvSpPr>
            <a:spLocks noGrp="1"/>
          </p:cNvSpPr>
          <p:nvPr>
            <p:ph type="sldNum" sz="quarter" idx="4"/>
          </p:nvPr>
        </p:nvSpPr>
        <p:spPr>
          <a:xfrm>
            <a:off x="200008" y="6459434"/>
            <a:ext cx="361938" cy="365125"/>
          </a:xfrm>
          <a:prstGeom prst="rect">
            <a:avLst/>
          </a:prstGeom>
        </p:spPr>
        <p:txBody>
          <a:bodyPr vert="horz" lIns="91440" tIns="45720" rIns="91440" bIns="45720" rtlCol="0" anchor="ctr"/>
          <a:lstStyle>
            <a:lvl1pPr algn="l">
              <a:defRPr sz="1000">
                <a:solidFill>
                  <a:schemeClr val="bg1"/>
                </a:solidFill>
              </a:defRPr>
            </a:lvl1pPr>
          </a:lstStyle>
          <a:p>
            <a:fld id="{4A57023F-7A58-4EDC-898D-1AD82CF89CC5}" type="slidenum">
              <a:rPr lang="en-US" smtClean="0"/>
              <a:pPr/>
              <a:t>‹#›</a:t>
            </a:fld>
            <a:endParaRPr lang="en-US" dirty="0"/>
          </a:p>
        </p:txBody>
      </p:sp>
      <p:sp>
        <p:nvSpPr>
          <p:cNvPr id="19" name="Rectangle 18"/>
          <p:cNvSpPr/>
          <p:nvPr userDrawn="1"/>
        </p:nvSpPr>
        <p:spPr>
          <a:xfrm>
            <a:off x="3792774" y="6519300"/>
            <a:ext cx="1626307" cy="239712"/>
          </a:xfrm>
          <a:prstGeom prst="rect">
            <a:avLst/>
          </a:prstGeom>
          <a:noFill/>
          <a:ln>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userDrawn="1"/>
        </p:nvSpPr>
        <p:spPr>
          <a:xfrm>
            <a:off x="3792774" y="6509714"/>
            <a:ext cx="1631853" cy="246221"/>
          </a:xfrm>
          <a:prstGeom prst="rect">
            <a:avLst/>
          </a:prstGeom>
          <a:noFill/>
        </p:spPr>
        <p:txBody>
          <a:bodyPr wrap="square" rtlCol="0">
            <a:spAutoFit/>
          </a:bodyPr>
          <a:lstStyle/>
          <a:p>
            <a:pPr algn="r"/>
            <a:r>
              <a:rPr lang="en-US" sz="1000" dirty="0">
                <a:solidFill>
                  <a:schemeClr val="bg1"/>
                </a:solidFill>
              </a:rPr>
              <a:t>Proud history,</a:t>
            </a:r>
            <a:r>
              <a:rPr lang="en-US" sz="1000" baseline="0" dirty="0">
                <a:solidFill>
                  <a:schemeClr val="bg1"/>
                </a:solidFill>
              </a:rPr>
              <a:t> bright future.</a:t>
            </a:r>
            <a:endParaRPr lang="en-US" sz="1000" dirty="0">
              <a:solidFill>
                <a:schemeClr val="bg1"/>
              </a:solidFill>
            </a:endParaRPr>
          </a:p>
        </p:txBody>
      </p:sp>
      <p:sp>
        <p:nvSpPr>
          <p:cNvPr id="21" name="TextBox 20"/>
          <p:cNvSpPr txBox="1"/>
          <p:nvPr userDrawn="1"/>
        </p:nvSpPr>
        <p:spPr>
          <a:xfrm>
            <a:off x="5485630" y="6657764"/>
            <a:ext cx="1888422" cy="184666"/>
          </a:xfrm>
          <a:prstGeom prst="rect">
            <a:avLst/>
          </a:prstGeom>
          <a:noFill/>
        </p:spPr>
        <p:txBody>
          <a:bodyPr wrap="square" rtlCol="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kern="1200" dirty="0">
                <a:solidFill>
                  <a:srgbClr val="00205C"/>
                </a:solidFill>
                <a:effectLst/>
                <a:latin typeface="Arial" panose="020B0604020202020204" pitchFamily="34" charset="0"/>
                <a:ea typeface="+mn-ea"/>
                <a:cs typeface="Arial" panose="020B0604020202020204" pitchFamily="34" charset="0"/>
              </a:rPr>
              <a:t>©2020 KBR Inc. All Rights Reserved.</a:t>
            </a:r>
            <a:r>
              <a:rPr lang="en-US" sz="600" kern="1200" dirty="0">
                <a:solidFill>
                  <a:schemeClr val="bg1">
                    <a:lumMod val="85000"/>
                  </a:schemeClr>
                </a:solidFill>
                <a:effectLst/>
                <a:latin typeface="Arial" panose="020B0604020202020204" pitchFamily="34" charset="0"/>
                <a:ea typeface="+mn-ea"/>
                <a:cs typeface="Arial" panose="020B0604020202020204" pitchFamily="34" charset="0"/>
              </a:rPr>
              <a:t> </a:t>
            </a:r>
            <a:endParaRPr lang="en-US" sz="600" dirty="0">
              <a:solidFill>
                <a:schemeClr val="bg1">
                  <a:lumMod val="85000"/>
                </a:schemeClr>
              </a:solidFill>
              <a:latin typeface="Arial" panose="020B0604020202020204" pitchFamily="34" charset="0"/>
              <a:cs typeface="Arial" panose="020B0604020202020204" pitchFamily="34" charset="0"/>
            </a:endParaRPr>
          </a:p>
        </p:txBody>
      </p:sp>
      <p:cxnSp>
        <p:nvCxnSpPr>
          <p:cNvPr id="22" name="Straight Connector 21"/>
          <p:cNvCxnSpPr/>
          <p:nvPr userDrawn="1"/>
        </p:nvCxnSpPr>
        <p:spPr>
          <a:xfrm flipV="1">
            <a:off x="0" y="685800"/>
            <a:ext cx="9144000" cy="1425"/>
          </a:xfrm>
          <a:prstGeom prst="line">
            <a:avLst/>
          </a:prstGeom>
          <a:ln w="19050">
            <a:solidFill>
              <a:srgbClr val="A2C7E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632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dt="0"/>
  <p:txStyles>
    <p:titleStyle>
      <a:lvl1pPr marL="119063" indent="0" algn="l" defTabSz="914400" rtl="0" eaLnBrk="1" latinLnBrk="0" hangingPunct="1">
        <a:lnSpc>
          <a:spcPct val="90000"/>
        </a:lnSpc>
        <a:spcBef>
          <a:spcPct val="0"/>
        </a:spcBef>
        <a:buNone/>
        <a:defRPr sz="3600" kern="1200">
          <a:solidFill>
            <a:srgbClr val="00205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205C"/>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2C7E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DA0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205C"/>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DA00"/>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3.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file:////var/folders/qj/2xkqrl0567l96knpjqmrgxr00000gn/T/com.microsoft.Word/WebArchiveCopyPasteTempFiles/LaWS-Ponce-Dec14-220x150.ashx" TargetMode="External"/><Relationship Id="rId5" Type="http://schemas.openxmlformats.org/officeDocument/2006/relationships/image" Target="../media/image1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5.m4a"/><Relationship Id="rId7" Type="http://schemas.openxmlformats.org/officeDocument/2006/relationships/image" Target="../media/image17.jpeg"/><Relationship Id="rId2" Type="http://schemas.openxmlformats.org/officeDocument/2006/relationships/video" Target="https://www.youtube.com/embed/tyUh_xSjvXQ?feature=oembed" TargetMode="External"/><Relationship Id="rId1" Type="http://schemas.openxmlformats.org/officeDocument/2006/relationships/tags" Target="../tags/tag1.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file:////var/folders/qj/2xkqrl0567l96knpjqmrgxr00000gn/T/com.microsoft.Word/WebArchiveCopyPasteTempFiles/07.jpg" TargetMode="External"/><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20.jpeg"/><Relationship Id="rId12" Type="http://schemas.openxmlformats.org/officeDocument/2006/relationships/image" Target="file:////var/folders/qj/2xkqrl0567l96knpjqmrgxr00000gn/T/com.microsoft.Word/WebArchiveCopyPasteTempFiles/200521-N-ZZ999-001.JPG"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file:////var/folders/qj/2xkqrl0567l96knpjqmrgxr00000gn/T/com.microsoft.Word/WebArchiveCopyPasteTempFiles/DSC_5229.jpg" TargetMode="External"/><Relationship Id="rId11" Type="http://schemas.openxmlformats.org/officeDocument/2006/relationships/image" Target="../media/image22.jpeg"/><Relationship Id="rId5" Type="http://schemas.openxmlformats.org/officeDocument/2006/relationships/image" Target="../media/image19.jpeg"/><Relationship Id="rId10" Type="http://schemas.openxmlformats.org/officeDocument/2006/relationships/image" Target="file:////var/folders/qj/2xkqrl0567l96knpjqmrgxr00000gn/T/com.microsoft.Word/WebArchiveCopyPasteTempFiles/history1.jpg" TargetMode="External"/><Relationship Id="rId4" Type="http://schemas.openxmlformats.org/officeDocument/2006/relationships/notesSlide" Target="../notesSlides/notesSlide7.xml"/><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9.xml"/><Relationship Id="rId9"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297" y="3803379"/>
            <a:ext cx="7234364" cy="692421"/>
          </a:xfrm>
        </p:spPr>
        <p:txBody>
          <a:bodyPr>
            <a:normAutofit/>
          </a:bodyPr>
          <a:lstStyle/>
          <a:p>
            <a:r>
              <a:rPr lang="en-US" sz="2800" b="1" dirty="0"/>
              <a:t>Live Testing of LASER Systems Safe Execution</a:t>
            </a:r>
          </a:p>
        </p:txBody>
      </p:sp>
      <p:sp>
        <p:nvSpPr>
          <p:cNvPr id="3" name="Subtitle 2"/>
          <p:cNvSpPr>
            <a:spLocks noGrp="1"/>
          </p:cNvSpPr>
          <p:nvPr>
            <p:ph type="subTitle" idx="1"/>
          </p:nvPr>
        </p:nvSpPr>
        <p:spPr>
          <a:xfrm>
            <a:off x="188764" y="4648200"/>
            <a:ext cx="7207860" cy="692421"/>
          </a:xfrm>
        </p:spPr>
        <p:txBody>
          <a:bodyPr>
            <a:normAutofit fontScale="25000" lnSpcReduction="20000"/>
          </a:bodyPr>
          <a:lstStyle/>
          <a:p>
            <a:pPr>
              <a:lnSpc>
                <a:spcPct val="120000"/>
              </a:lnSpc>
              <a:spcBef>
                <a:spcPts val="0"/>
              </a:spcBef>
            </a:pPr>
            <a:r>
              <a:rPr lang="en-US" sz="6400" b="1" dirty="0"/>
              <a:t>Cedrick Reid</a:t>
            </a:r>
          </a:p>
          <a:p>
            <a:pPr>
              <a:lnSpc>
                <a:spcPct val="120000"/>
              </a:lnSpc>
              <a:spcBef>
                <a:spcPts val="0"/>
              </a:spcBef>
            </a:pPr>
            <a:r>
              <a:rPr lang="en-US" sz="6400" b="1" dirty="0"/>
              <a:t>KBR Missile Exercise Coordinator/Technical Laser Safety Officer</a:t>
            </a:r>
          </a:p>
          <a:p>
            <a:pPr>
              <a:lnSpc>
                <a:spcPct val="120000"/>
              </a:lnSpc>
              <a:spcBef>
                <a:spcPts val="0"/>
              </a:spcBef>
            </a:pPr>
            <a:r>
              <a:rPr lang="en-US" sz="6400" b="1" dirty="0"/>
              <a:t>US Fleet Forces Atlantic Exercise Coordination Center, Virginia Beach, VA</a:t>
            </a:r>
          </a:p>
          <a:p>
            <a:pPr>
              <a:lnSpc>
                <a:spcPct val="120000"/>
              </a:lnSpc>
              <a:spcBef>
                <a:spcPts val="0"/>
              </a:spcBef>
            </a:pPr>
            <a:endParaRPr lang="en-US" dirty="0">
              <a:solidFill>
                <a:schemeClr val="tx1"/>
              </a:solidFill>
            </a:endParaRPr>
          </a:p>
        </p:txBody>
      </p:sp>
      <p:pic>
        <p:nvPicPr>
          <p:cNvPr id="14" name="Audio 13">
            <a:hlinkClick r:id="" action="ppaction://media"/>
            <a:extLst>
              <a:ext uri="{FF2B5EF4-FFF2-40B4-BE49-F238E27FC236}">
                <a16:creationId xmlns:a16="http://schemas.microsoft.com/office/drawing/2014/main" id="{FB35F7E8-F0DC-1249-A483-C4588FBF20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50125399"/>
      </p:ext>
    </p:extLst>
  </p:cSld>
  <p:clrMapOvr>
    <a:masterClrMapping/>
  </p:clrMapOvr>
  <mc:AlternateContent xmlns:mc="http://schemas.openxmlformats.org/markup-compatibility/2006" xmlns:p14="http://schemas.microsoft.com/office/powerpoint/2010/main">
    <mc:Choice Requires="p14">
      <p:transition spd="slow" p14:dur="2000" advTm="43172"/>
    </mc:Choice>
    <mc:Fallback xmlns="">
      <p:transition spd="slow" advTm="43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7576"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050925" y="498475"/>
            <a:ext cx="184150" cy="457200"/>
          </a:xfrm>
          <a:prstGeom prst="rect">
            <a:avLst/>
          </a:prstGeom>
          <a:noFill/>
          <a:ln w="9525">
            <a:noFill/>
            <a:miter lim="800000"/>
            <a:headEnd/>
            <a:tailEnd/>
          </a:ln>
        </p:spPr>
        <p:txBody>
          <a:bodyPr wrap="none">
            <a:spAutoFit/>
          </a:bodyPr>
          <a:lstStyle/>
          <a:p>
            <a:pPr eaLnBrk="0" hangingPunct="0"/>
            <a:endParaRPr lang="en-US" sz="2400">
              <a:latin typeface="Times New Roman" pitchFamily="18" charset="0"/>
            </a:endParaRPr>
          </a:p>
        </p:txBody>
      </p:sp>
      <p:sp>
        <p:nvSpPr>
          <p:cNvPr id="5" name="Title 4">
            <a:extLst>
              <a:ext uri="{FF2B5EF4-FFF2-40B4-BE49-F238E27FC236}">
                <a16:creationId xmlns:a16="http://schemas.microsoft.com/office/drawing/2014/main" id="{3A9581FC-C898-4117-B669-83A0975DA35B}"/>
              </a:ext>
            </a:extLst>
          </p:cNvPr>
          <p:cNvSpPr>
            <a:spLocks noGrp="1"/>
          </p:cNvSpPr>
          <p:nvPr>
            <p:ph type="title"/>
          </p:nvPr>
        </p:nvSpPr>
        <p:spPr/>
        <p:txBody>
          <a:bodyPr/>
          <a:lstStyle/>
          <a:p>
            <a:r>
              <a:rPr lang="en-US" sz="4000" b="1" kern="0" dirty="0">
                <a:solidFill>
                  <a:srgbClr val="0033CC"/>
                </a:solidFill>
                <a:ea typeface="+mn-ea"/>
                <a:cs typeface="Times New Roman" pitchFamily="18" charset="0"/>
              </a:rPr>
              <a:t>FFAECC Responsibilities</a:t>
            </a:r>
            <a:endParaRPr lang="en-US" dirty="0"/>
          </a:p>
        </p:txBody>
      </p:sp>
      <p:sp>
        <p:nvSpPr>
          <p:cNvPr id="6" name="Content Placeholder 5">
            <a:extLst>
              <a:ext uri="{FF2B5EF4-FFF2-40B4-BE49-F238E27FC236}">
                <a16:creationId xmlns:a16="http://schemas.microsoft.com/office/drawing/2014/main" id="{1126D4F8-2E6E-4646-9248-691B11B78549}"/>
              </a:ext>
            </a:extLst>
          </p:cNvPr>
          <p:cNvSpPr>
            <a:spLocks noGrp="1"/>
          </p:cNvSpPr>
          <p:nvPr>
            <p:ph idx="1"/>
          </p:nvPr>
        </p:nvSpPr>
        <p:spPr>
          <a:xfrm>
            <a:off x="457200" y="1600200"/>
            <a:ext cx="8229600" cy="4756150"/>
          </a:xfrm>
        </p:spPr>
        <p:txBody>
          <a:bodyPr>
            <a:normAutofit fontScale="92500" lnSpcReduction="20000"/>
          </a:bodyPr>
          <a:lstStyle/>
          <a:p>
            <a:pPr marL="228600" indent="-228600" eaLnBrk="0" hangingPunct="0">
              <a:lnSpc>
                <a:spcPct val="120000"/>
              </a:lnSpc>
              <a:spcBef>
                <a:spcPts val="0"/>
              </a:spcBef>
              <a:spcAft>
                <a:spcPts val="600"/>
              </a:spcAft>
              <a:buFontTx/>
              <a:buChar char="•"/>
            </a:pPr>
            <a:r>
              <a:rPr lang="en-US" sz="2800" dirty="0"/>
              <a:t>Provide a </a:t>
            </a:r>
            <a:r>
              <a:rPr lang="en-US" sz="2800" b="1" dirty="0"/>
              <a:t>single point of contact </a:t>
            </a:r>
            <a:r>
              <a:rPr lang="en-US" sz="2800" dirty="0"/>
              <a:t>and source of information for </a:t>
            </a:r>
            <a:r>
              <a:rPr lang="en-US" sz="2800" b="1" dirty="0"/>
              <a:t>scheduling and obtaining assets </a:t>
            </a:r>
            <a:r>
              <a:rPr lang="en-US" sz="2800" dirty="0"/>
              <a:t>to support training and ensure combat readiness of Atlantic Fleet units. </a:t>
            </a:r>
          </a:p>
          <a:p>
            <a:pPr marL="228600" indent="-228600" eaLnBrk="0" hangingPunct="0">
              <a:lnSpc>
                <a:spcPct val="120000"/>
              </a:lnSpc>
              <a:spcBef>
                <a:spcPts val="0"/>
              </a:spcBef>
              <a:spcAft>
                <a:spcPts val="600"/>
              </a:spcAft>
              <a:buFontTx/>
              <a:buChar char="•"/>
            </a:pPr>
            <a:r>
              <a:rPr lang="en-US" sz="2800" dirty="0"/>
              <a:t>Scheduling and coordination for Fleet exercises, unmanned aircraft system (UAS) operations and live missile exercises</a:t>
            </a:r>
          </a:p>
          <a:p>
            <a:pPr marL="228600" indent="-228600" eaLnBrk="0" hangingPunct="0">
              <a:lnSpc>
                <a:spcPct val="120000"/>
              </a:lnSpc>
              <a:spcBef>
                <a:spcPts val="0"/>
              </a:spcBef>
              <a:spcAft>
                <a:spcPts val="600"/>
              </a:spcAft>
              <a:buFontTx/>
              <a:buChar char="•"/>
            </a:pPr>
            <a:r>
              <a:rPr lang="en-US" sz="2800" dirty="0"/>
              <a:t>Fleet training data collection for US Fleet Forces Command</a:t>
            </a:r>
          </a:p>
          <a:p>
            <a:pPr marL="228600" indent="-228600" eaLnBrk="0" hangingPunct="0">
              <a:lnSpc>
                <a:spcPct val="120000"/>
              </a:lnSpc>
              <a:spcBef>
                <a:spcPts val="0"/>
              </a:spcBef>
              <a:spcAft>
                <a:spcPts val="600"/>
              </a:spcAft>
              <a:buFontTx/>
              <a:buChar char="•"/>
            </a:pPr>
            <a:r>
              <a:rPr lang="en-US" sz="2800" dirty="0"/>
              <a:t> Provide coordination support and assistance in the safe execution of hazardous events</a:t>
            </a:r>
          </a:p>
        </p:txBody>
      </p:sp>
      <p:sp>
        <p:nvSpPr>
          <p:cNvPr id="4" name="Slide Number Placeholder 3">
            <a:extLst>
              <a:ext uri="{FF2B5EF4-FFF2-40B4-BE49-F238E27FC236}">
                <a16:creationId xmlns:a16="http://schemas.microsoft.com/office/drawing/2014/main" id="{5F2F32B8-F022-446E-875A-39ABED63FF99}"/>
              </a:ext>
            </a:extLst>
          </p:cNvPr>
          <p:cNvSpPr>
            <a:spLocks noGrp="1"/>
          </p:cNvSpPr>
          <p:nvPr>
            <p:ph type="sldNum" sz="quarter" idx="12"/>
          </p:nvPr>
        </p:nvSpPr>
        <p:spPr/>
        <p:txBody>
          <a:bodyPr/>
          <a:lstStyle/>
          <a:p>
            <a:fld id="{E5A60AFD-8DD9-4A19-AEFE-650C42ACB67E}" type="slidenum">
              <a:rPr lang="en-US" smtClean="0"/>
              <a:pPr/>
              <a:t>10</a:t>
            </a:fld>
            <a:endParaRPr lang="en-US"/>
          </a:p>
        </p:txBody>
      </p:sp>
      <p:pic>
        <p:nvPicPr>
          <p:cNvPr id="10" name="Audio 9">
            <a:hlinkClick r:id="" action="ppaction://media"/>
            <a:extLst>
              <a:ext uri="{FF2B5EF4-FFF2-40B4-BE49-F238E27FC236}">
                <a16:creationId xmlns:a16="http://schemas.microsoft.com/office/drawing/2014/main" id="{EBC69C25-ED56-E745-9DD9-F752AC02C5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00493112"/>
      </p:ext>
    </p:extLst>
  </p:cSld>
  <p:clrMapOvr>
    <a:masterClrMapping/>
  </p:clrMapOvr>
  <mc:AlternateContent xmlns:mc="http://schemas.openxmlformats.org/markup-compatibility/2006" xmlns:p14="http://schemas.microsoft.com/office/powerpoint/2010/main">
    <mc:Choice Requires="p14">
      <p:transition spd="slow" p14:dur="2000" advTm="114490"/>
    </mc:Choice>
    <mc:Fallback xmlns="">
      <p:transition spd="slow" advTm="114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rot="11281520">
            <a:off x="4195799" y="2697603"/>
            <a:ext cx="41079" cy="38986"/>
          </a:xfrm>
          <a:prstGeom prst="rect">
            <a:avLst/>
          </a:prstGeom>
        </p:spPr>
      </p:pic>
      <p:sp>
        <p:nvSpPr>
          <p:cNvPr id="8" name="Title 7">
            <a:extLst>
              <a:ext uri="{FF2B5EF4-FFF2-40B4-BE49-F238E27FC236}">
                <a16:creationId xmlns:a16="http://schemas.microsoft.com/office/drawing/2014/main" id="{79DC6CAC-9CEE-4C10-A52A-5DC1879576D0}"/>
              </a:ext>
            </a:extLst>
          </p:cNvPr>
          <p:cNvSpPr>
            <a:spLocks noGrp="1"/>
          </p:cNvSpPr>
          <p:nvPr>
            <p:ph type="title"/>
          </p:nvPr>
        </p:nvSpPr>
        <p:spPr/>
        <p:txBody>
          <a:bodyPr>
            <a:normAutofit/>
          </a:bodyPr>
          <a:lstStyle/>
          <a:p>
            <a:pPr lvl="0">
              <a:spcBef>
                <a:spcPts val="0"/>
              </a:spcBef>
            </a:pPr>
            <a:r>
              <a:rPr lang="en-US" sz="2800" b="1" kern="0" dirty="0">
                <a:solidFill>
                  <a:srgbClr val="0033CC"/>
                </a:solidFill>
                <a:ea typeface="+mn-ea"/>
                <a:cs typeface="Times New Roman" pitchFamily="18" charset="0"/>
              </a:rPr>
              <a:t>VACAPES Waring Areas Certified For LASER Operations/RDT&amp;E</a:t>
            </a:r>
            <a:endParaRPr lang="en-US" dirty="0"/>
          </a:p>
        </p:txBody>
      </p:sp>
      <p:pic>
        <p:nvPicPr>
          <p:cNvPr id="11" name="Picture 10">
            <a:extLst>
              <a:ext uri="{FF2B5EF4-FFF2-40B4-BE49-F238E27FC236}">
                <a16:creationId xmlns:a16="http://schemas.microsoft.com/office/drawing/2014/main" id="{6B28B722-349A-4E1E-8146-6E141DFE0478}"/>
              </a:ext>
            </a:extLst>
          </p:cNvPr>
          <p:cNvPicPr>
            <a:picLocks noChangeAspect="1"/>
          </p:cNvPicPr>
          <p:nvPr/>
        </p:nvPicPr>
        <p:blipFill>
          <a:blip r:embed="rId6"/>
          <a:stretch>
            <a:fillRect/>
          </a:stretch>
        </p:blipFill>
        <p:spPr>
          <a:xfrm>
            <a:off x="1828800" y="1647703"/>
            <a:ext cx="5410199" cy="5057897"/>
          </a:xfrm>
          <a:prstGeom prst="rect">
            <a:avLst/>
          </a:prstGeom>
        </p:spPr>
      </p:pic>
      <p:sp>
        <p:nvSpPr>
          <p:cNvPr id="14" name="Slide Number Placeholder 13">
            <a:extLst>
              <a:ext uri="{FF2B5EF4-FFF2-40B4-BE49-F238E27FC236}">
                <a16:creationId xmlns:a16="http://schemas.microsoft.com/office/drawing/2014/main" id="{1A1086DC-7135-4A92-9A51-42B6E8D7583F}"/>
              </a:ext>
            </a:extLst>
          </p:cNvPr>
          <p:cNvSpPr>
            <a:spLocks noGrp="1"/>
          </p:cNvSpPr>
          <p:nvPr>
            <p:ph type="sldNum" sz="quarter" idx="12"/>
          </p:nvPr>
        </p:nvSpPr>
        <p:spPr/>
        <p:txBody>
          <a:bodyPr/>
          <a:lstStyle/>
          <a:p>
            <a:fld id="{E5A60AFD-8DD9-4A19-AEFE-650C42ACB67E}" type="slidenum">
              <a:rPr lang="en-US" smtClean="0"/>
              <a:pPr/>
              <a:t>11</a:t>
            </a:fld>
            <a:endParaRPr lang="en-US"/>
          </a:p>
        </p:txBody>
      </p:sp>
      <p:pic>
        <p:nvPicPr>
          <p:cNvPr id="6" name="Audio 5">
            <a:hlinkClick r:id="" action="ppaction://media"/>
            <a:extLst>
              <a:ext uri="{FF2B5EF4-FFF2-40B4-BE49-F238E27FC236}">
                <a16:creationId xmlns:a16="http://schemas.microsoft.com/office/drawing/2014/main" id="{71CBC240-32F4-6E4B-9F9C-4031102F85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06249033"/>
      </p:ext>
    </p:extLst>
  </p:cSld>
  <p:clrMapOvr>
    <a:masterClrMapping/>
  </p:clrMapOvr>
  <mc:AlternateContent xmlns:mc="http://schemas.openxmlformats.org/markup-compatibility/2006" xmlns:p14="http://schemas.microsoft.com/office/powerpoint/2010/main">
    <mc:Choice Requires="p14">
      <p:transition spd="slow" p14:dur="2000" advTm="111516"/>
    </mc:Choice>
    <mc:Fallback xmlns="">
      <p:transition spd="slow" advTm="111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050925" y="498475"/>
            <a:ext cx="184150" cy="457200"/>
          </a:xfrm>
          <a:prstGeom prst="rect">
            <a:avLst/>
          </a:prstGeom>
          <a:noFill/>
          <a:ln w="9525">
            <a:noFill/>
            <a:miter lim="800000"/>
            <a:headEnd/>
            <a:tailEnd/>
          </a:ln>
        </p:spPr>
        <p:txBody>
          <a:bodyPr wrap="none">
            <a:spAutoFit/>
          </a:bodyPr>
          <a:lstStyle/>
          <a:p>
            <a:pPr eaLnBrk="0" hangingPunct="0"/>
            <a:endParaRPr lang="en-US" sz="2400">
              <a:latin typeface="Times New Roman" pitchFamily="18" charset="0"/>
            </a:endParaRPr>
          </a:p>
        </p:txBody>
      </p:sp>
      <p:sp>
        <p:nvSpPr>
          <p:cNvPr id="5" name="Title 4">
            <a:extLst>
              <a:ext uri="{FF2B5EF4-FFF2-40B4-BE49-F238E27FC236}">
                <a16:creationId xmlns:a16="http://schemas.microsoft.com/office/drawing/2014/main" id="{DF8AB80A-6182-4651-864A-DAB35B36FFCF}"/>
              </a:ext>
            </a:extLst>
          </p:cNvPr>
          <p:cNvSpPr>
            <a:spLocks noGrp="1"/>
          </p:cNvSpPr>
          <p:nvPr>
            <p:ph type="title"/>
          </p:nvPr>
        </p:nvSpPr>
        <p:spPr>
          <a:xfrm>
            <a:off x="2057400" y="274638"/>
            <a:ext cx="5410200" cy="1143000"/>
          </a:xfrm>
        </p:spPr>
        <p:txBody>
          <a:bodyPr>
            <a:normAutofit/>
          </a:bodyPr>
          <a:lstStyle/>
          <a:p>
            <a:r>
              <a:rPr lang="en-US" sz="3200" b="1" kern="0" dirty="0">
                <a:solidFill>
                  <a:srgbClr val="0033CC"/>
                </a:solidFill>
                <a:cs typeface="Times New Roman" pitchFamily="18" charset="0"/>
              </a:rPr>
              <a:t>FFAECC Responsibilities - LASER Operations</a:t>
            </a:r>
          </a:p>
        </p:txBody>
      </p:sp>
      <p:sp>
        <p:nvSpPr>
          <p:cNvPr id="6" name="Content Placeholder 5">
            <a:extLst>
              <a:ext uri="{FF2B5EF4-FFF2-40B4-BE49-F238E27FC236}">
                <a16:creationId xmlns:a16="http://schemas.microsoft.com/office/drawing/2014/main" id="{4CB3A9F1-35BC-4739-9AA4-A7639B3006B0}"/>
              </a:ext>
            </a:extLst>
          </p:cNvPr>
          <p:cNvSpPr>
            <a:spLocks noGrp="1"/>
          </p:cNvSpPr>
          <p:nvPr>
            <p:ph idx="1"/>
          </p:nvPr>
        </p:nvSpPr>
        <p:spPr>
          <a:xfrm>
            <a:off x="457200" y="1600200"/>
            <a:ext cx="8229600" cy="4756150"/>
          </a:xfrm>
        </p:spPr>
        <p:txBody>
          <a:bodyPr>
            <a:normAutofit fontScale="77500" lnSpcReduction="20000"/>
          </a:bodyPr>
          <a:lstStyle/>
          <a:p>
            <a:pPr marL="228600" indent="-228600" eaLnBrk="0" hangingPunct="0">
              <a:lnSpc>
                <a:spcPct val="120000"/>
              </a:lnSpc>
              <a:spcBef>
                <a:spcPts val="0"/>
              </a:spcBef>
              <a:spcAft>
                <a:spcPts val="600"/>
              </a:spcAft>
            </a:pPr>
            <a:r>
              <a:rPr lang="en-US" dirty="0"/>
              <a:t>Provide a single point of contact (RLSO) and source of information for LASER range scheduling</a:t>
            </a:r>
          </a:p>
          <a:p>
            <a:pPr marL="228600" indent="-228600" eaLnBrk="0" hangingPunct="0">
              <a:lnSpc>
                <a:spcPct val="120000"/>
              </a:lnSpc>
              <a:spcBef>
                <a:spcPts val="0"/>
              </a:spcBef>
              <a:spcAft>
                <a:spcPts val="600"/>
              </a:spcAft>
            </a:pPr>
            <a:r>
              <a:rPr lang="en-US" dirty="0"/>
              <a:t>Scheduling and deconfliction of water/airspace </a:t>
            </a:r>
          </a:p>
          <a:p>
            <a:pPr marL="228600" indent="-228600" eaLnBrk="0" hangingPunct="0">
              <a:lnSpc>
                <a:spcPct val="120000"/>
              </a:lnSpc>
              <a:spcBef>
                <a:spcPts val="0"/>
              </a:spcBef>
              <a:spcAft>
                <a:spcPts val="600"/>
              </a:spcAft>
            </a:pPr>
            <a:r>
              <a:rPr lang="en-US" dirty="0"/>
              <a:t>Coordination of support assets including targets and support vessels</a:t>
            </a:r>
          </a:p>
          <a:p>
            <a:pPr marL="228600" indent="-228600" eaLnBrk="0" hangingPunct="0">
              <a:lnSpc>
                <a:spcPct val="120000"/>
              </a:lnSpc>
              <a:spcBef>
                <a:spcPts val="0"/>
              </a:spcBef>
              <a:spcAft>
                <a:spcPts val="600"/>
              </a:spcAft>
            </a:pPr>
            <a:r>
              <a:rPr lang="en-US" dirty="0"/>
              <a:t>Coordination of telemetry and other support required for event execution </a:t>
            </a:r>
          </a:p>
          <a:p>
            <a:pPr marL="228600" indent="-228600" eaLnBrk="0" hangingPunct="0">
              <a:lnSpc>
                <a:spcPct val="120000"/>
              </a:lnSpc>
              <a:spcBef>
                <a:spcPts val="0"/>
              </a:spcBef>
              <a:spcAft>
                <a:spcPts val="600"/>
              </a:spcAft>
            </a:pPr>
            <a:r>
              <a:rPr lang="en-US" dirty="0"/>
              <a:t>Coordinate range clearance and other safety requirements for event execution</a:t>
            </a:r>
          </a:p>
          <a:p>
            <a:pPr marL="228600" indent="-228600" eaLnBrk="0" hangingPunct="0">
              <a:lnSpc>
                <a:spcPct val="120000"/>
              </a:lnSpc>
              <a:spcBef>
                <a:spcPts val="0"/>
              </a:spcBef>
              <a:spcAft>
                <a:spcPts val="600"/>
              </a:spcAft>
            </a:pPr>
            <a:r>
              <a:rPr lang="en-US" dirty="0"/>
              <a:t>Manage 23,400 square miles of water space certified for LASER operations</a:t>
            </a:r>
          </a:p>
        </p:txBody>
      </p:sp>
      <p:sp>
        <p:nvSpPr>
          <p:cNvPr id="4" name="Slide Number Placeholder 3">
            <a:extLst>
              <a:ext uri="{FF2B5EF4-FFF2-40B4-BE49-F238E27FC236}">
                <a16:creationId xmlns:a16="http://schemas.microsoft.com/office/drawing/2014/main" id="{54670F4B-6207-4BBC-A16F-361DC02CAD20}"/>
              </a:ext>
            </a:extLst>
          </p:cNvPr>
          <p:cNvSpPr>
            <a:spLocks noGrp="1"/>
          </p:cNvSpPr>
          <p:nvPr>
            <p:ph type="sldNum" sz="quarter" idx="12"/>
          </p:nvPr>
        </p:nvSpPr>
        <p:spPr/>
        <p:txBody>
          <a:bodyPr/>
          <a:lstStyle/>
          <a:p>
            <a:fld id="{E5A60AFD-8DD9-4A19-AEFE-650C42ACB67E}" type="slidenum">
              <a:rPr lang="en-US" smtClean="0"/>
              <a:pPr/>
              <a:t>12</a:t>
            </a:fld>
            <a:endParaRPr lang="en-US"/>
          </a:p>
        </p:txBody>
      </p:sp>
      <p:pic>
        <p:nvPicPr>
          <p:cNvPr id="7" name="Audio 6">
            <a:hlinkClick r:id="" action="ppaction://media"/>
            <a:extLst>
              <a:ext uri="{FF2B5EF4-FFF2-40B4-BE49-F238E27FC236}">
                <a16:creationId xmlns:a16="http://schemas.microsoft.com/office/drawing/2014/main" id="{78D72109-DB70-FC4F-843D-283A25709F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50461933"/>
      </p:ext>
    </p:extLst>
  </p:cSld>
  <p:clrMapOvr>
    <a:masterClrMapping/>
  </p:clrMapOvr>
  <mc:AlternateContent xmlns:mc="http://schemas.openxmlformats.org/markup-compatibility/2006" xmlns:p14="http://schemas.microsoft.com/office/powerpoint/2010/main">
    <mc:Choice Requires="p14">
      <p:transition spd="slow" p14:dur="2000" advTm="32963"/>
    </mc:Choice>
    <mc:Fallback xmlns="">
      <p:transition spd="slow" advTm="32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050925" y="498475"/>
            <a:ext cx="184150" cy="457200"/>
          </a:xfrm>
          <a:prstGeom prst="rect">
            <a:avLst/>
          </a:prstGeom>
          <a:noFill/>
          <a:ln w="9525">
            <a:noFill/>
            <a:miter lim="800000"/>
            <a:headEnd/>
            <a:tailEnd/>
          </a:ln>
        </p:spPr>
        <p:txBody>
          <a:bodyPr wrap="none">
            <a:spAutoFit/>
          </a:bodyPr>
          <a:lstStyle/>
          <a:p>
            <a:pPr eaLnBrk="0" hangingPunct="0"/>
            <a:endParaRPr lang="en-US" sz="2400">
              <a:latin typeface="Times New Roman" pitchFamily="18" charset="0"/>
            </a:endParaRPr>
          </a:p>
        </p:txBody>
      </p:sp>
      <p:sp>
        <p:nvSpPr>
          <p:cNvPr id="5" name="Title 4">
            <a:extLst>
              <a:ext uri="{FF2B5EF4-FFF2-40B4-BE49-F238E27FC236}">
                <a16:creationId xmlns:a16="http://schemas.microsoft.com/office/drawing/2014/main" id="{6BFB58D8-6889-44CF-A965-CF7FBEB22953}"/>
              </a:ext>
            </a:extLst>
          </p:cNvPr>
          <p:cNvSpPr>
            <a:spLocks noGrp="1"/>
          </p:cNvSpPr>
          <p:nvPr>
            <p:ph type="title"/>
          </p:nvPr>
        </p:nvSpPr>
        <p:spPr/>
        <p:txBody>
          <a:bodyPr>
            <a:noAutofit/>
          </a:bodyPr>
          <a:lstStyle/>
          <a:p>
            <a:r>
              <a:rPr lang="en-US" sz="4000" b="1" kern="0" dirty="0">
                <a:solidFill>
                  <a:srgbClr val="0033CC"/>
                </a:solidFill>
                <a:ea typeface="+mn-ea"/>
                <a:cs typeface="Times New Roman" pitchFamily="18" charset="0"/>
              </a:rPr>
              <a:t>FFAECC RLSO Responsibilities</a:t>
            </a:r>
            <a:endParaRPr lang="en-US" dirty="0"/>
          </a:p>
        </p:txBody>
      </p:sp>
      <p:sp>
        <p:nvSpPr>
          <p:cNvPr id="6" name="Content Placeholder 5">
            <a:extLst>
              <a:ext uri="{FF2B5EF4-FFF2-40B4-BE49-F238E27FC236}">
                <a16:creationId xmlns:a16="http://schemas.microsoft.com/office/drawing/2014/main" id="{6A385D8F-F5D0-44FF-8828-826407C1FD64}"/>
              </a:ext>
            </a:extLst>
          </p:cNvPr>
          <p:cNvSpPr>
            <a:spLocks noGrp="1"/>
          </p:cNvSpPr>
          <p:nvPr>
            <p:ph idx="1"/>
          </p:nvPr>
        </p:nvSpPr>
        <p:spPr>
          <a:xfrm>
            <a:off x="457200" y="1600200"/>
            <a:ext cx="8229600" cy="4800600"/>
          </a:xfrm>
        </p:spPr>
        <p:txBody>
          <a:bodyPr>
            <a:normAutofit fontScale="77500" lnSpcReduction="20000"/>
          </a:bodyPr>
          <a:lstStyle/>
          <a:p>
            <a:pPr eaLnBrk="0" hangingPunct="0">
              <a:lnSpc>
                <a:spcPct val="120000"/>
              </a:lnSpc>
              <a:buFontTx/>
              <a:buChar char="•"/>
            </a:pPr>
            <a:r>
              <a:rPr lang="en-US" dirty="0"/>
              <a:t>Provide Virginia Capes LASER range customers with Laser safety expertise</a:t>
            </a:r>
          </a:p>
          <a:p>
            <a:pPr eaLnBrk="0" hangingPunct="0">
              <a:lnSpc>
                <a:spcPct val="120000"/>
              </a:lnSpc>
              <a:buFontTx/>
              <a:buChar char="•"/>
            </a:pPr>
            <a:r>
              <a:rPr lang="en-US" dirty="0"/>
              <a:t>Ensure LASER T&amp;E coordinators or units planning LASER operations have all required approvals and documentation</a:t>
            </a:r>
          </a:p>
          <a:p>
            <a:pPr eaLnBrk="0" hangingPunct="0">
              <a:lnSpc>
                <a:spcPct val="120000"/>
              </a:lnSpc>
              <a:buFontTx/>
              <a:buChar char="•"/>
            </a:pPr>
            <a:r>
              <a:rPr lang="en-US" dirty="0"/>
              <a:t>Assist in obtaining Range LASER Safety Certification for all LASER operations</a:t>
            </a:r>
          </a:p>
          <a:p>
            <a:pPr eaLnBrk="0" hangingPunct="0">
              <a:lnSpc>
                <a:spcPct val="120000"/>
              </a:lnSpc>
              <a:buFontTx/>
              <a:buChar char="•"/>
            </a:pPr>
            <a:r>
              <a:rPr lang="en-US" dirty="0"/>
              <a:t>Liaison with NSWC Corona LASER Safety Specialist / Range LASER Safety Specialist </a:t>
            </a:r>
          </a:p>
          <a:p>
            <a:pPr eaLnBrk="0" hangingPunct="0">
              <a:lnSpc>
                <a:spcPct val="120000"/>
              </a:lnSpc>
              <a:buFontTx/>
              <a:buChar char="•"/>
            </a:pPr>
            <a:r>
              <a:rPr lang="en-US" dirty="0"/>
              <a:t>Review Range Laser Safety Survey </a:t>
            </a:r>
          </a:p>
          <a:p>
            <a:pPr eaLnBrk="0" hangingPunct="0">
              <a:lnSpc>
                <a:spcPct val="120000"/>
              </a:lnSpc>
              <a:buFontTx/>
              <a:buChar char="•"/>
            </a:pPr>
            <a:r>
              <a:rPr lang="en-US" dirty="0"/>
              <a:t>Obtain Commanding Officer approval for </a:t>
            </a:r>
            <a:r>
              <a:rPr lang="en-US"/>
              <a:t>LASER events</a:t>
            </a:r>
            <a:endParaRPr lang="en-US" dirty="0"/>
          </a:p>
          <a:p>
            <a:pPr eaLnBrk="0" hangingPunct="0">
              <a:lnSpc>
                <a:spcPct val="120000"/>
              </a:lnSpc>
              <a:buFontTx/>
              <a:buChar char="•"/>
            </a:pPr>
            <a:r>
              <a:rPr lang="en-US" dirty="0"/>
              <a:t>Manage 190 safe Lasing Scenarios</a:t>
            </a:r>
          </a:p>
        </p:txBody>
      </p:sp>
      <p:sp>
        <p:nvSpPr>
          <p:cNvPr id="4" name="Slide Number Placeholder 3">
            <a:extLst>
              <a:ext uri="{FF2B5EF4-FFF2-40B4-BE49-F238E27FC236}">
                <a16:creationId xmlns:a16="http://schemas.microsoft.com/office/drawing/2014/main" id="{DBA3200B-363D-49CD-8E0D-DBE3B1B903EB}"/>
              </a:ext>
            </a:extLst>
          </p:cNvPr>
          <p:cNvSpPr>
            <a:spLocks noGrp="1"/>
          </p:cNvSpPr>
          <p:nvPr>
            <p:ph type="sldNum" sz="quarter" idx="12"/>
          </p:nvPr>
        </p:nvSpPr>
        <p:spPr/>
        <p:txBody>
          <a:bodyPr/>
          <a:lstStyle/>
          <a:p>
            <a:fld id="{E5A60AFD-8DD9-4A19-AEFE-650C42ACB67E}" type="slidenum">
              <a:rPr lang="en-US" smtClean="0"/>
              <a:pPr/>
              <a:t>13</a:t>
            </a:fld>
            <a:endParaRPr lang="en-US"/>
          </a:p>
        </p:txBody>
      </p:sp>
      <p:pic>
        <p:nvPicPr>
          <p:cNvPr id="9" name="Audio 8">
            <a:hlinkClick r:id="" action="ppaction://media"/>
            <a:extLst>
              <a:ext uri="{FF2B5EF4-FFF2-40B4-BE49-F238E27FC236}">
                <a16:creationId xmlns:a16="http://schemas.microsoft.com/office/drawing/2014/main" id="{CBF6B4BC-45B1-0E4C-AF40-2E451D92D3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83733002"/>
      </p:ext>
    </p:extLst>
  </p:cSld>
  <p:clrMapOvr>
    <a:masterClrMapping/>
  </p:clrMapOvr>
  <mc:AlternateContent xmlns:mc="http://schemas.openxmlformats.org/markup-compatibility/2006" xmlns:p14="http://schemas.microsoft.com/office/powerpoint/2010/main">
    <mc:Choice Requires="p14">
      <p:transition spd="slow" p14:dur="2000" advTm="51656"/>
    </mc:Choice>
    <mc:Fallback xmlns="">
      <p:transition spd="slow" advTm="51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B266EF-7736-4D04-B55A-4BE34F3328C2}"/>
              </a:ext>
            </a:extLst>
          </p:cNvPr>
          <p:cNvSpPr>
            <a:spLocks noGrp="1"/>
          </p:cNvSpPr>
          <p:nvPr>
            <p:ph type="title"/>
          </p:nvPr>
        </p:nvSpPr>
        <p:spPr/>
        <p:txBody>
          <a:bodyPr>
            <a:normAutofit fontScale="90000"/>
          </a:bodyPr>
          <a:lstStyle/>
          <a:p>
            <a:r>
              <a:rPr lang="en-US" sz="3600" b="1" kern="0" dirty="0">
                <a:solidFill>
                  <a:srgbClr val="0033CC"/>
                </a:solidFill>
                <a:cs typeface="Times New Roman" pitchFamily="18" charset="0"/>
              </a:rPr>
              <a:t>LASER Operations Request Documentation Process</a:t>
            </a:r>
            <a:endParaRPr lang="en-US" dirty="0"/>
          </a:p>
        </p:txBody>
      </p:sp>
      <p:sp>
        <p:nvSpPr>
          <p:cNvPr id="3" name="Subtitle 2"/>
          <p:cNvSpPr>
            <a:spLocks noGrp="1"/>
          </p:cNvSpPr>
          <p:nvPr>
            <p:ph idx="1"/>
          </p:nvPr>
        </p:nvSpPr>
        <p:spPr/>
        <p:txBody>
          <a:bodyPr>
            <a:noAutofit/>
          </a:bodyPr>
          <a:lstStyle/>
          <a:p>
            <a:pPr marL="0" indent="0" algn="ctr">
              <a:buNone/>
            </a:pPr>
            <a:r>
              <a:rPr lang="en-US" sz="2800" b="1" dirty="0">
                <a:solidFill>
                  <a:schemeClr val="tx1"/>
                </a:solidFill>
              </a:rPr>
              <a:t>Customers that desire to operate LASER systems on the VACAPES warning area must provide the following documentation:</a:t>
            </a:r>
          </a:p>
          <a:p>
            <a:pPr marL="0" indent="0" algn="ctr">
              <a:buNone/>
            </a:pPr>
            <a:endParaRPr lang="en-US" sz="2400" b="1" dirty="0">
              <a:solidFill>
                <a:schemeClr val="tx1"/>
              </a:solidFill>
            </a:endParaRPr>
          </a:p>
          <a:p>
            <a:pPr marL="285750" indent="-285750" algn="l">
              <a:buFont typeface="Arial" panose="020B0604020202020204" pitchFamily="34" charset="0"/>
              <a:buChar char="•"/>
            </a:pPr>
            <a:r>
              <a:rPr lang="en-US" sz="2400" dirty="0">
                <a:solidFill>
                  <a:schemeClr val="tx1"/>
                </a:solidFill>
              </a:rPr>
              <a:t>An approved LASER Safety Review Board memorandum (New LASER systems not already operating)</a:t>
            </a:r>
          </a:p>
          <a:p>
            <a:pPr marL="285750" indent="-285750" algn="l">
              <a:buFont typeface="Arial" panose="020B0604020202020204" pitchFamily="34" charset="0"/>
              <a:buChar char="•"/>
            </a:pPr>
            <a:r>
              <a:rPr lang="en-US" sz="2400" dirty="0">
                <a:solidFill>
                  <a:schemeClr val="tx1"/>
                </a:solidFill>
              </a:rPr>
              <a:t>Letter of Instruction, Concept of Operations, Tactics, Techniques, and Procedures, and / or Test Plans</a:t>
            </a:r>
          </a:p>
          <a:p>
            <a:pPr marL="285750" indent="-285750" algn="l">
              <a:buFont typeface="Arial" panose="020B0604020202020204" pitchFamily="34" charset="0"/>
              <a:buChar char="•"/>
            </a:pPr>
            <a:r>
              <a:rPr lang="en-US" sz="2400" dirty="0">
                <a:solidFill>
                  <a:schemeClr val="tx1"/>
                </a:solidFill>
              </a:rPr>
              <a:t>LASER warning area requested </a:t>
            </a:r>
          </a:p>
        </p:txBody>
      </p:sp>
      <p:sp>
        <p:nvSpPr>
          <p:cNvPr id="6" name="Slide Number Placeholder 5">
            <a:extLst>
              <a:ext uri="{FF2B5EF4-FFF2-40B4-BE49-F238E27FC236}">
                <a16:creationId xmlns:a16="http://schemas.microsoft.com/office/drawing/2014/main" id="{AAE97B48-FCD8-401C-93DD-6813C57CDF61}"/>
              </a:ext>
            </a:extLst>
          </p:cNvPr>
          <p:cNvSpPr>
            <a:spLocks noGrp="1"/>
          </p:cNvSpPr>
          <p:nvPr>
            <p:ph type="sldNum" sz="quarter" idx="12"/>
          </p:nvPr>
        </p:nvSpPr>
        <p:spPr/>
        <p:txBody>
          <a:bodyPr/>
          <a:lstStyle/>
          <a:p>
            <a:fld id="{E5A60AFD-8DD9-4A19-AEFE-650C42ACB67E}" type="slidenum">
              <a:rPr lang="en-US" smtClean="0"/>
              <a:pPr/>
              <a:t>14</a:t>
            </a:fld>
            <a:endParaRPr lang="en-US"/>
          </a:p>
        </p:txBody>
      </p:sp>
      <p:pic>
        <p:nvPicPr>
          <p:cNvPr id="7" name="Audio 6">
            <a:hlinkClick r:id="" action="ppaction://media"/>
            <a:extLst>
              <a:ext uri="{FF2B5EF4-FFF2-40B4-BE49-F238E27FC236}">
                <a16:creationId xmlns:a16="http://schemas.microsoft.com/office/drawing/2014/main" id="{99D4F021-1BC6-344B-A16C-9A4143DE6B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602"/>
    </mc:Choice>
    <mc:Fallback xmlns="">
      <p:transition spd="slow" advTm="30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58091" y="1809214"/>
            <a:ext cx="7647709" cy="4062651"/>
          </a:xfrm>
          <a:prstGeom prst="rect">
            <a:avLst/>
          </a:prstGeom>
          <a:noFill/>
        </p:spPr>
        <p:txBody>
          <a:bodyPr wrap="square" rtlCol="0">
            <a:spAutoFit/>
          </a:bodyPr>
          <a:lstStyle/>
          <a:p>
            <a:pPr>
              <a:spcAft>
                <a:spcPts val="1800"/>
              </a:spcAft>
            </a:pPr>
            <a:r>
              <a:rPr lang="en-US" sz="2400" b="1" dirty="0"/>
              <a:t>Scenario Type</a:t>
            </a:r>
            <a:r>
              <a:rPr lang="en-US" sz="2400" dirty="0"/>
              <a:t>		</a:t>
            </a:r>
            <a:r>
              <a:rPr lang="en-US" sz="2400" b="1" dirty="0"/>
              <a:t>Firing From</a:t>
            </a:r>
            <a:r>
              <a:rPr lang="en-US" sz="2400" dirty="0"/>
              <a:t>		</a:t>
            </a:r>
          </a:p>
          <a:p>
            <a:pPr marL="285750" indent="-285750">
              <a:spcAft>
                <a:spcPts val="1800"/>
              </a:spcAft>
              <a:buFont typeface="Arial" panose="020B0604020202020204" pitchFamily="34" charset="0"/>
              <a:buChar char="•"/>
            </a:pPr>
            <a:r>
              <a:rPr lang="en-US" sz="2400" dirty="0"/>
              <a:t>Air-to-Air		Fixed / Rotary Wing Aircraft	</a:t>
            </a:r>
          </a:p>
          <a:p>
            <a:pPr marL="285750" indent="-285750">
              <a:spcAft>
                <a:spcPts val="1800"/>
              </a:spcAft>
              <a:buFont typeface="Arial" panose="020B0604020202020204" pitchFamily="34" charset="0"/>
              <a:buChar char="•"/>
            </a:pPr>
            <a:r>
              <a:rPr lang="en-US" sz="2400" dirty="0"/>
              <a:t>Air-to-Surface	Fixed / Rotary Wing Aircraft</a:t>
            </a:r>
          </a:p>
          <a:p>
            <a:pPr marL="285750" indent="-285750">
              <a:spcAft>
                <a:spcPts val="1800"/>
              </a:spcAft>
              <a:buFont typeface="Arial" panose="020B0604020202020204" pitchFamily="34" charset="0"/>
              <a:buChar char="•"/>
            </a:pPr>
            <a:r>
              <a:rPr lang="en-US" sz="2400" dirty="0"/>
              <a:t>Air-to-Sub		Fixed / Rotary Wing Aircraft</a:t>
            </a:r>
          </a:p>
          <a:p>
            <a:pPr marL="285750" indent="-285750">
              <a:spcAft>
                <a:spcPts val="1800"/>
              </a:spcAft>
              <a:buFont typeface="Arial" panose="020B0604020202020204" pitchFamily="34" charset="0"/>
              <a:buChar char="•"/>
            </a:pPr>
            <a:r>
              <a:rPr lang="en-US" sz="2400" dirty="0"/>
              <a:t>Surface-to-Surface	Ships, Ground Units</a:t>
            </a:r>
          </a:p>
          <a:p>
            <a:pPr marL="285750" indent="-285750">
              <a:spcAft>
                <a:spcPts val="1800"/>
              </a:spcAft>
              <a:buFont typeface="Arial" panose="020B0604020202020204" pitchFamily="34" charset="0"/>
              <a:buChar char="•"/>
            </a:pPr>
            <a:r>
              <a:rPr lang="en-US" sz="2400" dirty="0"/>
              <a:t>Surface-to-Air	Ships, Ground Units</a:t>
            </a:r>
          </a:p>
          <a:p>
            <a:pPr marL="285750" indent="-285750">
              <a:spcAft>
                <a:spcPts val="1800"/>
              </a:spcAft>
              <a:buFont typeface="Arial" panose="020B0604020202020204" pitchFamily="34" charset="0"/>
              <a:buChar char="•"/>
            </a:pPr>
            <a:r>
              <a:rPr lang="en-US" sz="2400" dirty="0"/>
              <a:t>Sub-to-Sub		Submarine	</a:t>
            </a:r>
          </a:p>
        </p:txBody>
      </p:sp>
      <p:sp>
        <p:nvSpPr>
          <p:cNvPr id="6" name="Title 5">
            <a:extLst>
              <a:ext uri="{FF2B5EF4-FFF2-40B4-BE49-F238E27FC236}">
                <a16:creationId xmlns:a16="http://schemas.microsoft.com/office/drawing/2014/main" id="{7D217FAD-E3B0-4180-BA09-9E24C293E400}"/>
              </a:ext>
            </a:extLst>
          </p:cNvPr>
          <p:cNvSpPr>
            <a:spLocks noGrp="1"/>
          </p:cNvSpPr>
          <p:nvPr>
            <p:ph type="title"/>
          </p:nvPr>
        </p:nvSpPr>
        <p:spPr/>
        <p:txBody>
          <a:bodyPr>
            <a:normAutofit/>
          </a:bodyPr>
          <a:lstStyle/>
          <a:p>
            <a:r>
              <a:rPr lang="en-US" sz="4000" b="1" kern="0" dirty="0">
                <a:solidFill>
                  <a:srgbClr val="0033CC"/>
                </a:solidFill>
                <a:ea typeface="+mn-ea"/>
                <a:cs typeface="Times New Roman" pitchFamily="18" charset="0"/>
              </a:rPr>
              <a:t>Safe Lasing Scenarios </a:t>
            </a:r>
          </a:p>
        </p:txBody>
      </p:sp>
      <p:sp>
        <p:nvSpPr>
          <p:cNvPr id="5" name="Slide Number Placeholder 4">
            <a:extLst>
              <a:ext uri="{FF2B5EF4-FFF2-40B4-BE49-F238E27FC236}">
                <a16:creationId xmlns:a16="http://schemas.microsoft.com/office/drawing/2014/main" id="{37946E3F-4793-4E78-BDDE-5C9F4F380033}"/>
              </a:ext>
            </a:extLst>
          </p:cNvPr>
          <p:cNvSpPr>
            <a:spLocks noGrp="1"/>
          </p:cNvSpPr>
          <p:nvPr>
            <p:ph type="sldNum" sz="quarter" idx="12"/>
          </p:nvPr>
        </p:nvSpPr>
        <p:spPr/>
        <p:txBody>
          <a:bodyPr/>
          <a:lstStyle/>
          <a:p>
            <a:fld id="{E5A60AFD-8DD9-4A19-AEFE-650C42ACB67E}" type="slidenum">
              <a:rPr lang="en-US" smtClean="0"/>
              <a:pPr/>
              <a:t>15</a:t>
            </a:fld>
            <a:endParaRPr lang="en-US"/>
          </a:p>
        </p:txBody>
      </p:sp>
      <p:pic>
        <p:nvPicPr>
          <p:cNvPr id="9" name="Audio 8">
            <a:hlinkClick r:id="" action="ppaction://media"/>
            <a:extLst>
              <a:ext uri="{FF2B5EF4-FFF2-40B4-BE49-F238E27FC236}">
                <a16:creationId xmlns:a16="http://schemas.microsoft.com/office/drawing/2014/main" id="{8164D63D-A85C-A448-9E86-E952B758F6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17609749"/>
      </p:ext>
    </p:extLst>
  </p:cSld>
  <p:clrMapOvr>
    <a:masterClrMapping/>
  </p:clrMapOvr>
  <mc:AlternateContent xmlns:mc="http://schemas.openxmlformats.org/markup-compatibility/2006" xmlns:p14="http://schemas.microsoft.com/office/powerpoint/2010/main">
    <mc:Choice Requires="p14">
      <p:transition spd="slow" p14:dur="2000" advTm="82731"/>
    </mc:Choice>
    <mc:Fallback xmlns="">
      <p:transition spd="slow" advTm="82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ED913D2E-A3B0-4895-BE5F-9819CA06D8FC}"/>
              </a:ext>
            </a:extLst>
          </p:cNvPr>
          <p:cNvGraphicFramePr>
            <a:graphicFrameLocks noGrp="1"/>
          </p:cNvGraphicFramePr>
          <p:nvPr>
            <p:extLst>
              <p:ext uri="{D42A27DB-BD31-4B8C-83A1-F6EECF244321}">
                <p14:modId xmlns:p14="http://schemas.microsoft.com/office/powerpoint/2010/main" val="1847551987"/>
              </p:ext>
            </p:extLst>
          </p:nvPr>
        </p:nvGraphicFramePr>
        <p:xfrm>
          <a:off x="838200" y="1681480"/>
          <a:ext cx="7563677" cy="4795520"/>
        </p:xfrm>
        <a:graphic>
          <a:graphicData uri="http://schemas.openxmlformats.org/drawingml/2006/table">
            <a:tbl>
              <a:tblPr firstRow="1" bandRow="1">
                <a:tableStyleId>{5C22544A-7EE6-4342-B048-85BDC9FD1C3A}</a:tableStyleId>
              </a:tblPr>
              <a:tblGrid>
                <a:gridCol w="4876800">
                  <a:extLst>
                    <a:ext uri="{9D8B030D-6E8A-4147-A177-3AD203B41FA5}">
                      <a16:colId xmlns:a16="http://schemas.microsoft.com/office/drawing/2014/main" val="724377769"/>
                    </a:ext>
                  </a:extLst>
                </a:gridCol>
                <a:gridCol w="1524000">
                  <a:extLst>
                    <a:ext uri="{9D8B030D-6E8A-4147-A177-3AD203B41FA5}">
                      <a16:colId xmlns:a16="http://schemas.microsoft.com/office/drawing/2014/main" val="2368928065"/>
                    </a:ext>
                  </a:extLst>
                </a:gridCol>
                <a:gridCol w="1162877">
                  <a:extLst>
                    <a:ext uri="{9D8B030D-6E8A-4147-A177-3AD203B41FA5}">
                      <a16:colId xmlns:a16="http://schemas.microsoft.com/office/drawing/2014/main" val="2828555351"/>
                    </a:ext>
                  </a:extLst>
                </a:gridCol>
              </a:tblGrid>
              <a:tr h="370840">
                <a:tc>
                  <a:txBody>
                    <a:bodyPr/>
                    <a:lstStyle/>
                    <a:p>
                      <a:pPr algn="ctr"/>
                      <a:r>
                        <a:rPr lang="en-US" sz="1600" dirty="0"/>
                        <a:t>TASK</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Responsibility</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Days  out </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8504839"/>
                  </a:ext>
                </a:extLst>
              </a:tr>
              <a:tr h="370840">
                <a:tc>
                  <a:txBody>
                    <a:bodyPr/>
                    <a:lstStyle/>
                    <a:p>
                      <a:r>
                        <a:rPr lang="en-US" sz="1600" dirty="0"/>
                        <a:t>Customer contacts FFAECC RLSO to schedule LASER testing or training</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t>Customer</a:t>
                      </a:r>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60</a:t>
                      </a:r>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2490675"/>
                  </a:ext>
                </a:extLst>
              </a:tr>
              <a:tr h="370840">
                <a:tc>
                  <a:txBody>
                    <a:bodyPr/>
                    <a:lstStyle/>
                    <a:p>
                      <a:r>
                        <a:rPr lang="en-US" sz="1600" dirty="0"/>
                        <a:t>RLSO contacts the Corona Range LASER Safety Specialist (New LASER systems) </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t>FFAECC </a:t>
                      </a:r>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60</a:t>
                      </a:r>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2226791"/>
                  </a:ext>
                </a:extLst>
              </a:tr>
              <a:tr h="370840">
                <a:tc>
                  <a:txBody>
                    <a:bodyPr/>
                    <a:lstStyle/>
                    <a:p>
                      <a:r>
                        <a:rPr lang="en-US" sz="1600" dirty="0"/>
                        <a:t>RLSO liaisons with Corona Range LASER Safety Specialist and RDT&amp;E Program Manager (New LASER systems)</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t>FFAECC </a:t>
                      </a:r>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50</a:t>
                      </a:r>
                    </a:p>
                    <a:p>
                      <a:endParaRPr lang="en-US" sz="1600" dirty="0"/>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8470706"/>
                  </a:ext>
                </a:extLst>
              </a:tr>
              <a:tr h="370840">
                <a:tc>
                  <a:txBody>
                    <a:bodyPr/>
                    <a:lstStyle/>
                    <a:p>
                      <a:r>
                        <a:rPr lang="en-US" sz="1600" dirty="0"/>
                        <a:t>Water and air space areas coordinated with all resident users</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t>FFAECC</a:t>
                      </a:r>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50</a:t>
                      </a:r>
                    </a:p>
                    <a:p>
                      <a:endParaRPr lang="en-US" sz="1600" dirty="0"/>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3663229"/>
                  </a:ext>
                </a:extLst>
              </a:tr>
              <a:tr h="370840">
                <a:tc>
                  <a:txBody>
                    <a:bodyPr/>
                    <a:lstStyle/>
                    <a:p>
                      <a:r>
                        <a:rPr lang="en-US" sz="1600" dirty="0"/>
                        <a:t>Submit required documents to RLSO </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t>Customer </a:t>
                      </a:r>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30</a:t>
                      </a:r>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1336677"/>
                  </a:ext>
                </a:extLst>
              </a:tr>
              <a:tr h="370840">
                <a:tc>
                  <a:txBody>
                    <a:bodyPr/>
                    <a:lstStyle/>
                    <a:p>
                      <a:r>
                        <a:rPr lang="en-US" sz="1600" dirty="0"/>
                        <a:t>RLSO reviews all relevant paperwork and submits to Commanding Officer for approval</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t>FFAECC</a:t>
                      </a:r>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20</a:t>
                      </a:r>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5352623"/>
                  </a:ext>
                </a:extLst>
              </a:tr>
              <a:tr h="370840">
                <a:tc>
                  <a:txBody>
                    <a:bodyPr/>
                    <a:lstStyle/>
                    <a:p>
                      <a:r>
                        <a:rPr lang="en-US" sz="1600" dirty="0"/>
                        <a:t>Upon approval, all warning area water/air space is finalized and scheduled</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t>FFAECC</a:t>
                      </a:r>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10</a:t>
                      </a:r>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0078758"/>
                  </a:ext>
                </a:extLst>
              </a:tr>
              <a:tr h="370840">
                <a:tc>
                  <a:txBody>
                    <a:bodyPr/>
                    <a:lstStyle/>
                    <a:p>
                      <a:r>
                        <a:rPr lang="en-US" sz="1600" dirty="0"/>
                        <a:t>Customer is contacted with warning area schedule and Letter of Instruction / event approval</a:t>
                      </a:r>
                    </a:p>
                  </a:txBody>
                  <a:tcPr marL="83127" marR="831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t>FFAECC </a:t>
                      </a:r>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7</a:t>
                      </a:r>
                    </a:p>
                  </a:txBody>
                  <a:tcPr marL="83127" marR="831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4141705"/>
                  </a:ext>
                </a:extLst>
              </a:tr>
            </a:tbl>
          </a:graphicData>
        </a:graphic>
      </p:graphicFrame>
      <p:sp>
        <p:nvSpPr>
          <p:cNvPr id="3" name="Title 2">
            <a:extLst>
              <a:ext uri="{FF2B5EF4-FFF2-40B4-BE49-F238E27FC236}">
                <a16:creationId xmlns:a16="http://schemas.microsoft.com/office/drawing/2014/main" id="{E25B76A7-13A8-4B28-97ED-842BD09DB777}"/>
              </a:ext>
            </a:extLst>
          </p:cNvPr>
          <p:cNvSpPr>
            <a:spLocks noGrp="1"/>
          </p:cNvSpPr>
          <p:nvPr>
            <p:ph type="title"/>
          </p:nvPr>
        </p:nvSpPr>
        <p:spPr/>
        <p:txBody>
          <a:bodyPr/>
          <a:lstStyle/>
          <a:p>
            <a:r>
              <a:rPr lang="en-US" sz="4000" b="1" kern="0" dirty="0">
                <a:solidFill>
                  <a:srgbClr val="0033CC"/>
                </a:solidFill>
                <a:cs typeface="Times New Roman" pitchFamily="18" charset="0"/>
              </a:rPr>
              <a:t>LASER Exercise Timeline</a:t>
            </a:r>
            <a:endParaRPr lang="en-US" dirty="0"/>
          </a:p>
        </p:txBody>
      </p:sp>
      <p:sp>
        <p:nvSpPr>
          <p:cNvPr id="9" name="Slide Number Placeholder 8">
            <a:extLst>
              <a:ext uri="{FF2B5EF4-FFF2-40B4-BE49-F238E27FC236}">
                <a16:creationId xmlns:a16="http://schemas.microsoft.com/office/drawing/2014/main" id="{5505D77B-0FEF-4505-A0A6-462E917D61F3}"/>
              </a:ext>
            </a:extLst>
          </p:cNvPr>
          <p:cNvSpPr>
            <a:spLocks noGrp="1"/>
          </p:cNvSpPr>
          <p:nvPr>
            <p:ph type="sldNum" sz="quarter" idx="12"/>
          </p:nvPr>
        </p:nvSpPr>
        <p:spPr/>
        <p:txBody>
          <a:bodyPr/>
          <a:lstStyle/>
          <a:p>
            <a:fld id="{E5A60AFD-8DD9-4A19-AEFE-650C42ACB67E}" type="slidenum">
              <a:rPr lang="en-US" smtClean="0"/>
              <a:pPr/>
              <a:t>16</a:t>
            </a:fld>
            <a:endParaRPr lang="en-US"/>
          </a:p>
        </p:txBody>
      </p:sp>
      <p:pic>
        <p:nvPicPr>
          <p:cNvPr id="6" name="Audio 5">
            <a:hlinkClick r:id="" action="ppaction://media"/>
            <a:extLst>
              <a:ext uri="{FF2B5EF4-FFF2-40B4-BE49-F238E27FC236}">
                <a16:creationId xmlns:a16="http://schemas.microsoft.com/office/drawing/2014/main" id="{08BFD1F7-B39D-264D-A86E-447D2AE1AE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110"/>
    </mc:Choice>
    <mc:Fallback xmlns="">
      <p:transition spd="slow" advTm="68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A70CA8-59E3-4F57-94E5-F4CFE757849E}"/>
              </a:ext>
            </a:extLst>
          </p:cNvPr>
          <p:cNvSpPr>
            <a:spLocks noGrp="1"/>
          </p:cNvSpPr>
          <p:nvPr>
            <p:ph type="title"/>
          </p:nvPr>
        </p:nvSpPr>
        <p:spPr>
          <a:xfrm>
            <a:off x="2057400" y="274638"/>
            <a:ext cx="5486400" cy="1143000"/>
          </a:xfrm>
        </p:spPr>
        <p:txBody>
          <a:bodyPr>
            <a:noAutofit/>
          </a:bodyPr>
          <a:lstStyle/>
          <a:p>
            <a:pPr lvl="0"/>
            <a:r>
              <a:rPr lang="en-US" sz="3200" b="1" kern="0" dirty="0">
                <a:solidFill>
                  <a:srgbClr val="0033CC"/>
                </a:solidFill>
                <a:ea typeface="+mn-ea"/>
                <a:cs typeface="Times New Roman" pitchFamily="18" charset="0"/>
              </a:rPr>
              <a:t>FFAECC Supported High Energy </a:t>
            </a:r>
            <a:br>
              <a:rPr lang="en-US" sz="3200" b="1" kern="0" dirty="0">
                <a:solidFill>
                  <a:srgbClr val="0033CC"/>
                </a:solidFill>
                <a:ea typeface="+mn-ea"/>
                <a:cs typeface="Times New Roman" pitchFamily="18" charset="0"/>
              </a:rPr>
            </a:br>
            <a:r>
              <a:rPr lang="en-US" sz="3200" b="1" kern="0" dirty="0">
                <a:solidFill>
                  <a:srgbClr val="0033CC"/>
                </a:solidFill>
                <a:ea typeface="+mn-ea"/>
                <a:cs typeface="Times New Roman" pitchFamily="18" charset="0"/>
              </a:rPr>
              <a:t>LASER RDT&amp;E</a:t>
            </a:r>
          </a:p>
        </p:txBody>
      </p:sp>
      <p:sp>
        <p:nvSpPr>
          <p:cNvPr id="10" name="Content Placeholder 9">
            <a:extLst>
              <a:ext uri="{FF2B5EF4-FFF2-40B4-BE49-F238E27FC236}">
                <a16:creationId xmlns:a16="http://schemas.microsoft.com/office/drawing/2014/main" id="{A37B7074-5FFE-43D0-92D6-4295A7CB8B47}"/>
              </a:ext>
            </a:extLst>
          </p:cNvPr>
          <p:cNvSpPr>
            <a:spLocks noGrp="1"/>
          </p:cNvSpPr>
          <p:nvPr>
            <p:ph idx="1"/>
          </p:nvPr>
        </p:nvSpPr>
        <p:spPr>
          <a:xfrm>
            <a:off x="457200" y="1755813"/>
            <a:ext cx="8229600" cy="3273387"/>
          </a:xfrm>
        </p:spPr>
        <p:txBody>
          <a:bodyPr>
            <a:normAutofit fontScale="85000" lnSpcReduction="10000"/>
          </a:bodyPr>
          <a:lstStyle/>
          <a:p>
            <a:pPr marL="228600" indent="-228600" algn="ctr">
              <a:lnSpc>
                <a:spcPct val="120000"/>
              </a:lnSpc>
              <a:spcBef>
                <a:spcPts val="0"/>
              </a:spcBef>
              <a:spcAft>
                <a:spcPts val="600"/>
              </a:spcAft>
              <a:buNone/>
            </a:pPr>
            <a:r>
              <a:rPr lang="en-US" b="1" dirty="0"/>
              <a:t>Lockheed Martin’s High Energy Laser and Integrated Optical-dazzler with Surveillance system (HELIOS)</a:t>
            </a:r>
          </a:p>
          <a:p>
            <a:pPr marL="228600" indent="-228600">
              <a:lnSpc>
                <a:spcPct val="120000"/>
              </a:lnSpc>
              <a:spcBef>
                <a:spcPts val="0"/>
              </a:spcBef>
              <a:spcAft>
                <a:spcPts val="1200"/>
              </a:spcAft>
            </a:pPr>
            <a:r>
              <a:rPr lang="en-US" dirty="0"/>
              <a:t>First HEL system outfitted onboard Arleigh Burke class destroyer</a:t>
            </a:r>
          </a:p>
          <a:p>
            <a:pPr marL="228600" indent="-228600">
              <a:lnSpc>
                <a:spcPct val="120000"/>
              </a:lnSpc>
              <a:spcBef>
                <a:spcPts val="0"/>
              </a:spcBef>
              <a:spcAft>
                <a:spcPts val="1200"/>
              </a:spcAft>
            </a:pPr>
            <a:r>
              <a:rPr lang="en-US" dirty="0"/>
              <a:t>Designed to counter UAS and small craft attacks</a:t>
            </a:r>
          </a:p>
          <a:p>
            <a:pPr marL="228600" indent="-228600">
              <a:lnSpc>
                <a:spcPct val="120000"/>
              </a:lnSpc>
              <a:spcBef>
                <a:spcPts val="0"/>
              </a:spcBef>
              <a:spcAft>
                <a:spcPts val="1200"/>
              </a:spcAft>
            </a:pPr>
            <a:r>
              <a:rPr lang="en-US" dirty="0"/>
              <a:t>Provides long range ISR</a:t>
            </a:r>
          </a:p>
        </p:txBody>
      </p:sp>
      <p:sp>
        <p:nvSpPr>
          <p:cNvPr id="5" name="Slide Number Placeholder 4">
            <a:extLst>
              <a:ext uri="{FF2B5EF4-FFF2-40B4-BE49-F238E27FC236}">
                <a16:creationId xmlns:a16="http://schemas.microsoft.com/office/drawing/2014/main" id="{CFB642DC-B20D-4FF2-A0E7-2AAF4A4FE11E}"/>
              </a:ext>
            </a:extLst>
          </p:cNvPr>
          <p:cNvSpPr>
            <a:spLocks noGrp="1"/>
          </p:cNvSpPr>
          <p:nvPr>
            <p:ph type="sldNum" sz="quarter" idx="12"/>
          </p:nvPr>
        </p:nvSpPr>
        <p:spPr/>
        <p:txBody>
          <a:bodyPr/>
          <a:lstStyle/>
          <a:p>
            <a:fld id="{E5A60AFD-8DD9-4A19-AEFE-650C42ACB67E}" type="slidenum">
              <a:rPr lang="en-US" smtClean="0"/>
              <a:pPr/>
              <a:t>17</a:t>
            </a:fld>
            <a:endParaRPr lang="en-US"/>
          </a:p>
        </p:txBody>
      </p:sp>
      <p:pic>
        <p:nvPicPr>
          <p:cNvPr id="8" name="Audio 7">
            <a:hlinkClick r:id="" action="ppaction://media"/>
            <a:extLst>
              <a:ext uri="{FF2B5EF4-FFF2-40B4-BE49-F238E27FC236}">
                <a16:creationId xmlns:a16="http://schemas.microsoft.com/office/drawing/2014/main" id="{068E1A38-8AAA-1041-A7F2-9A5B41D43E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55465509"/>
      </p:ext>
    </p:extLst>
  </p:cSld>
  <p:clrMapOvr>
    <a:masterClrMapping/>
  </p:clrMapOvr>
  <mc:AlternateContent xmlns:mc="http://schemas.openxmlformats.org/markup-compatibility/2006" xmlns:p14="http://schemas.microsoft.com/office/powerpoint/2010/main">
    <mc:Choice Requires="p14">
      <p:transition spd="slow" p14:dur="2000" advTm="43365"/>
    </mc:Choice>
    <mc:Fallback xmlns="">
      <p:transition spd="slow" advTm="43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E83C1B-6650-402C-999D-7F1EA9E636BF}"/>
              </a:ext>
            </a:extLst>
          </p:cNvPr>
          <p:cNvSpPr>
            <a:spLocks noGrp="1"/>
          </p:cNvSpPr>
          <p:nvPr>
            <p:ph type="title"/>
          </p:nvPr>
        </p:nvSpPr>
        <p:spPr>
          <a:xfrm>
            <a:off x="2057400" y="274638"/>
            <a:ext cx="5410200" cy="1143000"/>
          </a:xfrm>
        </p:spPr>
        <p:txBody>
          <a:bodyPr>
            <a:normAutofit/>
          </a:bodyPr>
          <a:lstStyle/>
          <a:p>
            <a:pPr lvl="0">
              <a:spcBef>
                <a:spcPts val="0"/>
              </a:spcBef>
            </a:pPr>
            <a:r>
              <a:rPr lang="en-US" sz="3200" b="1" kern="0" dirty="0">
                <a:solidFill>
                  <a:srgbClr val="0033CC"/>
                </a:solidFill>
                <a:cs typeface="Times New Roman" pitchFamily="18" charset="0"/>
              </a:rPr>
              <a:t>FFAECC Supported High Energy </a:t>
            </a:r>
            <a:br>
              <a:rPr lang="en-US" sz="3200" b="1" kern="0" dirty="0">
                <a:solidFill>
                  <a:srgbClr val="0033CC"/>
                </a:solidFill>
                <a:cs typeface="Times New Roman" pitchFamily="18" charset="0"/>
              </a:rPr>
            </a:br>
            <a:r>
              <a:rPr lang="en-US" sz="3200" b="1" kern="0" dirty="0">
                <a:solidFill>
                  <a:srgbClr val="0033CC"/>
                </a:solidFill>
                <a:cs typeface="Times New Roman" pitchFamily="18" charset="0"/>
              </a:rPr>
              <a:t>LASER RDT&amp;E</a:t>
            </a:r>
            <a:endParaRPr lang="en-US" dirty="0"/>
          </a:p>
        </p:txBody>
      </p:sp>
      <p:sp>
        <p:nvSpPr>
          <p:cNvPr id="6" name="Content Placeholder 5">
            <a:extLst>
              <a:ext uri="{FF2B5EF4-FFF2-40B4-BE49-F238E27FC236}">
                <a16:creationId xmlns:a16="http://schemas.microsoft.com/office/drawing/2014/main" id="{8BFF704B-87A3-4218-877F-3E8536AB9A70}"/>
              </a:ext>
            </a:extLst>
          </p:cNvPr>
          <p:cNvSpPr>
            <a:spLocks noGrp="1"/>
          </p:cNvSpPr>
          <p:nvPr>
            <p:ph idx="1"/>
          </p:nvPr>
        </p:nvSpPr>
        <p:spPr>
          <a:xfrm>
            <a:off x="457200" y="1676401"/>
            <a:ext cx="8229600" cy="3505199"/>
          </a:xfrm>
        </p:spPr>
        <p:txBody>
          <a:bodyPr>
            <a:normAutofit/>
          </a:bodyPr>
          <a:lstStyle/>
          <a:p>
            <a:pPr marL="228600" indent="-228600" algn="ctr">
              <a:spcBef>
                <a:spcPts val="0"/>
              </a:spcBef>
              <a:spcAft>
                <a:spcPts val="600"/>
              </a:spcAft>
              <a:buNone/>
            </a:pPr>
            <a:r>
              <a:rPr lang="en-US" b="1" dirty="0"/>
              <a:t>Boeing’s Compact LASER Weapon System (</a:t>
            </a:r>
            <a:r>
              <a:rPr lang="en-US" b="1" dirty="0" err="1"/>
              <a:t>CLaWS</a:t>
            </a:r>
            <a:r>
              <a:rPr lang="en-US" b="1" dirty="0"/>
              <a:t>)</a:t>
            </a:r>
          </a:p>
          <a:p>
            <a:pPr marL="228600" indent="-228600">
              <a:spcBef>
                <a:spcPts val="0"/>
              </a:spcBef>
              <a:spcAft>
                <a:spcPts val="1200"/>
              </a:spcAft>
            </a:pPr>
            <a:r>
              <a:rPr lang="en-US" dirty="0"/>
              <a:t>Vehicle Mounted LASER installed on new Joint Light Tactical Vehicle</a:t>
            </a:r>
          </a:p>
          <a:p>
            <a:pPr marL="228600" indent="-228600">
              <a:spcBef>
                <a:spcPts val="0"/>
              </a:spcBef>
              <a:spcAft>
                <a:spcPts val="1200"/>
              </a:spcAft>
            </a:pPr>
            <a:r>
              <a:rPr lang="en-US" dirty="0"/>
              <a:t>Designed to counter UAS</a:t>
            </a:r>
          </a:p>
        </p:txBody>
      </p:sp>
      <p:sp>
        <p:nvSpPr>
          <p:cNvPr id="4" name="Slide Number Placeholder 3">
            <a:extLst>
              <a:ext uri="{FF2B5EF4-FFF2-40B4-BE49-F238E27FC236}">
                <a16:creationId xmlns:a16="http://schemas.microsoft.com/office/drawing/2014/main" id="{868E8CD8-5F79-4FE6-8B4F-FAB4B837B328}"/>
              </a:ext>
            </a:extLst>
          </p:cNvPr>
          <p:cNvSpPr>
            <a:spLocks noGrp="1"/>
          </p:cNvSpPr>
          <p:nvPr>
            <p:ph type="sldNum" sz="quarter" idx="12"/>
          </p:nvPr>
        </p:nvSpPr>
        <p:spPr/>
        <p:txBody>
          <a:bodyPr/>
          <a:lstStyle/>
          <a:p>
            <a:fld id="{E5A60AFD-8DD9-4A19-AEFE-650C42ACB67E}" type="slidenum">
              <a:rPr lang="en-US" smtClean="0"/>
              <a:pPr/>
              <a:t>18</a:t>
            </a:fld>
            <a:endParaRPr lang="en-US"/>
          </a:p>
        </p:txBody>
      </p:sp>
      <p:pic>
        <p:nvPicPr>
          <p:cNvPr id="10" name="Audio 9">
            <a:hlinkClick r:id="" action="ppaction://media"/>
            <a:extLst>
              <a:ext uri="{FF2B5EF4-FFF2-40B4-BE49-F238E27FC236}">
                <a16:creationId xmlns:a16="http://schemas.microsoft.com/office/drawing/2014/main" id="{AD53EBCD-56F7-7941-9B22-CBA1137D5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36249036"/>
      </p:ext>
    </p:extLst>
  </p:cSld>
  <p:clrMapOvr>
    <a:masterClrMapping/>
  </p:clrMapOvr>
  <mc:AlternateContent xmlns:mc="http://schemas.openxmlformats.org/markup-compatibility/2006" xmlns:p14="http://schemas.microsoft.com/office/powerpoint/2010/main">
    <mc:Choice Requires="p14">
      <p:transition spd="slow" p14:dur="2000" advTm="53315"/>
    </mc:Choice>
    <mc:Fallback xmlns="">
      <p:transition spd="slow" advTm="53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3"/>
          <p:cNvSpPr txBox="1">
            <a:spLocks noChangeArrowheads="1"/>
          </p:cNvSpPr>
          <p:nvPr/>
        </p:nvSpPr>
        <p:spPr bwMode="auto">
          <a:xfrm>
            <a:off x="228600" y="2590800"/>
            <a:ext cx="8686800" cy="1446550"/>
          </a:xfrm>
          <a:prstGeom prst="rect">
            <a:avLst/>
          </a:prstGeom>
          <a:noFill/>
          <a:ln w="9525">
            <a:noFill/>
            <a:miter lim="800000"/>
            <a:headEnd/>
            <a:tailEnd/>
          </a:ln>
        </p:spPr>
        <p:txBody>
          <a:bodyPr>
            <a:spAutoFit/>
          </a:bodyPr>
          <a:lstStyle/>
          <a:p>
            <a:pPr algn="ctr"/>
            <a:r>
              <a:rPr lang="en-US" sz="8800" b="1" i="1" dirty="0">
                <a:solidFill>
                  <a:schemeClr val="accent2"/>
                </a:solidFill>
              </a:rPr>
              <a:t>“Simply Success”</a:t>
            </a:r>
          </a:p>
        </p:txBody>
      </p:sp>
      <p:sp>
        <p:nvSpPr>
          <p:cNvPr id="59396" name="Text Box 15"/>
          <p:cNvSpPr txBox="1">
            <a:spLocks noChangeArrowheads="1"/>
          </p:cNvSpPr>
          <p:nvPr/>
        </p:nvSpPr>
        <p:spPr bwMode="auto">
          <a:xfrm>
            <a:off x="213360" y="4800600"/>
            <a:ext cx="8686800" cy="701675"/>
          </a:xfrm>
          <a:prstGeom prst="rect">
            <a:avLst/>
          </a:prstGeom>
          <a:noFill/>
          <a:ln w="9525">
            <a:noFill/>
            <a:miter lim="800000"/>
            <a:headEnd/>
            <a:tailEnd/>
          </a:ln>
        </p:spPr>
        <p:txBody>
          <a:bodyPr>
            <a:spAutoFit/>
          </a:bodyPr>
          <a:lstStyle/>
          <a:p>
            <a:pPr algn="ctr"/>
            <a:r>
              <a:rPr lang="en-US" sz="4000" b="1" dirty="0">
                <a:solidFill>
                  <a:srgbClr val="FF0000"/>
                </a:solidFill>
              </a:rPr>
              <a:t>QUESTIONS</a:t>
            </a:r>
            <a:r>
              <a:rPr lang="en-US" sz="3600" b="1" dirty="0">
                <a:solidFill>
                  <a:srgbClr val="FF0000"/>
                </a:solidFill>
              </a:rPr>
              <a:t> ?</a:t>
            </a:r>
            <a:endParaRPr lang="en-US" sz="3200" b="1"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5873" y="672504"/>
            <a:ext cx="1835634" cy="101719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34200" y="672504"/>
            <a:ext cx="1835634" cy="1017192"/>
          </a:xfrm>
          <a:prstGeom prst="rect">
            <a:avLst/>
          </a:prstGeom>
        </p:spPr>
      </p:pic>
      <p:sp>
        <p:nvSpPr>
          <p:cNvPr id="2" name="Slide Number Placeholder 1">
            <a:extLst>
              <a:ext uri="{FF2B5EF4-FFF2-40B4-BE49-F238E27FC236}">
                <a16:creationId xmlns:a16="http://schemas.microsoft.com/office/drawing/2014/main" id="{BC91AF13-3187-496B-98BA-773CA03FE868}"/>
              </a:ext>
            </a:extLst>
          </p:cNvPr>
          <p:cNvSpPr>
            <a:spLocks noGrp="1"/>
          </p:cNvSpPr>
          <p:nvPr>
            <p:ph type="sldNum" sz="quarter" idx="12"/>
          </p:nvPr>
        </p:nvSpPr>
        <p:spPr/>
        <p:txBody>
          <a:bodyPr/>
          <a:lstStyle/>
          <a:p>
            <a:fld id="{E5A60AFD-8DD9-4A19-AEFE-650C42ACB67E}" type="slidenum">
              <a:rPr lang="en-US" smtClean="0"/>
              <a:pPr/>
              <a:t>19</a:t>
            </a:fld>
            <a:endParaRPr lang="en-US"/>
          </a:p>
        </p:txBody>
      </p:sp>
      <p:pic>
        <p:nvPicPr>
          <p:cNvPr id="10" name="Audio 9">
            <a:hlinkClick r:id="" action="ppaction://media"/>
            <a:extLst>
              <a:ext uri="{FF2B5EF4-FFF2-40B4-BE49-F238E27FC236}">
                <a16:creationId xmlns:a16="http://schemas.microsoft.com/office/drawing/2014/main" id="{E00DB7C5-C147-D94B-B2DD-FB79FC42BC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30231820"/>
      </p:ext>
    </p:extLst>
  </p:cSld>
  <p:clrMapOvr>
    <a:masterClrMapping/>
  </p:clrMapOvr>
  <mc:AlternateContent xmlns:mc="http://schemas.openxmlformats.org/markup-compatibility/2006" xmlns:p14="http://schemas.microsoft.com/office/powerpoint/2010/main">
    <mc:Choice Requires="p14">
      <p:transition spd="slow" p14:dur="2000" advTm="9250"/>
    </mc:Choice>
    <mc:Fallback xmlns="">
      <p:transition spd="slow" advTm="9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050925" y="498475"/>
            <a:ext cx="184150" cy="457200"/>
          </a:xfrm>
          <a:prstGeom prst="rect">
            <a:avLst/>
          </a:prstGeom>
          <a:noFill/>
          <a:ln w="9525">
            <a:noFill/>
            <a:miter lim="800000"/>
            <a:headEnd/>
            <a:tailEnd/>
          </a:ln>
        </p:spPr>
        <p:txBody>
          <a:bodyPr wrap="none">
            <a:spAutoFit/>
          </a:bodyPr>
          <a:lstStyle/>
          <a:p>
            <a:pPr eaLnBrk="0" hangingPunct="0">
              <a:spcBef>
                <a:spcPct val="50000"/>
              </a:spcBef>
            </a:pPr>
            <a:endParaRPr lang="en-US" sz="2400">
              <a:solidFill>
                <a:srgbClr val="000000"/>
              </a:solidFill>
              <a:latin typeface="Times New Roman" pitchFamily="18" charset="0"/>
              <a:cs typeface="+mn-cs"/>
            </a:endParaRPr>
          </a:p>
        </p:txBody>
      </p:sp>
      <p:sp>
        <p:nvSpPr>
          <p:cNvPr id="2" name="Rectangle 1">
            <a:extLst>
              <a:ext uri="{FF2B5EF4-FFF2-40B4-BE49-F238E27FC236}">
                <a16:creationId xmlns:a16="http://schemas.microsoft.com/office/drawing/2014/main" id="{F274FA4E-A806-B346-8262-95E39E261D53}"/>
              </a:ext>
            </a:extLst>
          </p:cNvPr>
          <p:cNvSpPr/>
          <p:nvPr/>
        </p:nvSpPr>
        <p:spPr>
          <a:xfrm>
            <a:off x="495300" y="1997839"/>
            <a:ext cx="8343900" cy="3788858"/>
          </a:xfrm>
          <a:prstGeom prst="rect">
            <a:avLst/>
          </a:prstGeom>
        </p:spPr>
        <p:txBody>
          <a:bodyPr wrap="square">
            <a:spAutoFit/>
          </a:bodyPr>
          <a:lstStyle/>
          <a:p>
            <a:pPr>
              <a:lnSpc>
                <a:spcPct val="150000"/>
              </a:lnSpc>
            </a:pPr>
            <a:r>
              <a:rPr lang="en-US" i="1" dirty="0">
                <a:ea typeface="Calibri" panose="020F0502020204030204" pitchFamily="34" charset="0"/>
              </a:rPr>
              <a:t>Over the years, LASERs have proven highly useful in battlefield roles such as range finding, target designating, defensive countermeasure against infrared homing missile seeker heads, and other applications.  Current development of this technology is focused on designing a LASER that can reach high enough power to partially destroy or defeat a target.</a:t>
            </a:r>
            <a:r>
              <a:rPr lang="en-US" dirty="0"/>
              <a:t> </a:t>
            </a:r>
          </a:p>
          <a:p>
            <a:pPr>
              <a:lnSpc>
                <a:spcPct val="150000"/>
              </a:lnSpc>
            </a:pPr>
            <a:r>
              <a:rPr lang="en-US" i="1" dirty="0"/>
              <a:t>As High Energy LASER (HEL) systems are developed and fielded, there is a requirement for live Test and Evaluation (T&amp;E) and training to confirm their effectiveness and prepare operators to employ them.  One of the many challenges powerful LASERs present is protecting personnel from skin and eye injuries. </a:t>
            </a:r>
          </a:p>
        </p:txBody>
      </p:sp>
      <p:sp>
        <p:nvSpPr>
          <p:cNvPr id="5" name="Title 4">
            <a:extLst>
              <a:ext uri="{FF2B5EF4-FFF2-40B4-BE49-F238E27FC236}">
                <a16:creationId xmlns:a16="http://schemas.microsoft.com/office/drawing/2014/main" id="{9CEEA807-5205-4D09-B0F0-FFDD58393AAA}"/>
              </a:ext>
            </a:extLst>
          </p:cNvPr>
          <p:cNvSpPr>
            <a:spLocks noGrp="1"/>
          </p:cNvSpPr>
          <p:nvPr>
            <p:ph type="title"/>
          </p:nvPr>
        </p:nvSpPr>
        <p:spPr>
          <a:xfrm>
            <a:off x="2133600" y="155575"/>
            <a:ext cx="5334000" cy="1143000"/>
          </a:xfrm>
        </p:spPr>
        <p:txBody>
          <a:bodyPr>
            <a:normAutofit/>
          </a:bodyPr>
          <a:lstStyle/>
          <a:p>
            <a:r>
              <a:rPr lang="en-US" b="1" kern="0" dirty="0">
                <a:solidFill>
                  <a:srgbClr val="0033CC"/>
                </a:solidFill>
                <a:cs typeface="Times New Roman" pitchFamily="18" charset="0"/>
              </a:rPr>
              <a:t>Introduction</a:t>
            </a:r>
            <a:endParaRPr lang="en-US" dirty="0"/>
          </a:p>
        </p:txBody>
      </p:sp>
      <p:sp>
        <p:nvSpPr>
          <p:cNvPr id="4" name="Slide Number Placeholder 3">
            <a:extLst>
              <a:ext uri="{FF2B5EF4-FFF2-40B4-BE49-F238E27FC236}">
                <a16:creationId xmlns:a16="http://schemas.microsoft.com/office/drawing/2014/main" id="{79E371F7-00AF-4A79-A4F0-102A5CA8466D}"/>
              </a:ext>
            </a:extLst>
          </p:cNvPr>
          <p:cNvSpPr>
            <a:spLocks noGrp="1"/>
          </p:cNvSpPr>
          <p:nvPr>
            <p:ph type="sldNum" sz="quarter" idx="12"/>
          </p:nvPr>
        </p:nvSpPr>
        <p:spPr/>
        <p:txBody>
          <a:bodyPr/>
          <a:lstStyle/>
          <a:p>
            <a:fld id="{E5A60AFD-8DD9-4A19-AEFE-650C42ACB67E}" type="slidenum">
              <a:rPr lang="en-US" smtClean="0"/>
              <a:pPr/>
              <a:t>2</a:t>
            </a:fld>
            <a:endParaRPr lang="en-US"/>
          </a:p>
        </p:txBody>
      </p:sp>
      <p:pic>
        <p:nvPicPr>
          <p:cNvPr id="15" name="Audio 14">
            <a:hlinkClick r:id="" action="ppaction://media"/>
            <a:extLst>
              <a:ext uri="{FF2B5EF4-FFF2-40B4-BE49-F238E27FC236}">
                <a16:creationId xmlns:a16="http://schemas.microsoft.com/office/drawing/2014/main" id="{8141334F-0596-0141-980B-A7A71521E5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51563756"/>
      </p:ext>
    </p:extLst>
  </p:cSld>
  <p:clrMapOvr>
    <a:masterClrMapping/>
  </p:clrMapOvr>
  <p:transition advTm="2683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050925" y="498475"/>
            <a:ext cx="184150" cy="457200"/>
          </a:xfrm>
          <a:prstGeom prst="rect">
            <a:avLst/>
          </a:prstGeom>
          <a:noFill/>
          <a:ln w="9525">
            <a:noFill/>
            <a:miter lim="800000"/>
            <a:headEnd/>
            <a:tailEnd/>
          </a:ln>
        </p:spPr>
        <p:txBody>
          <a:bodyPr wrap="none">
            <a:spAutoFit/>
          </a:bodyPr>
          <a:lstStyle/>
          <a:p>
            <a:pPr eaLnBrk="0" hangingPunct="0">
              <a:spcBef>
                <a:spcPct val="50000"/>
              </a:spcBef>
            </a:pPr>
            <a:endParaRPr lang="en-US" sz="2400">
              <a:solidFill>
                <a:srgbClr val="000000"/>
              </a:solidFill>
              <a:latin typeface="Times New Roman" pitchFamily="18" charset="0"/>
              <a:cs typeface="+mn-cs"/>
            </a:endParaRPr>
          </a:p>
        </p:txBody>
      </p:sp>
      <p:sp>
        <p:nvSpPr>
          <p:cNvPr id="5" name="Title 4">
            <a:extLst>
              <a:ext uri="{FF2B5EF4-FFF2-40B4-BE49-F238E27FC236}">
                <a16:creationId xmlns:a16="http://schemas.microsoft.com/office/drawing/2014/main" id="{9B1DD43E-B53D-4101-AF50-A7C25F4E408C}"/>
              </a:ext>
            </a:extLst>
          </p:cNvPr>
          <p:cNvSpPr>
            <a:spLocks noGrp="1"/>
          </p:cNvSpPr>
          <p:nvPr>
            <p:ph type="title"/>
          </p:nvPr>
        </p:nvSpPr>
        <p:spPr/>
        <p:txBody>
          <a:bodyPr>
            <a:normAutofit/>
          </a:bodyPr>
          <a:lstStyle/>
          <a:p>
            <a:r>
              <a:rPr lang="en-US" b="1" kern="0">
                <a:solidFill>
                  <a:srgbClr val="0033CC"/>
                </a:solidFill>
                <a:cs typeface="Times New Roman" pitchFamily="18" charset="0"/>
              </a:rPr>
              <a:t>Threat</a:t>
            </a:r>
            <a:endParaRPr lang="en-US" dirty="0"/>
          </a:p>
        </p:txBody>
      </p:sp>
      <p:sp>
        <p:nvSpPr>
          <p:cNvPr id="4" name="Slide Number Placeholder 3">
            <a:extLst>
              <a:ext uri="{FF2B5EF4-FFF2-40B4-BE49-F238E27FC236}">
                <a16:creationId xmlns:a16="http://schemas.microsoft.com/office/drawing/2014/main" id="{B7F50AF6-73FA-4AC1-B96C-A7063D480BBD}"/>
              </a:ext>
            </a:extLst>
          </p:cNvPr>
          <p:cNvSpPr>
            <a:spLocks noGrp="1"/>
          </p:cNvSpPr>
          <p:nvPr>
            <p:ph type="sldNum" sz="quarter" idx="12"/>
          </p:nvPr>
        </p:nvSpPr>
        <p:spPr/>
        <p:txBody>
          <a:bodyPr/>
          <a:lstStyle/>
          <a:p>
            <a:fld id="{E5A60AFD-8DD9-4A19-AEFE-650C42ACB67E}" type="slidenum">
              <a:rPr lang="en-US" smtClean="0"/>
              <a:pPr/>
              <a:t>3</a:t>
            </a:fld>
            <a:endParaRPr lang="en-US"/>
          </a:p>
        </p:txBody>
      </p:sp>
      <p:sp>
        <p:nvSpPr>
          <p:cNvPr id="2" name="TextBox 1">
            <a:extLst>
              <a:ext uri="{FF2B5EF4-FFF2-40B4-BE49-F238E27FC236}">
                <a16:creationId xmlns:a16="http://schemas.microsoft.com/office/drawing/2014/main" id="{DA0E5ED4-5260-C64F-BB39-EA5D0EB8C90E}"/>
              </a:ext>
            </a:extLst>
          </p:cNvPr>
          <p:cNvSpPr txBox="1"/>
          <p:nvPr/>
        </p:nvSpPr>
        <p:spPr>
          <a:xfrm>
            <a:off x="838200" y="2057400"/>
            <a:ext cx="5715000"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Fast Inshore Attack Craft/ Fast Attack Craft</a:t>
            </a:r>
          </a:p>
        </p:txBody>
      </p:sp>
      <p:pic>
        <p:nvPicPr>
          <p:cNvPr id="3076" name="Picture 4">
            <a:extLst>
              <a:ext uri="{FF2B5EF4-FFF2-40B4-BE49-F238E27FC236}">
                <a16:creationId xmlns:a16="http://schemas.microsoft.com/office/drawing/2014/main" id="{C929500D-6F41-734B-A9D6-E476AC399C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2438400"/>
            <a:ext cx="3581400" cy="18880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ABA8F0-2406-E34F-986F-7C5BFD5582DC}"/>
              </a:ext>
            </a:extLst>
          </p:cNvPr>
          <p:cNvSpPr txBox="1"/>
          <p:nvPr/>
        </p:nvSpPr>
        <p:spPr>
          <a:xfrm>
            <a:off x="1122363" y="4495800"/>
            <a:ext cx="5372100"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Unmanned Aerial System</a:t>
            </a:r>
          </a:p>
        </p:txBody>
      </p:sp>
      <p:pic>
        <p:nvPicPr>
          <p:cNvPr id="3078" name="Picture 6">
            <a:extLst>
              <a:ext uri="{FF2B5EF4-FFF2-40B4-BE49-F238E27FC236}">
                <a16:creationId xmlns:a16="http://schemas.microsoft.com/office/drawing/2014/main" id="{71EE7C12-AB22-0548-9708-2B7D2653D7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3200" y="4876800"/>
            <a:ext cx="3808168" cy="1687014"/>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C6DE3383-8E4F-8A43-9B01-181F7EDD5E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83686890"/>
      </p:ext>
    </p:extLst>
  </p:cSld>
  <p:clrMapOvr>
    <a:masterClrMapping/>
  </p:clrMapOvr>
  <p:transition advTm="52407">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050925" y="498475"/>
            <a:ext cx="184150" cy="457200"/>
          </a:xfrm>
          <a:prstGeom prst="rect">
            <a:avLst/>
          </a:prstGeom>
          <a:noFill/>
          <a:ln w="9525">
            <a:noFill/>
            <a:miter lim="800000"/>
            <a:headEnd/>
            <a:tailEnd/>
          </a:ln>
        </p:spPr>
        <p:txBody>
          <a:bodyPr wrap="none">
            <a:spAutoFit/>
          </a:bodyPr>
          <a:lstStyle/>
          <a:p>
            <a:pPr eaLnBrk="0" hangingPunct="0">
              <a:spcBef>
                <a:spcPct val="50000"/>
              </a:spcBef>
            </a:pPr>
            <a:endParaRPr lang="en-US" sz="2400">
              <a:solidFill>
                <a:srgbClr val="000000"/>
              </a:solidFill>
              <a:latin typeface="Times New Roman" pitchFamily="18" charset="0"/>
              <a:cs typeface="+mn-cs"/>
            </a:endParaRPr>
          </a:p>
        </p:txBody>
      </p:sp>
      <p:sp>
        <p:nvSpPr>
          <p:cNvPr id="3" name="Rectangle 2">
            <a:extLst>
              <a:ext uri="{FF2B5EF4-FFF2-40B4-BE49-F238E27FC236}">
                <a16:creationId xmlns:a16="http://schemas.microsoft.com/office/drawing/2014/main" id="{1E259BC4-E546-5040-A587-245F11BE0377}"/>
              </a:ext>
            </a:extLst>
          </p:cNvPr>
          <p:cNvSpPr/>
          <p:nvPr/>
        </p:nvSpPr>
        <p:spPr>
          <a:xfrm>
            <a:off x="505933" y="1733084"/>
            <a:ext cx="8440948" cy="3693319"/>
          </a:xfrm>
          <a:prstGeom prst="rect">
            <a:avLst/>
          </a:prstGeom>
        </p:spPr>
        <p:txBody>
          <a:bodyPr wrap="square">
            <a:spAutoFit/>
          </a:bodyPr>
          <a:lstStyle/>
          <a:p>
            <a:pPr marL="285750" indent="-285750">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a:p>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a:p>
            <a:r>
              <a:rPr lang="en-US" dirty="0">
                <a:latin typeface="Times New Roman" panose="02020603050405020304" pitchFamily="18" charset="0"/>
                <a:ea typeface="Calibri" panose="020F0502020204030204" pitchFamily="34" charset="0"/>
              </a:rPr>
              <a:t> </a:t>
            </a:r>
          </a:p>
          <a:p>
            <a:pPr marL="285750" indent="-285750">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E4E068CE-8DCA-4C41-A78D-D652491CAA7F}"/>
              </a:ext>
            </a:extLst>
          </p:cNvPr>
          <p:cNvSpPr/>
          <p:nvPr/>
        </p:nvSpPr>
        <p:spPr>
          <a:xfrm>
            <a:off x="685800" y="2209800"/>
            <a:ext cx="7924800" cy="1754326"/>
          </a:xfrm>
          <a:prstGeom prst="rect">
            <a:avLst/>
          </a:prstGeom>
        </p:spPr>
        <p:txBody>
          <a:bodyPr wrap="square">
            <a:spAutoFit/>
          </a:bodyPr>
          <a:lstStyle/>
          <a:p>
            <a:pPr algn="ctr"/>
            <a:r>
              <a:rPr lang="en-US" sz="3600" b="1" dirty="0">
                <a:ea typeface="Calibri" panose="020F0502020204030204" pitchFamily="34" charset="0"/>
              </a:rPr>
              <a:t>High Energy Lasers (HEL)</a:t>
            </a:r>
          </a:p>
          <a:p>
            <a:endParaRPr lang="en-US"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rPr>
              <a:t>Highly effective deterrent with nearly an unlimited magazine</a:t>
            </a:r>
          </a:p>
          <a:p>
            <a:endParaRPr lang="en-US" dirty="0">
              <a:latin typeface="Times New Roman" panose="02020603050405020304" pitchFamily="18" charset="0"/>
              <a:ea typeface="Calibri" panose="020F0502020204030204" pitchFamily="34" charset="0"/>
            </a:endParaRPr>
          </a:p>
          <a:p>
            <a:endParaRPr lang="en-US" dirty="0">
              <a:latin typeface="Times New Roman" panose="02020603050405020304" pitchFamily="18" charset="0"/>
              <a:ea typeface="Calibri" panose="020F0502020204030204" pitchFamily="34" charset="0"/>
            </a:endParaRPr>
          </a:p>
        </p:txBody>
      </p:sp>
      <p:sp>
        <p:nvSpPr>
          <p:cNvPr id="6" name="Title 5">
            <a:extLst>
              <a:ext uri="{FF2B5EF4-FFF2-40B4-BE49-F238E27FC236}">
                <a16:creationId xmlns:a16="http://schemas.microsoft.com/office/drawing/2014/main" id="{0B213EF4-AE28-4460-A2AA-C54BA9526944}"/>
              </a:ext>
            </a:extLst>
          </p:cNvPr>
          <p:cNvSpPr>
            <a:spLocks noGrp="1"/>
          </p:cNvSpPr>
          <p:nvPr>
            <p:ph type="title"/>
          </p:nvPr>
        </p:nvSpPr>
        <p:spPr/>
        <p:txBody>
          <a:bodyPr>
            <a:normAutofit/>
          </a:bodyPr>
          <a:lstStyle/>
          <a:p>
            <a:r>
              <a:rPr lang="en-US" b="1" kern="0" dirty="0">
                <a:solidFill>
                  <a:srgbClr val="0033CC"/>
                </a:solidFill>
                <a:cs typeface="Times New Roman" pitchFamily="18" charset="0"/>
              </a:rPr>
              <a:t>Solution</a:t>
            </a:r>
            <a:endParaRPr lang="en-US" dirty="0"/>
          </a:p>
        </p:txBody>
      </p:sp>
      <p:sp>
        <p:nvSpPr>
          <p:cNvPr id="5" name="Slide Number Placeholder 4">
            <a:extLst>
              <a:ext uri="{FF2B5EF4-FFF2-40B4-BE49-F238E27FC236}">
                <a16:creationId xmlns:a16="http://schemas.microsoft.com/office/drawing/2014/main" id="{8D958D25-8102-44DC-9D0C-2455885D9125}"/>
              </a:ext>
            </a:extLst>
          </p:cNvPr>
          <p:cNvSpPr>
            <a:spLocks noGrp="1"/>
          </p:cNvSpPr>
          <p:nvPr>
            <p:ph type="sldNum" sz="quarter" idx="12"/>
          </p:nvPr>
        </p:nvSpPr>
        <p:spPr/>
        <p:txBody>
          <a:bodyPr/>
          <a:lstStyle/>
          <a:p>
            <a:fld id="{E5A60AFD-8DD9-4A19-AEFE-650C42ACB67E}" type="slidenum">
              <a:rPr lang="en-US" smtClean="0"/>
              <a:pPr/>
              <a:t>4</a:t>
            </a:fld>
            <a:endParaRPr lang="en-US"/>
          </a:p>
        </p:txBody>
      </p:sp>
      <p:sp>
        <p:nvSpPr>
          <p:cNvPr id="7" name="Rectangle 2">
            <a:extLst>
              <a:ext uri="{FF2B5EF4-FFF2-40B4-BE49-F238E27FC236}">
                <a16:creationId xmlns:a16="http://schemas.microsoft.com/office/drawing/2014/main" id="{F99AB643-6CE4-554E-B8BE-73BE3ABA87F0}"/>
              </a:ext>
            </a:extLst>
          </p:cNvPr>
          <p:cNvSpPr>
            <a:spLocks noChangeArrowheads="1"/>
          </p:cNvSpPr>
          <p:nvPr/>
        </p:nvSpPr>
        <p:spPr bwMode="auto">
          <a:xfrm>
            <a:off x="2819400" y="390583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9" descr="Image - Laser Weapon System aboard USS Ponce">
            <a:extLst>
              <a:ext uri="{FF2B5EF4-FFF2-40B4-BE49-F238E27FC236}">
                <a16:creationId xmlns:a16="http://schemas.microsoft.com/office/drawing/2014/main" id="{36D323AE-2C8E-5F48-AE6D-E628928715D5}"/>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667000" y="3801924"/>
            <a:ext cx="3657600" cy="2493818"/>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B797CB12-D72D-E749-910F-986ECF70EF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52069786"/>
      </p:ext>
    </p:extLst>
  </p:cSld>
  <p:clrMapOvr>
    <a:masterClrMapping/>
  </p:clrMapOvr>
  <p:transition advTm="65948">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4"/>
          <p:cNvSpPr txBox="1">
            <a:spLocks noChangeArrowheads="1"/>
          </p:cNvSpPr>
          <p:nvPr/>
        </p:nvSpPr>
        <p:spPr bwMode="auto">
          <a:xfrm>
            <a:off x="1508125" y="2251075"/>
            <a:ext cx="184150" cy="457200"/>
          </a:xfrm>
          <a:prstGeom prst="rect">
            <a:avLst/>
          </a:prstGeom>
          <a:noFill/>
          <a:ln w="9525">
            <a:noFill/>
            <a:miter lim="800000"/>
            <a:headEnd/>
            <a:tailEnd/>
          </a:ln>
        </p:spPr>
        <p:txBody>
          <a:bodyPr wrap="none">
            <a:spAutoFit/>
          </a:bodyPr>
          <a:lstStyle/>
          <a:p>
            <a:pPr eaLnBrk="0" hangingPunct="0"/>
            <a:endParaRPr lang="en-US" sz="2400">
              <a:latin typeface="Times New Roman" pitchFamily="18" charset="0"/>
            </a:endParaRPr>
          </a:p>
        </p:txBody>
      </p:sp>
      <p:pic>
        <p:nvPicPr>
          <p:cNvPr id="3" name="Online Media 2" descr="Watch the US Navy's laser weapon in action">
            <a:hlinkClick r:id="" action="ppaction://media"/>
            <a:extLst>
              <a:ext uri="{FF2B5EF4-FFF2-40B4-BE49-F238E27FC236}">
                <a16:creationId xmlns:a16="http://schemas.microsoft.com/office/drawing/2014/main" id="{35CDF845-098D-C745-B40D-52C5700FB76A}"/>
              </a:ext>
            </a:extLst>
          </p:cNvPr>
          <p:cNvPicPr>
            <a:picLocks noRot="1" noChangeAspect="1"/>
          </p:cNvPicPr>
          <p:nvPr>
            <a:videoFile r:link="rId2"/>
          </p:nvPr>
        </p:nvPicPr>
        <p:blipFill>
          <a:blip r:embed="rId7"/>
          <a:stretch>
            <a:fillRect/>
          </a:stretch>
        </p:blipFill>
        <p:spPr>
          <a:xfrm>
            <a:off x="211047" y="1676400"/>
            <a:ext cx="8704353" cy="4754880"/>
          </a:xfrm>
          <a:prstGeom prst="rect">
            <a:avLst/>
          </a:prstGeom>
        </p:spPr>
      </p:pic>
      <p:sp>
        <p:nvSpPr>
          <p:cNvPr id="6" name="Title 5">
            <a:extLst>
              <a:ext uri="{FF2B5EF4-FFF2-40B4-BE49-F238E27FC236}">
                <a16:creationId xmlns:a16="http://schemas.microsoft.com/office/drawing/2014/main" id="{EBC4483D-F440-41BB-9FE3-2FC7A34D9628}"/>
              </a:ext>
            </a:extLst>
          </p:cNvPr>
          <p:cNvSpPr>
            <a:spLocks noGrp="1"/>
          </p:cNvSpPr>
          <p:nvPr>
            <p:ph type="title"/>
          </p:nvPr>
        </p:nvSpPr>
        <p:spPr/>
        <p:txBody>
          <a:bodyPr>
            <a:normAutofit/>
          </a:bodyPr>
          <a:lstStyle/>
          <a:p>
            <a:r>
              <a:rPr lang="en-US" b="1" kern="0" dirty="0">
                <a:solidFill>
                  <a:srgbClr val="0033CC"/>
                </a:solidFill>
                <a:cs typeface="Times New Roman" pitchFamily="18" charset="0"/>
              </a:rPr>
              <a:t>High Energy LASER</a:t>
            </a:r>
            <a:endParaRPr lang="en-US" dirty="0"/>
          </a:p>
        </p:txBody>
      </p:sp>
      <p:sp>
        <p:nvSpPr>
          <p:cNvPr id="5" name="Slide Number Placeholder 4">
            <a:extLst>
              <a:ext uri="{FF2B5EF4-FFF2-40B4-BE49-F238E27FC236}">
                <a16:creationId xmlns:a16="http://schemas.microsoft.com/office/drawing/2014/main" id="{DC19B437-5521-41F4-9213-5FE2BCF62F57}"/>
              </a:ext>
            </a:extLst>
          </p:cNvPr>
          <p:cNvSpPr>
            <a:spLocks noGrp="1"/>
          </p:cNvSpPr>
          <p:nvPr>
            <p:ph type="sldNum" sz="quarter" idx="12"/>
          </p:nvPr>
        </p:nvSpPr>
        <p:spPr/>
        <p:txBody>
          <a:bodyPr/>
          <a:lstStyle/>
          <a:p>
            <a:fld id="{E5A60AFD-8DD9-4A19-AEFE-650C42ACB67E}" type="slidenum">
              <a:rPr lang="en-US" smtClean="0"/>
              <a:pPr/>
              <a:t>5</a:t>
            </a:fld>
            <a:endParaRPr lang="en-US"/>
          </a:p>
        </p:txBody>
      </p:sp>
      <p:pic>
        <p:nvPicPr>
          <p:cNvPr id="4" name="Audio 3">
            <a:hlinkClick r:id="" action="ppaction://media"/>
            <a:extLst>
              <a:ext uri="{FF2B5EF4-FFF2-40B4-BE49-F238E27FC236}">
                <a16:creationId xmlns:a16="http://schemas.microsoft.com/office/drawing/2014/main" id="{98EF8E05-B63E-D545-865D-25BF6905C4A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096454171"/>
      </p:ext>
    </p:extLst>
  </p:cSld>
  <p:clrMapOvr>
    <a:masterClrMapping/>
  </p:clrMapOvr>
  <p:transition advTm="14137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3"/>
                                        </p:tgtEl>
                                      </p:cBhvr>
                                    </p:cmd>
                                  </p:childTnLst>
                                </p:cTn>
                              </p:par>
                              <p:par>
                                <p:cTn id="15" presetID="1" presetClass="mediacall" presetSubtype="0" fill="hold" nodeType="withEffect">
                                  <p:stCondLst>
                                    <p:cond delay="0"/>
                                  </p:stCondLst>
                                  <p:childTnLst>
                                    <p:cmd type="call" cmd="playFrom(0.0)">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withEffect">
                                  <p:stCondLst>
                                    <p:cond delay="5800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4406" objId="3"/>
        <p14:stopEvt time="140421" objId="3"/>
        <p14:playEvt time="140422" objId="3"/>
        <p14:stopEvt time="140423"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050925" y="498475"/>
            <a:ext cx="184150" cy="457200"/>
          </a:xfrm>
          <a:prstGeom prst="rect">
            <a:avLst/>
          </a:prstGeom>
          <a:noFill/>
          <a:ln w="9525">
            <a:noFill/>
            <a:miter lim="800000"/>
            <a:headEnd/>
            <a:tailEnd/>
          </a:ln>
        </p:spPr>
        <p:txBody>
          <a:bodyPr wrap="none">
            <a:spAutoFit/>
          </a:bodyPr>
          <a:lstStyle/>
          <a:p>
            <a:pPr eaLnBrk="0" hangingPunct="0"/>
            <a:endParaRPr lang="en-US" sz="2400">
              <a:latin typeface="Times New Roman" pitchFamily="18" charset="0"/>
            </a:endParaRPr>
          </a:p>
        </p:txBody>
      </p:sp>
      <p:sp>
        <p:nvSpPr>
          <p:cNvPr id="15" name="Rectangle 5"/>
          <p:cNvSpPr>
            <a:spLocks noChangeArrowheads="1"/>
          </p:cNvSpPr>
          <p:nvPr/>
        </p:nvSpPr>
        <p:spPr bwMode="auto">
          <a:xfrm>
            <a:off x="379445" y="1676400"/>
            <a:ext cx="8365626" cy="752514"/>
          </a:xfrm>
          <a:prstGeom prst="rect">
            <a:avLst/>
          </a:prstGeom>
          <a:noFill/>
          <a:ln w="9525">
            <a:noFill/>
            <a:miter lim="800000"/>
            <a:headEnd/>
            <a:tailEnd/>
          </a:ln>
        </p:spPr>
        <p:txBody>
          <a:bodyPr wrap="square">
            <a:spAutoFit/>
          </a:bodyPr>
          <a:lstStyle/>
          <a:p>
            <a:pPr algn="ctr" eaLnBrk="0" hangingPunct="0">
              <a:lnSpc>
                <a:spcPct val="110000"/>
              </a:lnSpc>
              <a:spcBef>
                <a:spcPct val="50000"/>
              </a:spcBef>
            </a:pPr>
            <a:r>
              <a:rPr lang="en-US" sz="2000" dirty="0"/>
              <a:t>Department of the Navy HEL systems are Class 3B or 4 LASERs, which have the potential to injure skin and eyes</a:t>
            </a:r>
          </a:p>
        </p:txBody>
      </p:sp>
      <p:pic>
        <p:nvPicPr>
          <p:cNvPr id="10" name="Picture 9">
            <a:extLst>
              <a:ext uri="{FF2B5EF4-FFF2-40B4-BE49-F238E27FC236}">
                <a16:creationId xmlns:a16="http://schemas.microsoft.com/office/drawing/2014/main" id="{7580BE6F-EBEF-044D-AAB1-FA7440EDD62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28600" y="2438400"/>
            <a:ext cx="8686800" cy="3992014"/>
          </a:xfrm>
          <a:prstGeom prst="rect">
            <a:avLst/>
          </a:prstGeom>
          <a:noFill/>
          <a:ln>
            <a:noFill/>
          </a:ln>
        </p:spPr>
      </p:pic>
      <p:sp>
        <p:nvSpPr>
          <p:cNvPr id="5" name="Title 4">
            <a:extLst>
              <a:ext uri="{FF2B5EF4-FFF2-40B4-BE49-F238E27FC236}">
                <a16:creationId xmlns:a16="http://schemas.microsoft.com/office/drawing/2014/main" id="{B1656A59-73F3-493E-962C-077952202FD5}"/>
              </a:ext>
            </a:extLst>
          </p:cNvPr>
          <p:cNvSpPr>
            <a:spLocks noGrp="1"/>
          </p:cNvSpPr>
          <p:nvPr>
            <p:ph type="title"/>
          </p:nvPr>
        </p:nvSpPr>
        <p:spPr/>
        <p:txBody>
          <a:bodyPr>
            <a:normAutofit/>
          </a:bodyPr>
          <a:lstStyle/>
          <a:p>
            <a:r>
              <a:rPr lang="en-US" b="1" kern="0" dirty="0">
                <a:solidFill>
                  <a:srgbClr val="0033CC"/>
                </a:solidFill>
                <a:cs typeface="Times New Roman" pitchFamily="18" charset="0"/>
              </a:rPr>
              <a:t>LASER Safety </a:t>
            </a:r>
          </a:p>
        </p:txBody>
      </p:sp>
      <p:sp>
        <p:nvSpPr>
          <p:cNvPr id="4" name="Slide Number Placeholder 3">
            <a:extLst>
              <a:ext uri="{FF2B5EF4-FFF2-40B4-BE49-F238E27FC236}">
                <a16:creationId xmlns:a16="http://schemas.microsoft.com/office/drawing/2014/main" id="{C126631B-8E2A-43CA-A0C0-42994B8D94D8}"/>
              </a:ext>
            </a:extLst>
          </p:cNvPr>
          <p:cNvSpPr>
            <a:spLocks noGrp="1"/>
          </p:cNvSpPr>
          <p:nvPr>
            <p:ph type="sldNum" sz="quarter" idx="12"/>
          </p:nvPr>
        </p:nvSpPr>
        <p:spPr/>
        <p:txBody>
          <a:bodyPr/>
          <a:lstStyle/>
          <a:p>
            <a:fld id="{E5A60AFD-8DD9-4A19-AEFE-650C42ACB67E}" type="slidenum">
              <a:rPr lang="en-US" smtClean="0"/>
              <a:pPr/>
              <a:t>6</a:t>
            </a:fld>
            <a:endParaRPr lang="en-US"/>
          </a:p>
        </p:txBody>
      </p:sp>
      <p:sp>
        <p:nvSpPr>
          <p:cNvPr id="2" name="TextBox 1">
            <a:extLst>
              <a:ext uri="{FF2B5EF4-FFF2-40B4-BE49-F238E27FC236}">
                <a16:creationId xmlns:a16="http://schemas.microsoft.com/office/drawing/2014/main" id="{54561FE4-CA84-934D-B710-8AAE5F8650BF}"/>
              </a:ext>
            </a:extLst>
          </p:cNvPr>
          <p:cNvSpPr txBox="1"/>
          <p:nvPr/>
        </p:nvSpPr>
        <p:spPr>
          <a:xfrm>
            <a:off x="984196" y="6475254"/>
            <a:ext cx="5501827" cy="246221"/>
          </a:xfrm>
          <a:prstGeom prst="rect">
            <a:avLst/>
          </a:prstGeom>
          <a:noFill/>
        </p:spPr>
        <p:txBody>
          <a:bodyPr wrap="none" rtlCol="0">
            <a:spAutoFit/>
          </a:bodyPr>
          <a:lstStyle/>
          <a:p>
            <a:r>
              <a:rPr lang="en-US" sz="1000" dirty="0"/>
              <a:t>Graphic sourced from:  https://</a:t>
            </a:r>
            <a:r>
              <a:rPr lang="en-US" sz="1000" dirty="0" err="1"/>
              <a:t>www.laserpointersafety.com</a:t>
            </a:r>
            <a:r>
              <a:rPr lang="en-US" sz="1000" dirty="0"/>
              <a:t>/resources/Arrow---eye-injury-</a:t>
            </a:r>
            <a:r>
              <a:rPr lang="en-US" sz="1000" dirty="0" err="1"/>
              <a:t>hazard.png</a:t>
            </a:r>
            <a:endParaRPr lang="en-US" sz="1000" dirty="0"/>
          </a:p>
        </p:txBody>
      </p:sp>
      <p:pic>
        <p:nvPicPr>
          <p:cNvPr id="11" name="Audio 10">
            <a:hlinkClick r:id="" action="ppaction://media"/>
            <a:extLst>
              <a:ext uri="{FF2B5EF4-FFF2-40B4-BE49-F238E27FC236}">
                <a16:creationId xmlns:a16="http://schemas.microsoft.com/office/drawing/2014/main" id="{69215386-05C9-3F4A-9843-09958F58A7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37506005"/>
      </p:ext>
    </p:extLst>
  </p:cSld>
  <p:clrMapOvr>
    <a:masterClrMapping/>
  </p:clrMapOvr>
  <mc:AlternateContent xmlns:mc="http://schemas.openxmlformats.org/markup-compatibility/2006" xmlns:p14="http://schemas.microsoft.com/office/powerpoint/2010/main">
    <mc:Choice Requires="p14">
      <p:transition spd="slow" p14:dur="2000" advTm="184020"/>
    </mc:Choice>
    <mc:Fallback xmlns="">
      <p:transition spd="slow" advTm="184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Lockheed Martin F-35 Lightning II - Wikipedia"/>
          <p:cNvSpPr>
            <a:spLocks noChangeAspect="1" noChangeArrowheads="1"/>
          </p:cNvSpPr>
          <p:nvPr/>
        </p:nvSpPr>
        <p:spPr bwMode="auto">
          <a:xfrm>
            <a:off x="155575" y="-822325"/>
            <a:ext cx="239077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itle 9">
            <a:extLst>
              <a:ext uri="{FF2B5EF4-FFF2-40B4-BE49-F238E27FC236}">
                <a16:creationId xmlns:a16="http://schemas.microsoft.com/office/drawing/2014/main" id="{E10D33E0-9C60-44BD-9D75-690492613BA7}"/>
              </a:ext>
            </a:extLst>
          </p:cNvPr>
          <p:cNvSpPr>
            <a:spLocks noGrp="1"/>
          </p:cNvSpPr>
          <p:nvPr>
            <p:ph type="title"/>
          </p:nvPr>
        </p:nvSpPr>
        <p:spPr/>
        <p:txBody>
          <a:bodyPr>
            <a:noAutofit/>
          </a:bodyPr>
          <a:lstStyle/>
          <a:p>
            <a:pPr lvl="0"/>
            <a:r>
              <a:rPr lang="en-US" sz="3600" b="1" kern="0" dirty="0">
                <a:solidFill>
                  <a:srgbClr val="0033CC"/>
                </a:solidFill>
                <a:cs typeface="Times New Roman" pitchFamily="18" charset="0"/>
              </a:rPr>
              <a:t>LASER Operations/Testing</a:t>
            </a:r>
          </a:p>
        </p:txBody>
      </p:sp>
      <p:sp>
        <p:nvSpPr>
          <p:cNvPr id="9" name="Slide Number Placeholder 8">
            <a:extLst>
              <a:ext uri="{FF2B5EF4-FFF2-40B4-BE49-F238E27FC236}">
                <a16:creationId xmlns:a16="http://schemas.microsoft.com/office/drawing/2014/main" id="{345E6CF0-294D-4355-B220-D9EE3CD99EEF}"/>
              </a:ext>
            </a:extLst>
          </p:cNvPr>
          <p:cNvSpPr>
            <a:spLocks noGrp="1"/>
          </p:cNvSpPr>
          <p:nvPr>
            <p:ph type="sldNum" sz="quarter" idx="12"/>
          </p:nvPr>
        </p:nvSpPr>
        <p:spPr/>
        <p:txBody>
          <a:bodyPr/>
          <a:lstStyle/>
          <a:p>
            <a:fld id="{E5A60AFD-8DD9-4A19-AEFE-650C42ACB67E}" type="slidenum">
              <a:rPr lang="en-US" smtClean="0"/>
              <a:pPr/>
              <a:t>7</a:t>
            </a:fld>
            <a:endParaRPr lang="en-US"/>
          </a:p>
        </p:txBody>
      </p:sp>
      <p:sp>
        <p:nvSpPr>
          <p:cNvPr id="8" name="Rectangle 2">
            <a:extLst>
              <a:ext uri="{FF2B5EF4-FFF2-40B4-BE49-F238E27FC236}">
                <a16:creationId xmlns:a16="http://schemas.microsoft.com/office/drawing/2014/main" id="{D8EE54B0-F6A9-7B4E-A9B7-BD8B4D6ED76D}"/>
              </a:ext>
            </a:extLst>
          </p:cNvPr>
          <p:cNvSpPr>
            <a:spLocks noChangeArrowheads="1"/>
          </p:cNvSpPr>
          <p:nvPr/>
        </p:nvSpPr>
        <p:spPr bwMode="auto">
          <a:xfrm>
            <a:off x="1733550" y="2547067"/>
            <a:ext cx="337331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3" descr="A plane flying in the air&#10;&#10;Description automatically generated">
            <a:extLst>
              <a:ext uri="{FF2B5EF4-FFF2-40B4-BE49-F238E27FC236}">
                <a16:creationId xmlns:a16="http://schemas.microsoft.com/office/drawing/2014/main" id="{62402DB4-3EE3-B647-B3C5-78670711934E}"/>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605744" y="4142837"/>
            <a:ext cx="3654425" cy="24133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a:extLst>
              <a:ext uri="{FF2B5EF4-FFF2-40B4-BE49-F238E27FC236}">
                <a16:creationId xmlns:a16="http://schemas.microsoft.com/office/drawing/2014/main" id="{371FC713-E7B3-7F4E-AD98-77004B419C75}"/>
              </a:ext>
            </a:extLst>
          </p:cNvPr>
          <p:cNvSpPr>
            <a:spLocks noChangeArrowheads="1"/>
          </p:cNvSpPr>
          <p:nvPr/>
        </p:nvSpPr>
        <p:spPr bwMode="auto">
          <a:xfrm>
            <a:off x="4572000" y="0"/>
            <a:ext cx="457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7" name="Picture 7" descr="A fighter jet flying through a cloudy sky&#10;&#10;Description automatically generated">
            <a:extLst>
              <a:ext uri="{FF2B5EF4-FFF2-40B4-BE49-F238E27FC236}">
                <a16:creationId xmlns:a16="http://schemas.microsoft.com/office/drawing/2014/main" id="{46C34914-E757-134F-B1FC-96D905853E33}"/>
              </a:ext>
            </a:extLst>
          </p:cNvPr>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4501593" y="4125555"/>
            <a:ext cx="4036663" cy="24133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
            <a:extLst>
              <a:ext uri="{FF2B5EF4-FFF2-40B4-BE49-F238E27FC236}">
                <a16:creationId xmlns:a16="http://schemas.microsoft.com/office/drawing/2014/main" id="{63D4955F-2491-934F-8625-046E9389581E}"/>
              </a:ext>
            </a:extLst>
          </p:cNvPr>
          <p:cNvSpPr>
            <a:spLocks noChangeArrowheads="1"/>
          </p:cNvSpPr>
          <p:nvPr/>
        </p:nvSpPr>
        <p:spPr bwMode="auto">
          <a:xfrm>
            <a:off x="7038998" y="2597646"/>
            <a:ext cx="504216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9" name="Picture 8" descr="A helicopter in the sand&#10;&#10;Description automatically generated">
            <a:extLst>
              <a:ext uri="{FF2B5EF4-FFF2-40B4-BE49-F238E27FC236}">
                <a16:creationId xmlns:a16="http://schemas.microsoft.com/office/drawing/2014/main" id="{EFF2E977-26B9-A648-B764-2AD7F0DCC424}"/>
              </a:ext>
            </a:extLst>
          </p:cNvPr>
          <p:cNvPicPr>
            <a:picLocks noChangeAspect="1" noChangeArrowheads="1"/>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4534076" y="1622938"/>
            <a:ext cx="3963865" cy="241335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8">
            <a:extLst>
              <a:ext uri="{FF2B5EF4-FFF2-40B4-BE49-F238E27FC236}">
                <a16:creationId xmlns:a16="http://schemas.microsoft.com/office/drawing/2014/main" id="{50695C1F-2AD3-B74C-8631-ED5D272EE671}"/>
              </a:ext>
            </a:extLst>
          </p:cNvPr>
          <p:cNvSpPr>
            <a:spLocks noChangeArrowheads="1"/>
          </p:cNvSpPr>
          <p:nvPr/>
        </p:nvSpPr>
        <p:spPr bwMode="auto">
          <a:xfrm>
            <a:off x="155575" y="-140861"/>
            <a:ext cx="562219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31" name="Picture 10" descr="USS Portland Conducts Laser Weapon System Demonstrator Test">
            <a:extLst>
              <a:ext uri="{FF2B5EF4-FFF2-40B4-BE49-F238E27FC236}">
                <a16:creationId xmlns:a16="http://schemas.microsoft.com/office/drawing/2014/main" id="{96815E7F-74EE-8844-878E-EA914BEE5FC7}"/>
              </a:ext>
            </a:extLst>
          </p:cNvPr>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646059" y="1637404"/>
            <a:ext cx="3654425" cy="23844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4D365430-1716-ED4B-83A1-3B83CB62A3A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01023008"/>
      </p:ext>
    </p:extLst>
  </p:cSld>
  <p:clrMapOvr>
    <a:masterClrMapping/>
  </p:clrMapOvr>
  <mc:AlternateContent xmlns:mc="http://schemas.openxmlformats.org/markup-compatibility/2006" xmlns:p14="http://schemas.microsoft.com/office/powerpoint/2010/main">
    <mc:Choice Requires="p14">
      <p:transition spd="slow" p14:dur="2000" advTm="24308"/>
    </mc:Choice>
    <mc:Fallback xmlns="">
      <p:transition spd="slow" advTm="24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4"/>
          <p:cNvSpPr txBox="1">
            <a:spLocks noChangeArrowheads="1"/>
          </p:cNvSpPr>
          <p:nvPr/>
        </p:nvSpPr>
        <p:spPr bwMode="auto">
          <a:xfrm>
            <a:off x="1508125" y="2251075"/>
            <a:ext cx="184150" cy="457200"/>
          </a:xfrm>
          <a:prstGeom prst="rect">
            <a:avLst/>
          </a:prstGeom>
          <a:noFill/>
          <a:ln w="9525">
            <a:noFill/>
            <a:miter lim="800000"/>
            <a:headEnd/>
            <a:tailEnd/>
          </a:ln>
        </p:spPr>
        <p:txBody>
          <a:bodyPr wrap="none">
            <a:spAutoFit/>
          </a:bodyPr>
          <a:lstStyle/>
          <a:p>
            <a:pPr eaLnBrk="0" hangingPunct="0"/>
            <a:endParaRPr lang="en-US" sz="2400">
              <a:latin typeface="Times New Roman" pitchFamily="18" charset="0"/>
            </a:endParaRPr>
          </a:p>
        </p:txBody>
      </p:sp>
      <p:sp>
        <p:nvSpPr>
          <p:cNvPr id="5" name="Title 4">
            <a:extLst>
              <a:ext uri="{FF2B5EF4-FFF2-40B4-BE49-F238E27FC236}">
                <a16:creationId xmlns:a16="http://schemas.microsoft.com/office/drawing/2014/main" id="{B2AED63C-219D-4044-8B16-6966287D4AFC}"/>
              </a:ext>
            </a:extLst>
          </p:cNvPr>
          <p:cNvSpPr>
            <a:spLocks noGrp="1"/>
          </p:cNvSpPr>
          <p:nvPr>
            <p:ph type="title"/>
          </p:nvPr>
        </p:nvSpPr>
        <p:spPr/>
        <p:txBody>
          <a:bodyPr>
            <a:normAutofit/>
          </a:bodyPr>
          <a:lstStyle/>
          <a:p>
            <a:r>
              <a:rPr lang="en-US" b="1" kern="0" dirty="0">
                <a:solidFill>
                  <a:srgbClr val="0033CC"/>
                </a:solidFill>
                <a:cs typeface="Times New Roman" pitchFamily="18" charset="0"/>
              </a:rPr>
              <a:t>LASER Policy</a:t>
            </a:r>
            <a:endParaRPr lang="en-US" dirty="0"/>
          </a:p>
        </p:txBody>
      </p:sp>
      <p:sp>
        <p:nvSpPr>
          <p:cNvPr id="6" name="Content Placeholder 5">
            <a:extLst>
              <a:ext uri="{FF2B5EF4-FFF2-40B4-BE49-F238E27FC236}">
                <a16:creationId xmlns:a16="http://schemas.microsoft.com/office/drawing/2014/main" id="{3EDE9383-B879-43FA-B602-98C562C888C5}"/>
              </a:ext>
            </a:extLst>
          </p:cNvPr>
          <p:cNvSpPr>
            <a:spLocks noGrp="1"/>
          </p:cNvSpPr>
          <p:nvPr>
            <p:ph idx="1"/>
          </p:nvPr>
        </p:nvSpPr>
        <p:spPr>
          <a:xfrm>
            <a:off x="457200" y="1600200"/>
            <a:ext cx="8229600" cy="4756150"/>
          </a:xfrm>
        </p:spPr>
        <p:txBody>
          <a:bodyPr>
            <a:normAutofit fontScale="92500" lnSpcReduction="20000"/>
          </a:bodyPr>
          <a:lstStyle/>
          <a:p>
            <a:pPr marL="228600" lvl="0" indent="-228600" eaLnBrk="0" hangingPunct="0">
              <a:lnSpc>
                <a:spcPct val="110000"/>
              </a:lnSpc>
              <a:spcBef>
                <a:spcPts val="0"/>
              </a:spcBef>
              <a:spcAft>
                <a:spcPts val="600"/>
              </a:spcAft>
            </a:pPr>
            <a:r>
              <a:rPr lang="en-US" sz="2400" b="1" dirty="0">
                <a:solidFill>
                  <a:prstClr val="black"/>
                </a:solidFill>
                <a:cs typeface="Calibri" panose="020F0502020204030204" pitchFamily="34" charset="0"/>
              </a:rPr>
              <a:t>Department of Navy policy is to identify and control LASER radiation hazards early during design and development and maintain those controls throughout the life cycle of the LASER system</a:t>
            </a:r>
          </a:p>
          <a:p>
            <a:pPr marL="228600" lvl="0" indent="-228600" eaLnBrk="0" hangingPunct="0">
              <a:lnSpc>
                <a:spcPct val="110000"/>
              </a:lnSpc>
              <a:spcBef>
                <a:spcPts val="0"/>
              </a:spcBef>
              <a:spcAft>
                <a:spcPts val="600"/>
              </a:spcAft>
            </a:pPr>
            <a:r>
              <a:rPr lang="en-US" sz="2400" dirty="0">
                <a:solidFill>
                  <a:prstClr val="black"/>
                </a:solidFill>
                <a:cs typeface="Calibri" panose="020F0502020204030204" pitchFamily="34" charset="0"/>
              </a:rPr>
              <a:t>Department of Navy policy also specifies that all LASER system acquisition agents ensure that DoD exempt class 3B and class 4 LASER systems are reviewed by the LASER Safety Review Board during each phase of the acquisition life cycle</a:t>
            </a:r>
          </a:p>
          <a:p>
            <a:pPr marL="228600" lvl="0" indent="-228600" eaLnBrk="0" hangingPunct="0">
              <a:lnSpc>
                <a:spcPct val="110000"/>
              </a:lnSpc>
              <a:spcBef>
                <a:spcPts val="0"/>
              </a:spcBef>
              <a:spcAft>
                <a:spcPts val="600"/>
              </a:spcAft>
            </a:pPr>
            <a:r>
              <a:rPr lang="en-US" sz="2400" dirty="0">
                <a:solidFill>
                  <a:prstClr val="black"/>
                </a:solidFill>
                <a:cs typeface="Calibri" panose="020F0502020204030204" pitchFamily="34" charset="0"/>
              </a:rPr>
              <a:t>Each LASER range is evaluated by Navy Surface Warfare Center, Corona Division for LASER range certification to determine the degree of LASER radiation hazard and identify risk management mitigation controls</a:t>
            </a:r>
          </a:p>
          <a:p>
            <a:pPr marL="228600" lvl="0" indent="-228600" eaLnBrk="0" hangingPunct="0">
              <a:lnSpc>
                <a:spcPct val="110000"/>
              </a:lnSpc>
              <a:spcBef>
                <a:spcPts val="0"/>
              </a:spcBef>
              <a:spcAft>
                <a:spcPts val="600"/>
              </a:spcAft>
            </a:pPr>
            <a:r>
              <a:rPr lang="en-US" sz="2400" b="1" dirty="0">
                <a:cs typeface="Calibri" panose="020F0502020204030204" pitchFamily="34" charset="0"/>
              </a:rPr>
              <a:t>All military LASER ranges must have a trained Range LASER Safety Officer (RLSO)</a:t>
            </a:r>
          </a:p>
        </p:txBody>
      </p:sp>
      <p:sp>
        <p:nvSpPr>
          <p:cNvPr id="4" name="Slide Number Placeholder 3">
            <a:extLst>
              <a:ext uri="{FF2B5EF4-FFF2-40B4-BE49-F238E27FC236}">
                <a16:creationId xmlns:a16="http://schemas.microsoft.com/office/drawing/2014/main" id="{CC8CA227-6FD3-49E9-8AFD-32AD1D368A8C}"/>
              </a:ext>
            </a:extLst>
          </p:cNvPr>
          <p:cNvSpPr>
            <a:spLocks noGrp="1"/>
          </p:cNvSpPr>
          <p:nvPr>
            <p:ph type="sldNum" sz="quarter" idx="12"/>
          </p:nvPr>
        </p:nvSpPr>
        <p:spPr/>
        <p:txBody>
          <a:bodyPr/>
          <a:lstStyle/>
          <a:p>
            <a:fld id="{E5A60AFD-8DD9-4A19-AEFE-650C42ACB67E}" type="slidenum">
              <a:rPr lang="en-US" smtClean="0"/>
              <a:pPr/>
              <a:t>8</a:t>
            </a:fld>
            <a:endParaRPr lang="en-US"/>
          </a:p>
        </p:txBody>
      </p:sp>
      <p:pic>
        <p:nvPicPr>
          <p:cNvPr id="8" name="Audio 7">
            <a:hlinkClick r:id="" action="ppaction://media"/>
            <a:extLst>
              <a:ext uri="{FF2B5EF4-FFF2-40B4-BE49-F238E27FC236}">
                <a16:creationId xmlns:a16="http://schemas.microsoft.com/office/drawing/2014/main" id="{1D7E707C-7D47-CC43-ADD2-9B86498CE2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1425892"/>
      </p:ext>
    </p:extLst>
  </p:cSld>
  <p:clrMapOvr>
    <a:masterClrMapping/>
  </p:clrMapOvr>
  <p:transition advTm="45198">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1026"/>
          <p:cNvSpPr txBox="1">
            <a:spLocks noChangeArrowheads="1"/>
          </p:cNvSpPr>
          <p:nvPr/>
        </p:nvSpPr>
        <p:spPr bwMode="auto">
          <a:xfrm>
            <a:off x="685800" y="1347787"/>
            <a:ext cx="7924800" cy="2123658"/>
          </a:xfrm>
          <a:prstGeom prst="rect">
            <a:avLst/>
          </a:prstGeom>
          <a:noFill/>
          <a:ln w="9525">
            <a:noFill/>
            <a:miter lim="800000"/>
            <a:headEnd/>
            <a:tailEnd/>
          </a:ln>
          <a:effectLst/>
        </p:spPr>
        <p:txBody>
          <a:bodyPr>
            <a:spAutoFit/>
          </a:bodyPr>
          <a:lstStyle/>
          <a:p>
            <a:pPr algn="ctr" eaLnBrk="1" hangingPunct="1">
              <a:defRPr/>
            </a:pPr>
            <a:r>
              <a:rPr lang="en-US" sz="4400" b="1" dirty="0">
                <a:effectLst>
                  <a:outerShdw blurRad="38100" dist="38100" dir="2700000" algn="tl">
                    <a:srgbClr val="C0C0C0"/>
                  </a:outerShdw>
                </a:effectLst>
                <a:cs typeface="Times New Roman" pitchFamily="18" charset="0"/>
              </a:rPr>
              <a:t>Fleet Forces Atlantic Exercise Coordination Center</a:t>
            </a:r>
          </a:p>
          <a:p>
            <a:pPr algn="ctr" eaLnBrk="1" hangingPunct="1">
              <a:defRPr/>
            </a:pPr>
            <a:r>
              <a:rPr lang="en-US" sz="4400" b="1" dirty="0">
                <a:effectLst>
                  <a:outerShdw blurRad="38100" dist="38100" dir="2700000" algn="tl">
                    <a:srgbClr val="C0C0C0"/>
                  </a:outerShdw>
                </a:effectLst>
                <a:cs typeface="Times New Roman" pitchFamily="18" charset="0"/>
              </a:rPr>
              <a:t>(FFAECC)</a:t>
            </a:r>
          </a:p>
        </p:txBody>
      </p:sp>
      <p:pic>
        <p:nvPicPr>
          <p:cNvPr id="3075" name="Picture 3" descr="npo000000"/>
          <p:cNvPicPr>
            <a:picLocks noChangeAspect="1" noChangeArrowheads="1"/>
          </p:cNvPicPr>
          <p:nvPr/>
        </p:nvPicPr>
        <p:blipFill>
          <a:blip r:embed="rId5" cstate="print"/>
          <a:srcRect/>
          <a:stretch>
            <a:fillRect/>
          </a:stretch>
        </p:blipFill>
        <p:spPr bwMode="auto">
          <a:xfrm>
            <a:off x="457200" y="3581400"/>
            <a:ext cx="8153400" cy="228600"/>
          </a:xfrm>
          <a:prstGeom prst="rect">
            <a:avLst/>
          </a:prstGeom>
          <a:noFill/>
          <a:ln w="9525" algn="ctr">
            <a:noFill/>
            <a:miter lim="800000"/>
            <a:headEnd/>
            <a:tailEnd/>
          </a:ln>
        </p:spPr>
      </p:pic>
      <p:sp>
        <p:nvSpPr>
          <p:cNvPr id="7" name="Text Box 1028"/>
          <p:cNvSpPr txBox="1">
            <a:spLocks noChangeArrowheads="1"/>
          </p:cNvSpPr>
          <p:nvPr/>
        </p:nvSpPr>
        <p:spPr bwMode="auto">
          <a:xfrm>
            <a:off x="676275" y="4038600"/>
            <a:ext cx="7620000" cy="2585323"/>
          </a:xfrm>
          <a:prstGeom prst="rect">
            <a:avLst/>
          </a:prstGeom>
          <a:noFill/>
          <a:ln w="9525">
            <a:noFill/>
            <a:miter lim="800000"/>
            <a:headEnd/>
            <a:tailEnd/>
          </a:ln>
          <a:effectLst/>
        </p:spPr>
        <p:txBody>
          <a:bodyPr>
            <a:spAutoFit/>
          </a:bodyPr>
          <a:lstStyle/>
          <a:p>
            <a:pPr algn="ctr" eaLnBrk="1" hangingPunct="1">
              <a:defRPr/>
            </a:pPr>
            <a:r>
              <a:rPr lang="en-US" b="1" dirty="0">
                <a:effectLst>
                  <a:outerShdw blurRad="38100" dist="38100" dir="2700000" algn="tl">
                    <a:srgbClr val="C0C0C0"/>
                  </a:outerShdw>
                </a:effectLst>
                <a:cs typeface="Times New Roman" pitchFamily="18" charset="0"/>
              </a:rPr>
              <a:t>Commanding Officer: Stephen Lamoure</a:t>
            </a:r>
          </a:p>
          <a:p>
            <a:pPr algn="ctr" eaLnBrk="1" hangingPunct="1">
              <a:defRPr/>
            </a:pPr>
            <a:endParaRPr lang="en-US" b="1" dirty="0">
              <a:effectLst>
                <a:outerShdw blurRad="38100" dist="38100" dir="2700000" algn="tl">
                  <a:srgbClr val="C0C0C0"/>
                </a:outerShdw>
              </a:effectLst>
              <a:cs typeface="Times New Roman" pitchFamily="18" charset="0"/>
            </a:endParaRPr>
          </a:p>
          <a:p>
            <a:pPr algn="ctr" eaLnBrk="1" hangingPunct="1">
              <a:defRPr/>
            </a:pPr>
            <a:r>
              <a:rPr lang="en-US" b="1" dirty="0">
                <a:effectLst>
                  <a:outerShdw blurRad="38100" dist="38100" dir="2700000" algn="tl">
                    <a:srgbClr val="C0C0C0"/>
                  </a:outerShdw>
                </a:effectLst>
                <a:cs typeface="Times New Roman" pitchFamily="18" charset="0"/>
              </a:rPr>
              <a:t>FFAECC Director:  CDR Jeffrey Sweitzer</a:t>
            </a:r>
          </a:p>
          <a:p>
            <a:pPr algn="ctr" eaLnBrk="1" hangingPunct="1">
              <a:defRPr/>
            </a:pPr>
            <a:endParaRPr lang="en-US" b="1" dirty="0">
              <a:effectLst>
                <a:outerShdw blurRad="38100" dist="38100" dir="2700000" algn="tl">
                  <a:srgbClr val="C0C0C0"/>
                </a:outerShdw>
              </a:effectLst>
              <a:cs typeface="Times New Roman" pitchFamily="18" charset="0"/>
            </a:endParaRPr>
          </a:p>
          <a:p>
            <a:pPr algn="ctr" eaLnBrk="1" hangingPunct="1">
              <a:defRPr/>
            </a:pPr>
            <a:r>
              <a:rPr lang="en-US" b="1" dirty="0">
                <a:effectLst>
                  <a:outerShdw blurRad="38100" dist="38100" dir="2700000" algn="tl">
                    <a:srgbClr val="C0C0C0"/>
                  </a:outerShdw>
                </a:effectLst>
                <a:cs typeface="Times New Roman" pitchFamily="18" charset="0"/>
              </a:rPr>
              <a:t>Asst FFAECC Director:  Mr. Duke Dietz</a:t>
            </a:r>
          </a:p>
          <a:p>
            <a:pPr algn="ctr" eaLnBrk="1" hangingPunct="1">
              <a:defRPr/>
            </a:pPr>
            <a:endParaRPr lang="en-US" b="1" dirty="0">
              <a:effectLst>
                <a:outerShdw blurRad="38100" dist="38100" dir="2700000" algn="tl">
                  <a:srgbClr val="C0C0C0"/>
                </a:outerShdw>
              </a:effectLst>
              <a:cs typeface="Times New Roman" pitchFamily="18" charset="0"/>
            </a:endParaRPr>
          </a:p>
          <a:p>
            <a:pPr algn="ctr" eaLnBrk="1" hangingPunct="1">
              <a:defRPr/>
            </a:pPr>
            <a:r>
              <a:rPr lang="en-US" b="1" dirty="0">
                <a:effectLst>
                  <a:outerShdw blurRad="38100" dist="38100" dir="2700000" algn="tl">
                    <a:srgbClr val="C0C0C0"/>
                  </a:outerShdw>
                </a:effectLst>
                <a:cs typeface="Times New Roman" pitchFamily="18" charset="0"/>
              </a:rPr>
              <a:t>KBR/FFAECC Project Officer:  Jay Clark</a:t>
            </a:r>
          </a:p>
          <a:p>
            <a:pPr algn="ctr" eaLnBrk="1" hangingPunct="1">
              <a:defRPr/>
            </a:pPr>
            <a:endParaRPr lang="en-US" b="1" dirty="0">
              <a:effectLst>
                <a:outerShdw blurRad="38100" dist="38100" dir="2700000" algn="tl">
                  <a:srgbClr val="C0C0C0"/>
                </a:outerShdw>
              </a:effectLst>
              <a:cs typeface="Times New Roman" pitchFamily="18" charset="0"/>
            </a:endParaRPr>
          </a:p>
          <a:p>
            <a:pPr algn="ctr" eaLnBrk="1" hangingPunct="1">
              <a:defRPr/>
            </a:pPr>
            <a:r>
              <a:rPr lang="en-US" b="1" dirty="0">
                <a:effectLst>
                  <a:outerShdw blurRad="38100" dist="38100" dir="2700000" algn="tl">
                    <a:srgbClr val="C0C0C0"/>
                  </a:outerShdw>
                </a:effectLst>
                <a:cs typeface="Times New Roman" pitchFamily="18" charset="0"/>
              </a:rPr>
              <a:t>KBR/FFAECC Missile Exercise Coordinator/RLSO:  Cedrick Reid</a:t>
            </a:r>
          </a:p>
        </p:txBody>
      </p:sp>
      <p:pic>
        <p:nvPicPr>
          <p:cNvPr id="151553"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83049"/>
            <a:ext cx="2011680" cy="1012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DA4BF7F-D514-47DF-AE5B-C251736DF3AE}"/>
              </a:ext>
            </a:extLst>
          </p:cNvPr>
          <p:cNvPicPr>
            <a:picLocks noChangeAspect="1"/>
          </p:cNvPicPr>
          <p:nvPr/>
        </p:nvPicPr>
        <p:blipFill>
          <a:blip r:embed="rId7"/>
          <a:stretch>
            <a:fillRect/>
          </a:stretch>
        </p:blipFill>
        <p:spPr>
          <a:xfrm>
            <a:off x="7262327" y="304800"/>
            <a:ext cx="1371719" cy="1079086"/>
          </a:xfrm>
          <a:prstGeom prst="rect">
            <a:avLst/>
          </a:prstGeom>
        </p:spPr>
      </p:pic>
      <p:sp>
        <p:nvSpPr>
          <p:cNvPr id="2" name="Slide Number Placeholder 1">
            <a:extLst>
              <a:ext uri="{FF2B5EF4-FFF2-40B4-BE49-F238E27FC236}">
                <a16:creationId xmlns:a16="http://schemas.microsoft.com/office/drawing/2014/main" id="{20A42445-1EC4-4DBA-A2B9-6C73CD2297FF}"/>
              </a:ext>
            </a:extLst>
          </p:cNvPr>
          <p:cNvSpPr>
            <a:spLocks noGrp="1"/>
          </p:cNvSpPr>
          <p:nvPr>
            <p:ph type="sldNum" sz="quarter" idx="12"/>
          </p:nvPr>
        </p:nvSpPr>
        <p:spPr/>
        <p:txBody>
          <a:bodyPr/>
          <a:lstStyle/>
          <a:p>
            <a:fld id="{E5A60AFD-8DD9-4A19-AEFE-650C42ACB67E}" type="slidenum">
              <a:rPr lang="en-US" smtClean="0"/>
              <a:pPr/>
              <a:t>9</a:t>
            </a:fld>
            <a:endParaRPr lang="en-US"/>
          </a:p>
        </p:txBody>
      </p:sp>
      <p:pic>
        <p:nvPicPr>
          <p:cNvPr id="9" name="Audio 8">
            <a:hlinkClick r:id="" action="ppaction://media"/>
            <a:extLst>
              <a:ext uri="{FF2B5EF4-FFF2-40B4-BE49-F238E27FC236}">
                <a16:creationId xmlns:a16="http://schemas.microsoft.com/office/drawing/2014/main" id="{F763D11D-EC28-754A-9F85-4F2ED26133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17536641"/>
      </p:ext>
    </p:extLst>
  </p:cSld>
  <p:clrMapOvr>
    <a:masterClrMapping/>
  </p:clrMapOvr>
  <p:transition advTm="22479">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004987"/>
      </a:accent1>
      <a:accent2>
        <a:srgbClr val="FFDA00"/>
      </a:accent2>
      <a:accent3>
        <a:srgbClr val="A2C7E2"/>
      </a:accent3>
      <a:accent4>
        <a:srgbClr val="00205C"/>
      </a:accent4>
      <a:accent5>
        <a:srgbClr val="00783F"/>
      </a:accent5>
      <a:accent6>
        <a:srgbClr val="000000"/>
      </a:accent6>
      <a:hlink>
        <a:srgbClr val="00205C"/>
      </a:hlink>
      <a:folHlink>
        <a:srgbClr val="00783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2567</TotalTime>
  <Words>3348</Words>
  <Application>Microsoft Macintosh PowerPoint</Application>
  <PresentationFormat>On-screen Show (4:3)</PresentationFormat>
  <Paragraphs>281</Paragraphs>
  <Slides>19</Slides>
  <Notes>18</Notes>
  <HiddenSlides>0</HiddenSlides>
  <MMClips>20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Calibri Light</vt:lpstr>
      <vt:lpstr>Times New Roman</vt:lpstr>
      <vt:lpstr>Wingdings</vt:lpstr>
      <vt:lpstr>Office Theme</vt:lpstr>
      <vt:lpstr>1_Office Theme</vt:lpstr>
      <vt:lpstr>Live Testing of LASER Systems Safe Execution</vt:lpstr>
      <vt:lpstr>Introduction</vt:lpstr>
      <vt:lpstr>Threat</vt:lpstr>
      <vt:lpstr>Solution</vt:lpstr>
      <vt:lpstr>High Energy LASER</vt:lpstr>
      <vt:lpstr>LASER Safety </vt:lpstr>
      <vt:lpstr>LASER Operations/Testing</vt:lpstr>
      <vt:lpstr>LASER Policy</vt:lpstr>
      <vt:lpstr>PowerPoint Presentation</vt:lpstr>
      <vt:lpstr>FFAECC Responsibilities</vt:lpstr>
      <vt:lpstr>VACAPES Waring Areas Certified For LASER Operations/RDT&amp;E</vt:lpstr>
      <vt:lpstr>FFAECC Responsibilities - LASER Operations</vt:lpstr>
      <vt:lpstr>FFAECC RLSO Responsibilities</vt:lpstr>
      <vt:lpstr>LASER Operations Request Documentation Process</vt:lpstr>
      <vt:lpstr>Safe Lasing Scenarios </vt:lpstr>
      <vt:lpstr>LASER Exercise Timeline</vt:lpstr>
      <vt:lpstr>FFAECC Supported High Energy  LASER RDT&amp;E</vt:lpstr>
      <vt:lpstr>FFAECC Supported High Energy  LASER RDT&amp;E</vt:lpstr>
      <vt:lpstr>PowerPoint Presentation</vt:lpstr>
    </vt:vector>
  </TitlesOfParts>
  <Company>NMCI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Missile Exercise Timeline</dc:title>
  <dc:creator>john.clark3</dc:creator>
  <cp:lastModifiedBy>Lena Moran</cp:lastModifiedBy>
  <cp:revision>222</cp:revision>
  <cp:lastPrinted>2019-10-01T16:13:42Z</cp:lastPrinted>
  <dcterms:created xsi:type="dcterms:W3CDTF">2012-01-06T19:15:34Z</dcterms:created>
  <dcterms:modified xsi:type="dcterms:W3CDTF">2020-09-01T23:07:26Z</dcterms:modified>
</cp:coreProperties>
</file>