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7"/>
  </p:notesMasterIdLst>
  <p:sldIdLst>
    <p:sldId id="318" r:id="rId2"/>
    <p:sldId id="359" r:id="rId3"/>
    <p:sldId id="360" r:id="rId4"/>
    <p:sldId id="378" r:id="rId5"/>
    <p:sldId id="363" r:id="rId6"/>
    <p:sldId id="385" r:id="rId7"/>
    <p:sldId id="386" r:id="rId8"/>
    <p:sldId id="387" r:id="rId9"/>
    <p:sldId id="379" r:id="rId10"/>
    <p:sldId id="394" r:id="rId11"/>
    <p:sldId id="380" r:id="rId12"/>
    <p:sldId id="383" r:id="rId13"/>
    <p:sldId id="382" r:id="rId14"/>
    <p:sldId id="395" r:id="rId15"/>
    <p:sldId id="358" r:id="rId16"/>
  </p:sldIdLst>
  <p:sldSz cx="9144000" cy="6858000" type="screen4x3"/>
  <p:notesSz cx="695483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ienthal, Michael G CTR (USA)" initials="LMGC(" lastIdx="5" clrIdx="0">
    <p:extLst>
      <p:ext uri="{19B8F6BF-5375-455C-9EA6-DF929625EA0E}">
        <p15:presenceInfo xmlns:p15="http://schemas.microsoft.com/office/powerpoint/2012/main" userId="S-1-5-21-412667653-668731278-4213794525-6475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a:srgbClr val="9999FF"/>
    <a:srgbClr val="33CCFF"/>
    <a:srgbClr val="0099FF"/>
    <a:srgbClr val="FFFF99"/>
    <a:srgbClr val="E7E739"/>
    <a:srgbClr val="99CCFF"/>
    <a:srgbClr val="FFFFCC"/>
    <a:srgbClr val="99009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14" autoAdjust="0"/>
    <p:restoredTop sz="69861" autoAdjust="0"/>
  </p:normalViewPr>
  <p:slideViewPr>
    <p:cSldViewPr snapToGrid="0">
      <p:cViewPr varScale="1">
        <p:scale>
          <a:sx n="131" d="100"/>
          <a:sy n="131" d="100"/>
        </p:scale>
        <p:origin x="1688" y="184"/>
      </p:cViewPr>
      <p:guideLst>
        <p:guide orient="horz" pos="2160"/>
        <p:guide pos="2880"/>
      </p:guideLst>
    </p:cSldViewPr>
  </p:slideViewPr>
  <p:notesTextViewPr>
    <p:cViewPr>
      <p:scale>
        <a:sx n="1" d="1"/>
        <a:sy n="1" d="1"/>
      </p:scale>
      <p:origin x="0" y="0"/>
    </p:cViewPr>
  </p:notesTextViewPr>
  <p:sorterViewPr>
    <p:cViewPr>
      <p:scale>
        <a:sx n="100" d="100"/>
        <a:sy n="100" d="100"/>
      </p:scale>
      <p:origin x="0" y="-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14393" cy="462120"/>
          </a:xfrm>
          <a:prstGeom prst="rect">
            <a:avLst/>
          </a:prstGeom>
        </p:spPr>
        <p:txBody>
          <a:bodyPr vert="horz" lIns="90261" tIns="45130" rIns="90261" bIns="45130" rtlCol="0"/>
          <a:lstStyle>
            <a:lvl1pPr algn="l">
              <a:defRPr sz="1200"/>
            </a:lvl1pPr>
          </a:lstStyle>
          <a:p>
            <a:endParaRPr lang="en-US"/>
          </a:p>
        </p:txBody>
      </p:sp>
      <p:sp>
        <p:nvSpPr>
          <p:cNvPr id="3" name="Date Placeholder 2"/>
          <p:cNvSpPr>
            <a:spLocks noGrp="1"/>
          </p:cNvSpPr>
          <p:nvPr>
            <p:ph type="dt" idx="1"/>
          </p:nvPr>
        </p:nvSpPr>
        <p:spPr>
          <a:xfrm>
            <a:off x="3938873" y="1"/>
            <a:ext cx="3014393" cy="462120"/>
          </a:xfrm>
          <a:prstGeom prst="rect">
            <a:avLst/>
          </a:prstGeom>
        </p:spPr>
        <p:txBody>
          <a:bodyPr vert="horz" lIns="90261" tIns="45130" rIns="90261" bIns="45130" rtlCol="0"/>
          <a:lstStyle>
            <a:lvl1pPr algn="r">
              <a:defRPr sz="1200"/>
            </a:lvl1pPr>
          </a:lstStyle>
          <a:p>
            <a:fld id="{054A1ACD-4F63-4A56-8DA6-E4EC40EFAC42}" type="datetimeFigureOut">
              <a:rPr lang="en-US" smtClean="0"/>
              <a:t>11/12/20</a:t>
            </a:fld>
            <a:endParaRPr lang="en-US"/>
          </a:p>
        </p:txBody>
      </p:sp>
      <p:sp>
        <p:nvSpPr>
          <p:cNvPr id="4" name="Slide Image Placeholder 3"/>
          <p:cNvSpPr>
            <a:spLocks noGrp="1" noRot="1" noChangeAspect="1"/>
          </p:cNvSpPr>
          <p:nvPr>
            <p:ph type="sldImg" idx="2"/>
          </p:nvPr>
        </p:nvSpPr>
        <p:spPr>
          <a:xfrm>
            <a:off x="1168400" y="692150"/>
            <a:ext cx="4618038" cy="3463925"/>
          </a:xfrm>
          <a:prstGeom prst="rect">
            <a:avLst/>
          </a:prstGeom>
          <a:noFill/>
          <a:ln w="12700">
            <a:solidFill>
              <a:prstClr val="black"/>
            </a:solidFill>
          </a:ln>
        </p:spPr>
        <p:txBody>
          <a:bodyPr vert="horz" lIns="90261" tIns="45130" rIns="90261" bIns="45130" rtlCol="0" anchor="ctr"/>
          <a:lstStyle/>
          <a:p>
            <a:endParaRPr lang="en-US"/>
          </a:p>
        </p:txBody>
      </p:sp>
      <p:sp>
        <p:nvSpPr>
          <p:cNvPr id="5" name="Notes Placeholder 4"/>
          <p:cNvSpPr>
            <a:spLocks noGrp="1"/>
          </p:cNvSpPr>
          <p:nvPr>
            <p:ph type="body" sz="quarter" idx="3"/>
          </p:nvPr>
        </p:nvSpPr>
        <p:spPr>
          <a:xfrm>
            <a:off x="696114" y="4387768"/>
            <a:ext cx="5562611" cy="4155919"/>
          </a:xfrm>
          <a:prstGeom prst="rect">
            <a:avLst/>
          </a:prstGeom>
        </p:spPr>
        <p:txBody>
          <a:bodyPr vert="horz" lIns="90261" tIns="45130" rIns="90261" bIns="451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772379"/>
            <a:ext cx="3014393" cy="462120"/>
          </a:xfrm>
          <a:prstGeom prst="rect">
            <a:avLst/>
          </a:prstGeom>
        </p:spPr>
        <p:txBody>
          <a:bodyPr vert="horz" lIns="90261" tIns="45130" rIns="90261" bIns="45130" rtlCol="0" anchor="b"/>
          <a:lstStyle>
            <a:lvl1pPr algn="l">
              <a:defRPr sz="1200"/>
            </a:lvl1pPr>
          </a:lstStyle>
          <a:p>
            <a:endParaRPr lang="en-US"/>
          </a:p>
        </p:txBody>
      </p:sp>
      <p:sp>
        <p:nvSpPr>
          <p:cNvPr id="7" name="Slide Number Placeholder 6"/>
          <p:cNvSpPr>
            <a:spLocks noGrp="1"/>
          </p:cNvSpPr>
          <p:nvPr>
            <p:ph type="sldNum" sz="quarter" idx="5"/>
          </p:nvPr>
        </p:nvSpPr>
        <p:spPr>
          <a:xfrm>
            <a:off x="3938873" y="8772379"/>
            <a:ext cx="3014393" cy="462120"/>
          </a:xfrm>
          <a:prstGeom prst="rect">
            <a:avLst/>
          </a:prstGeom>
        </p:spPr>
        <p:txBody>
          <a:bodyPr vert="horz" lIns="90261" tIns="45130" rIns="90261" bIns="45130" rtlCol="0" anchor="b"/>
          <a:lstStyle>
            <a:lvl1pPr algn="r">
              <a:defRPr sz="1200"/>
            </a:lvl1pPr>
          </a:lstStyle>
          <a:p>
            <a:fld id="{C123CCC9-29AC-48C4-87FC-995A5FA387A8}" type="slidenum">
              <a:rPr lang="en-US" smtClean="0"/>
              <a:t>‹#›</a:t>
            </a:fld>
            <a:endParaRPr lang="en-US"/>
          </a:p>
        </p:txBody>
      </p:sp>
    </p:spTree>
    <p:extLst>
      <p:ext uri="{BB962C8B-B14F-4D97-AF65-F5344CB8AC3E}">
        <p14:creationId xmlns:p14="http://schemas.microsoft.com/office/powerpoint/2010/main" val="650086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336550"/>
            <a:ext cx="4605338" cy="3455988"/>
          </a:xfrm>
        </p:spPr>
      </p:sp>
      <p:sp>
        <p:nvSpPr>
          <p:cNvPr id="4" name="Notes Placeholder 3"/>
          <p:cNvSpPr>
            <a:spLocks noGrp="1"/>
          </p:cNvSpPr>
          <p:nvPr>
            <p:ph type="body" sz="quarter" idx="10"/>
          </p:nvPr>
        </p:nvSpPr>
        <p:spPr>
          <a:xfrm>
            <a:off x="0" y="3961384"/>
            <a:ext cx="7010400" cy="5335015"/>
          </a:xfrm>
        </p:spPr>
        <p:txBody>
          <a:bodyPr/>
          <a:lstStyle/>
          <a:p>
            <a:r>
              <a:rPr lang="en-US" sz="1000" u="sng" dirty="0"/>
              <a:t>Strategic Partnerships:</a:t>
            </a:r>
            <a:endParaRPr lang="en-US" sz="1000" dirty="0"/>
          </a:p>
          <a:p>
            <a:pPr marL="171425" indent="-171425">
              <a:buFont typeface="Arial" panose="020B0604020202020204" pitchFamily="34" charset="0"/>
              <a:buChar char="•"/>
            </a:pPr>
            <a:r>
              <a:rPr lang="en-US" sz="1000" b="1" dirty="0"/>
              <a:t>National Partnership for Aeronautical Testing (NPAT), 2007-2018:</a:t>
            </a:r>
            <a:r>
              <a:rPr lang="en-US" sz="1000" dirty="0"/>
              <a:t>  Collaborate on mgmt. of aeronautical test facilities, workforce, and sharing of emerging test technologies.  Results include: Transonic, Supersonic, and Hypersonic Wind Tunnel Assessments, NASA Mach 6 Nozzle Update, Workforce Exchanges. </a:t>
            </a:r>
          </a:p>
          <a:p>
            <a:pPr marL="171425" indent="-171425">
              <a:buFont typeface="Arial" panose="020B0604020202020204" pitchFamily="34" charset="0"/>
              <a:buChar char="•"/>
            </a:pPr>
            <a:r>
              <a:rPr lang="en-US" sz="1000" b="1" dirty="0"/>
              <a:t>Natl Rocket Propulsion Test Alliance (NRPTA), 2015:  </a:t>
            </a:r>
            <a:r>
              <a:rPr lang="en-US" sz="1000" dirty="0"/>
              <a:t>Collaborate on efficient and effective use of government investments in facilities that evaluate the performance of rocket stages, engines, and their subsystems.   Resulted in de-conflicting investments with NASA investing in large capabilities supporting production-level space access and DoD investing in small to medium test capabilities supporting primarily missile systems and research.  </a:t>
            </a:r>
          </a:p>
          <a:p>
            <a:pPr marL="171425" indent="-171425">
              <a:buFont typeface="Arial" panose="020B0604020202020204" pitchFamily="34" charset="0"/>
              <a:buChar char="•"/>
            </a:pPr>
            <a:r>
              <a:rPr lang="en-US" sz="1000" b="1" dirty="0"/>
              <a:t>DHS Reciprocal Use of T&amp;E Facilities:  </a:t>
            </a:r>
            <a:r>
              <a:rPr lang="en-US" sz="1000" dirty="0"/>
              <a:t>Permits reciprocal-use of specific test ranges, such as the DHS Transportation Safety Lab for explosive vulnerability testing of commercial aircraft and testing of airport screening devices at Aberdeen Test Center.  Resulted in reducing duplication of test capabilities across agencies and saving taxpayer dollars.  There is also a DoD-DHS MOA for use of the Natl Cyber Range under the MOU.</a:t>
            </a:r>
          </a:p>
          <a:p>
            <a:pPr marL="171425" indent="-171425">
              <a:buFont typeface="Arial" panose="020B0604020202020204" pitchFamily="34" charset="0"/>
              <a:buChar char="•"/>
            </a:pPr>
            <a:r>
              <a:rPr lang="en-US" sz="1000" b="1" dirty="0"/>
              <a:t>Industrial Committee on T&amp;E (ICOTE):</a:t>
            </a:r>
            <a:r>
              <a:rPr lang="en-US" sz="1000" dirty="0"/>
              <a:t>  </a:t>
            </a:r>
            <a:r>
              <a:rPr lang="en-US" sz="1000" dirty="0" err="1"/>
              <a:t>Gov</a:t>
            </a:r>
            <a:r>
              <a:rPr lang="en-US" sz="1000" dirty="0"/>
              <a:t>/industry forum to collaborate on T&amp;E policy, practice, procedures, infrastructure, which impact military systems development, procurement and use.</a:t>
            </a:r>
          </a:p>
          <a:p>
            <a:pPr marL="171425" indent="-171425">
              <a:buFont typeface="Arial" panose="020B0604020202020204" pitchFamily="34" charset="0"/>
              <a:buChar char="•"/>
            </a:pPr>
            <a:r>
              <a:rPr lang="en-US" sz="1000" b="1" dirty="0"/>
              <a:t>International Test Infrastructure Collaboration:  </a:t>
            </a:r>
            <a:r>
              <a:rPr lang="en-US" sz="1000" dirty="0"/>
              <a:t>The second objective of the 2018 National Defense Strategy is to strengthen alliances: “ TRMC participates in multiple working groups and forums with our allies to identify areas for collaboration. For example, the TRMC and UK are conducting a US/UK Cyber Event Demonstration.   The project explores sharing of cyber test and evaluation processes and facilities. The results will support distributed cyber testing between the US and UK to inform resilience and preparedness in cyberspace and pave the way for future collaboration with additional allies.  Additionally, the TRMC is setting up working groups with Australia on the subjects of range upgrades, cyber testing, and instrumentation.  Future meetings will address the ability of the TRMC to share test technologies remotely, share and replay test scenarios and formulate process and procedures for joint testing and interoperability.  In the future, TRMC looks forward to expanding its partnering efforts with additional countries in order to build a futuristic robust capability supplemented with participating allies.  </a:t>
            </a:r>
          </a:p>
          <a:p>
            <a:pPr marL="172641" indent="-172641">
              <a:buFont typeface="Arial" panose="020B0604020202020204" pitchFamily="34" charset="0"/>
              <a:buChar char="•"/>
            </a:pPr>
            <a:endParaRPr lang="en-US" sz="1000" u="sng" dirty="0"/>
          </a:p>
          <a:p>
            <a:r>
              <a:rPr lang="en-US" sz="1000" u="sng" dirty="0"/>
              <a:t>Shared / Inter-Service Utilization:</a:t>
            </a:r>
            <a:r>
              <a:rPr lang="en-US" sz="1000" dirty="0"/>
              <a:t> </a:t>
            </a:r>
          </a:p>
          <a:p>
            <a:pPr marL="171425" indent="-171425">
              <a:buFont typeface="Arial" panose="020B0604020202020204" pitchFamily="34" charset="0"/>
              <a:buChar char="•"/>
            </a:pPr>
            <a:r>
              <a:rPr lang="en-US" sz="1000" dirty="0"/>
              <a:t>TRMC ensures that the MRTFB is a DoD enterprise/asset available for inter-service usage and use by other Non-DoD (Other U.S. Government, Foreign Military Sales, Foreign Governments, Commercial).</a:t>
            </a:r>
          </a:p>
          <a:p>
            <a:pPr marL="171425" indent="-171425">
              <a:buFont typeface="Arial" panose="020B0604020202020204" pitchFamily="34" charset="0"/>
              <a:buChar char="•"/>
            </a:pPr>
            <a:r>
              <a:rPr lang="en-US" sz="1000" dirty="0"/>
              <a:t>Army MRTFB example, past 10 years: 68% use is Army,16% is Navy and AF @ Army, rest is other Service/DoD/non-DoD </a:t>
            </a:r>
          </a:p>
          <a:p>
            <a:endParaRPr lang="en-US" sz="1000" u="sng" dirty="0"/>
          </a:p>
          <a:p>
            <a:endParaRPr lang="en-US" sz="1000" u="sng" dirty="0"/>
          </a:p>
          <a:p>
            <a:endParaRPr lang="en-US" sz="1000" dirty="0"/>
          </a:p>
        </p:txBody>
      </p:sp>
    </p:spTree>
    <p:extLst>
      <p:ext uri="{BB962C8B-B14F-4D97-AF65-F5344CB8AC3E}">
        <p14:creationId xmlns:p14="http://schemas.microsoft.com/office/powerpoint/2010/main" val="136372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0244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2058" descr="TRMC DOD SEAL-small"/>
          <p:cNvPicPr>
            <a:picLocks noChangeAspect="1" noChangeArrowheads="1"/>
          </p:cNvPicPr>
          <p:nvPr/>
        </p:nvPicPr>
        <p:blipFill>
          <a:blip r:embed="rId2" cstate="print"/>
          <a:srcRect/>
          <a:stretch>
            <a:fillRect/>
          </a:stretch>
        </p:blipFill>
        <p:spPr bwMode="auto">
          <a:xfrm>
            <a:off x="3367088" y="2362200"/>
            <a:ext cx="2359025" cy="2359025"/>
          </a:xfrm>
          <a:prstGeom prst="rect">
            <a:avLst/>
          </a:prstGeom>
          <a:noFill/>
          <a:ln w="9525">
            <a:noFill/>
            <a:miter lim="800000"/>
            <a:headEnd/>
            <a:tailEnd/>
          </a:ln>
        </p:spPr>
      </p:pic>
      <p:sp>
        <p:nvSpPr>
          <p:cNvPr id="164866" name="Rectangle 2050"/>
          <p:cNvSpPr>
            <a:spLocks noGrp="1" noChangeArrowheads="1"/>
          </p:cNvSpPr>
          <p:nvPr>
            <p:ph type="ctrTitle" sz="quarter"/>
          </p:nvPr>
        </p:nvSpPr>
        <p:spPr>
          <a:xfrm>
            <a:off x="685800" y="457200"/>
            <a:ext cx="7721600" cy="1981200"/>
          </a:xfrm>
        </p:spPr>
        <p:txBody>
          <a:bodyPr lIns="92075" tIns="46038" rIns="92075" bIns="46038"/>
          <a:lstStyle>
            <a:lvl1pPr>
              <a:defRPr sz="4000">
                <a:latin typeface="+mn-lt"/>
                <a:cs typeface="Times New Roman" pitchFamily="18" charset="0"/>
              </a:defRPr>
            </a:lvl1pPr>
          </a:lstStyle>
          <a:p>
            <a:r>
              <a:rPr lang="en-US" dirty="0"/>
              <a:t>Click to edit Master title style</a:t>
            </a:r>
          </a:p>
        </p:txBody>
      </p:sp>
      <p:sp>
        <p:nvSpPr>
          <p:cNvPr id="164867" name="Rectangle 2051"/>
          <p:cNvSpPr>
            <a:spLocks noGrp="1" noChangeArrowheads="1"/>
          </p:cNvSpPr>
          <p:nvPr>
            <p:ph type="subTitle" sz="quarter" idx="1"/>
          </p:nvPr>
        </p:nvSpPr>
        <p:spPr>
          <a:xfrm>
            <a:off x="1346200" y="4953000"/>
            <a:ext cx="6400800" cy="1676400"/>
          </a:xfrm>
        </p:spPr>
        <p:txBody>
          <a:bodyPr/>
          <a:lstStyle>
            <a:lvl1pPr marL="0" indent="0" algn="ctr">
              <a:buFont typeface="Wingdings" pitchFamily="2" charset="2"/>
              <a:buNone/>
              <a:defRPr>
                <a:solidFill>
                  <a:srgbClr val="000099"/>
                </a:solidFill>
                <a:latin typeface="+mn-lt"/>
                <a:cs typeface="Times New Roman" pitchFamily="18" charset="0"/>
              </a:defRPr>
            </a:lvl1pPr>
          </a:lstStyle>
          <a:p>
            <a:r>
              <a:rPr lang="en-US" dirty="0"/>
              <a:t>Click to edit Master subtitle style</a:t>
            </a:r>
          </a:p>
        </p:txBody>
      </p:sp>
    </p:spTree>
    <p:extLst>
      <p:ext uri="{BB962C8B-B14F-4D97-AF65-F5344CB8AC3E}">
        <p14:creationId xmlns:p14="http://schemas.microsoft.com/office/powerpoint/2010/main" val="1106989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27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98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3476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069975" y="0"/>
            <a:ext cx="7002463" cy="1028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075" name="Rectangle 3"/>
          <p:cNvSpPr>
            <a:spLocks noGrp="1" noChangeArrowheads="1"/>
          </p:cNvSpPr>
          <p:nvPr>
            <p:ph type="body" idx="1"/>
          </p:nvPr>
        </p:nvSpPr>
        <p:spPr bwMode="auto">
          <a:xfrm>
            <a:off x="328613" y="1254125"/>
            <a:ext cx="8475662" cy="501332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7"/>
          <p:cNvGrpSpPr>
            <a:grpSpLocks/>
          </p:cNvGrpSpPr>
          <p:nvPr/>
        </p:nvGrpSpPr>
        <p:grpSpPr bwMode="auto">
          <a:xfrm>
            <a:off x="0" y="1076325"/>
            <a:ext cx="9144000" cy="44450"/>
            <a:chOff x="0" y="741"/>
            <a:chExt cx="5760" cy="28"/>
          </a:xfrm>
        </p:grpSpPr>
        <p:sp>
          <p:nvSpPr>
            <p:cNvPr id="2"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fontAlgn="auto">
                <a:spcBef>
                  <a:spcPts val="0"/>
                </a:spcBef>
                <a:spcAft>
                  <a:spcPts val="0"/>
                </a:spcAft>
                <a:defRPr/>
              </a:pPr>
              <a:endParaRPr lang="en-US" dirty="0">
                <a:solidFill>
                  <a:srgbClr val="000000"/>
                </a:solidFill>
                <a:latin typeface="Arial" charset="0"/>
                <a:ea typeface="ＭＳ Ｐゴシック"/>
              </a:endParaRPr>
            </a:p>
          </p:txBody>
        </p:sp>
        <p:sp>
          <p:nvSpPr>
            <p:cNvPr id="3"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fontAlgn="auto">
                <a:spcBef>
                  <a:spcPts val="0"/>
                </a:spcBef>
                <a:spcAft>
                  <a:spcPts val="0"/>
                </a:spcAft>
                <a:defRPr/>
              </a:pPr>
              <a:endParaRPr lang="en-US" dirty="0">
                <a:solidFill>
                  <a:srgbClr val="000000"/>
                </a:solidFill>
                <a:latin typeface="Arial" charset="0"/>
                <a:ea typeface="ＭＳ Ｐゴシック"/>
              </a:endParaRPr>
            </a:p>
          </p:txBody>
        </p:sp>
      </p:grpSp>
      <p:pic>
        <p:nvPicPr>
          <p:cNvPr id="3079" name="Picture 28" descr="1"/>
          <p:cNvPicPr>
            <a:picLocks noChangeAspect="1" noChangeArrowheads="1"/>
          </p:cNvPicPr>
          <p:nvPr/>
        </p:nvPicPr>
        <p:blipFill>
          <a:blip r:embed="rId7" cstate="print"/>
          <a:srcRect/>
          <a:stretch>
            <a:fillRect/>
          </a:stretch>
        </p:blipFill>
        <p:spPr bwMode="auto">
          <a:xfrm>
            <a:off x="77788" y="44450"/>
            <a:ext cx="954087" cy="949325"/>
          </a:xfrm>
          <a:prstGeom prst="rect">
            <a:avLst/>
          </a:prstGeom>
          <a:noFill/>
          <a:ln w="9525">
            <a:noFill/>
            <a:miter lim="800000"/>
            <a:headEnd/>
            <a:tailEnd/>
          </a:ln>
        </p:spPr>
      </p:pic>
      <p:grpSp>
        <p:nvGrpSpPr>
          <p:cNvPr id="6" name="Group 7"/>
          <p:cNvGrpSpPr>
            <a:grpSpLocks/>
          </p:cNvGrpSpPr>
          <p:nvPr/>
        </p:nvGrpSpPr>
        <p:grpSpPr bwMode="auto">
          <a:xfrm>
            <a:off x="-4763" y="6557963"/>
            <a:ext cx="9144001" cy="44450"/>
            <a:chOff x="0" y="741"/>
            <a:chExt cx="5760" cy="28"/>
          </a:xfrm>
        </p:grpSpPr>
        <p:sp>
          <p:nvSpPr>
            <p:cNvPr id="4" name="Line 8"/>
            <p:cNvSpPr>
              <a:spLocks noChangeShapeType="1"/>
            </p:cNvSpPr>
            <p:nvPr userDrawn="1"/>
          </p:nvSpPr>
          <p:spPr bwMode="auto">
            <a:xfrm>
              <a:off x="0" y="769"/>
              <a:ext cx="5759" cy="0"/>
            </a:xfrm>
            <a:prstGeom prst="line">
              <a:avLst/>
            </a:prstGeom>
            <a:noFill/>
            <a:ln w="28575">
              <a:solidFill>
                <a:srgbClr val="032AA1"/>
              </a:solidFill>
              <a:round/>
              <a:headEnd type="none" w="sm" len="sm"/>
              <a:tailEnd type="none" w="sm" len="sm"/>
            </a:ln>
            <a:effectLst/>
          </p:spPr>
          <p:txBody>
            <a:bodyPr wrap="none" anchor="ctr"/>
            <a:lstStyle/>
            <a:p>
              <a:pPr fontAlgn="auto">
                <a:spcBef>
                  <a:spcPts val="0"/>
                </a:spcBef>
                <a:spcAft>
                  <a:spcPts val="0"/>
                </a:spcAft>
                <a:defRPr/>
              </a:pPr>
              <a:endParaRPr lang="en-US" dirty="0">
                <a:solidFill>
                  <a:srgbClr val="000000"/>
                </a:solidFill>
                <a:latin typeface="Arial" charset="0"/>
                <a:ea typeface="ＭＳ Ｐゴシック"/>
              </a:endParaRPr>
            </a:p>
          </p:txBody>
        </p:sp>
        <p:sp>
          <p:nvSpPr>
            <p:cNvPr id="1033" name="Line 9"/>
            <p:cNvSpPr>
              <a:spLocks noChangeShapeType="1"/>
            </p:cNvSpPr>
            <p:nvPr userDrawn="1"/>
          </p:nvSpPr>
          <p:spPr bwMode="auto">
            <a:xfrm>
              <a:off x="1" y="741"/>
              <a:ext cx="5759" cy="0"/>
            </a:xfrm>
            <a:prstGeom prst="line">
              <a:avLst/>
            </a:prstGeom>
            <a:noFill/>
            <a:ln w="25400">
              <a:solidFill>
                <a:srgbClr val="FF3300"/>
              </a:solidFill>
              <a:round/>
              <a:headEnd type="none" w="sm" len="sm"/>
              <a:tailEnd type="none" w="sm" len="sm"/>
            </a:ln>
            <a:effectLst/>
          </p:spPr>
          <p:txBody>
            <a:bodyPr wrap="none" anchor="ctr"/>
            <a:lstStyle/>
            <a:p>
              <a:pPr fontAlgn="auto">
                <a:spcBef>
                  <a:spcPts val="0"/>
                </a:spcBef>
                <a:spcAft>
                  <a:spcPts val="0"/>
                </a:spcAft>
                <a:defRPr/>
              </a:pPr>
              <a:endParaRPr lang="en-US" dirty="0">
                <a:solidFill>
                  <a:srgbClr val="000000"/>
                </a:solidFill>
                <a:latin typeface="Arial" charset="0"/>
                <a:ea typeface="ＭＳ Ｐゴシック"/>
              </a:endParaRPr>
            </a:p>
          </p:txBody>
        </p:sp>
      </p:grpSp>
      <p:pic>
        <p:nvPicPr>
          <p:cNvPr id="14" name="Picture 18" descr="trmc logo"/>
          <p:cNvPicPr>
            <a:picLocks noChangeAspect="1" noChangeArrowheads="1"/>
          </p:cNvPicPr>
          <p:nvPr/>
        </p:nvPicPr>
        <p:blipFill>
          <a:blip r:embed="rId8" cstate="print"/>
          <a:srcRect/>
          <a:stretch>
            <a:fillRect/>
          </a:stretch>
        </p:blipFill>
        <p:spPr bwMode="auto">
          <a:xfrm>
            <a:off x="8153400" y="76200"/>
            <a:ext cx="914400" cy="896938"/>
          </a:xfrm>
          <a:prstGeom prst="rect">
            <a:avLst/>
          </a:prstGeom>
          <a:noFill/>
          <a:ln w="9525">
            <a:noFill/>
            <a:miter lim="800000"/>
            <a:headEnd/>
            <a:tailEnd/>
          </a:ln>
        </p:spPr>
      </p:pic>
    </p:spTree>
    <p:extLst>
      <p:ext uri="{BB962C8B-B14F-4D97-AF65-F5344CB8AC3E}">
        <p14:creationId xmlns:p14="http://schemas.microsoft.com/office/powerpoint/2010/main" val="378095631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b="1">
          <a:solidFill>
            <a:srgbClr val="000099"/>
          </a:solidFill>
          <a:latin typeface="+mn-lt"/>
          <a:ea typeface="+mn-ea"/>
          <a:cs typeface="+mn-cs"/>
        </a:defRPr>
      </a:lvl1pPr>
      <a:lvl2pPr marL="742950" indent="-285750" algn="l" rtl="0" eaLnBrk="0" fontAlgn="base" hangingPunct="0">
        <a:spcBef>
          <a:spcPct val="20000"/>
        </a:spcBef>
        <a:spcAft>
          <a:spcPct val="0"/>
        </a:spcAft>
        <a:buChar char="–"/>
        <a:defRPr sz="16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mn-lt"/>
        </a:defRPr>
      </a:lvl3pPr>
      <a:lvl4pPr marL="1600200" indent="-228600" algn="l" rtl="0" eaLnBrk="0" fontAlgn="base" hangingPunct="0">
        <a:spcBef>
          <a:spcPct val="20000"/>
        </a:spcBef>
        <a:spcAft>
          <a:spcPct val="0"/>
        </a:spcAft>
        <a:buChar char="–"/>
        <a:defRPr sz="1200">
          <a:solidFill>
            <a:schemeClr val="tx1"/>
          </a:solidFill>
          <a:latin typeface="+mn-lt"/>
        </a:defRPr>
      </a:lvl4pPr>
      <a:lvl5pPr marL="2057400" indent="-228600" algn="l" rtl="0" eaLnBrk="0" fontAlgn="base" hangingPunct="0">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notesSlide" Target="../notesSlides/notesSlide1.xml"/><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152400"/>
            <a:ext cx="7721600" cy="1219200"/>
          </a:xfrm>
        </p:spPr>
        <p:txBody>
          <a:bodyPr/>
          <a:lstStyle/>
          <a:p>
            <a:r>
              <a:rPr lang="en-US" sz="3200" dirty="0"/>
              <a:t>TRMC Cyber Activities</a:t>
            </a:r>
          </a:p>
        </p:txBody>
      </p:sp>
      <p:sp>
        <p:nvSpPr>
          <p:cNvPr id="3" name="Subtitle 2"/>
          <p:cNvSpPr>
            <a:spLocks noGrp="1"/>
          </p:cNvSpPr>
          <p:nvPr>
            <p:ph type="subTitle" sz="quarter" idx="1"/>
          </p:nvPr>
        </p:nvSpPr>
        <p:spPr>
          <a:xfrm>
            <a:off x="233680" y="1522797"/>
            <a:ext cx="8625840" cy="5029200"/>
          </a:xfrm>
        </p:spPr>
        <p:txBody>
          <a:bodyPr/>
          <a:lstStyle/>
          <a:p>
            <a:r>
              <a:rPr lang="en-US" sz="2800" dirty="0"/>
              <a:t>Briefing for the 7th Cybersecurity Workshop</a:t>
            </a:r>
          </a:p>
          <a:p>
            <a:endParaRPr lang="en-US" dirty="0"/>
          </a:p>
          <a:p>
            <a:endParaRPr lang="en-US" sz="2800" dirty="0"/>
          </a:p>
          <a:p>
            <a:endParaRPr lang="en-US" sz="2800" dirty="0"/>
          </a:p>
          <a:p>
            <a:endParaRPr lang="en-US" sz="2800" dirty="0"/>
          </a:p>
          <a:p>
            <a:endParaRPr lang="en-US" sz="2800" dirty="0"/>
          </a:p>
          <a:p>
            <a:endParaRPr lang="en-US" sz="2800" dirty="0"/>
          </a:p>
          <a:p>
            <a:r>
              <a:rPr lang="en-US" dirty="0"/>
              <a:t>November 18, 2020</a:t>
            </a:r>
          </a:p>
          <a:p>
            <a:r>
              <a:rPr lang="en-US" sz="2800" dirty="0"/>
              <a:t>Chip Ferguson</a:t>
            </a:r>
          </a:p>
          <a:p>
            <a:r>
              <a:rPr lang="en-US" dirty="0"/>
              <a:t>Deputy Executive Agent, CIO/AO, Cyber Portfolio Lead</a:t>
            </a:r>
          </a:p>
        </p:txBody>
      </p:sp>
      <p:pic>
        <p:nvPicPr>
          <p:cNvPr id="5" name="Video 4">
            <a:hlinkClick r:id="" action="ppaction://media"/>
            <a:extLst>
              <a:ext uri="{FF2B5EF4-FFF2-40B4-BE49-F238E27FC236}">
                <a16:creationId xmlns:a16="http://schemas.microsoft.com/office/drawing/2014/main" id="{4AB1816B-114E-45D9-8B86-3B4E495BD3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716006" y="6857999"/>
            <a:ext cx="427993" cy="45719"/>
          </a:xfrm>
          <a:prstGeom prst="rect">
            <a:avLst/>
          </a:prstGeom>
        </p:spPr>
      </p:pic>
    </p:spTree>
    <p:extLst>
      <p:ext uri="{BB962C8B-B14F-4D97-AF65-F5344CB8AC3E}">
        <p14:creationId xmlns:p14="http://schemas.microsoft.com/office/powerpoint/2010/main" val="1476837648"/>
      </p:ext>
    </p:extLst>
  </p:cSld>
  <p:clrMapOvr>
    <a:masterClrMapping/>
  </p:clrMapOvr>
  <mc:AlternateContent xmlns:mc="http://schemas.openxmlformats.org/markup-compatibility/2006" xmlns:p14="http://schemas.microsoft.com/office/powerpoint/2010/main">
    <mc:Choice Requires="p14">
      <p:transition spd="slow" p14:dur="2000" advTm="27757"/>
    </mc:Choice>
    <mc:Fallback xmlns="">
      <p:transition spd="slow" advTm="27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CREA Goals</a:t>
            </a:r>
          </a:p>
        </p:txBody>
      </p:sp>
      <p:sp>
        <p:nvSpPr>
          <p:cNvPr id="5" name="Content Placeholder 4"/>
          <p:cNvSpPr>
            <a:spLocks noGrp="1"/>
          </p:cNvSpPr>
          <p:nvPr>
            <p:ph idx="1"/>
          </p:nvPr>
        </p:nvSpPr>
        <p:spPr/>
        <p:txBody>
          <a:bodyPr/>
          <a:lstStyle/>
          <a:p>
            <a:r>
              <a:rPr lang="en-US" sz="2800" dirty="0"/>
              <a:t>The Pilot Enterprise Assessment was intended to:</a:t>
            </a:r>
          </a:p>
          <a:p>
            <a:pPr lvl="1"/>
            <a:r>
              <a:rPr lang="en-US" sz="2000" dirty="0"/>
              <a:t>Assess the health and adequacy of cyber ranges to meet the needs of the enterprise</a:t>
            </a:r>
          </a:p>
          <a:p>
            <a:pPr lvl="1"/>
            <a:r>
              <a:rPr lang="en-US" sz="2000" dirty="0"/>
              <a:t>Serve as a trial for conducting an assessment of all (then) 19 ranges and capabilities</a:t>
            </a:r>
          </a:p>
          <a:p>
            <a:pPr lvl="1"/>
            <a:r>
              <a:rPr lang="en-US" sz="2000" dirty="0"/>
              <a:t>Open a channel of communication between the ranges and the EAs so that range commanders and directors can vocalize their near and future concerns affecting range operation</a:t>
            </a:r>
          </a:p>
          <a:p>
            <a:pPr lvl="1"/>
            <a:r>
              <a:rPr lang="en-US" sz="2000" dirty="0"/>
              <a:t>Answer the DPCAs question regarding the demand for existing cyber ranges and their ability to meet it and provide data to advocate for ranges/capabilities</a:t>
            </a:r>
          </a:p>
        </p:txBody>
      </p:sp>
      <p:sp>
        <p:nvSpPr>
          <p:cNvPr id="6" name="Slide Number Placeholder 3"/>
          <p:cNvSpPr txBox="1">
            <a:spLocks/>
          </p:cNvSpPr>
          <p:nvPr/>
        </p:nvSpPr>
        <p:spPr>
          <a:xfrm>
            <a:off x="8736904" y="6613742"/>
            <a:ext cx="407096"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10</a:t>
            </a:fld>
            <a:endParaRPr lang="en-US" sz="1200" dirty="0"/>
          </a:p>
        </p:txBody>
      </p:sp>
      <p:pic>
        <p:nvPicPr>
          <p:cNvPr id="2" name="Video 1">
            <a:hlinkClick r:id="" action="ppaction://media"/>
            <a:extLst>
              <a:ext uri="{FF2B5EF4-FFF2-40B4-BE49-F238E27FC236}">
                <a16:creationId xmlns:a16="http://schemas.microsoft.com/office/drawing/2014/main" id="{3CD92132-EE4C-4C40-8F27-AFAA1A27F3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482519" y="6857999"/>
            <a:ext cx="661480" cy="45719"/>
          </a:xfrm>
          <a:prstGeom prst="rect">
            <a:avLst/>
          </a:prstGeom>
        </p:spPr>
      </p:pic>
    </p:spTree>
    <p:extLst>
      <p:ext uri="{BB962C8B-B14F-4D97-AF65-F5344CB8AC3E}">
        <p14:creationId xmlns:p14="http://schemas.microsoft.com/office/powerpoint/2010/main" val="319621742"/>
      </p:ext>
    </p:extLst>
  </p:cSld>
  <p:clrMapOvr>
    <a:masterClrMapping/>
  </p:clrMapOvr>
  <mc:AlternateContent xmlns:mc="http://schemas.openxmlformats.org/markup-compatibility/2006" xmlns:p14="http://schemas.microsoft.com/office/powerpoint/2010/main">
    <mc:Choice Requires="p14">
      <p:transition spd="slow" p14:dur="2000" advTm="32809"/>
    </mc:Choice>
    <mc:Fallback xmlns="">
      <p:transition spd="slow" advTm="32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2"/>
          <p:cNvSpPr txBox="1">
            <a:spLocks/>
          </p:cNvSpPr>
          <p:nvPr/>
        </p:nvSpPr>
        <p:spPr>
          <a:xfrm>
            <a:off x="-113381" y="1365942"/>
            <a:ext cx="9051193" cy="3811610"/>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Met with the ranges individually prior to data call to discuss EAs’ intent, data call (down to individual data elements and measures), listen to concerns, develop a working relationship </a:t>
            </a:r>
          </a:p>
          <a:p>
            <a:pPr marL="685800" marR="0" lvl="1"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Issued the data call and conducted weekly group telecoms to discuss issues, concerns, or updates to data call</a:t>
            </a:r>
          </a:p>
          <a:p>
            <a:pPr marL="685800" marR="0" lvl="1"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 rounds of data validation and adjudication</a:t>
            </a:r>
          </a:p>
          <a:p>
            <a:pPr marL="1143000" marR="0" lvl="2"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round contained a lot of missing data, added data fields, incorrectly filled in fields</a:t>
            </a:r>
          </a:p>
          <a:p>
            <a:pPr marL="1143000" marR="0" lvl="2"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Making sure the data elements tell the same story as the commander’s assessment </a:t>
            </a:r>
          </a:p>
          <a:p>
            <a:pPr marL="685800" marR="0" lvl="1"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Analysis of trends across ranges</a:t>
            </a:r>
          </a:p>
          <a:p>
            <a:pPr marL="685800" marR="0" lvl="1"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Action Review of process and data call</a:t>
            </a:r>
          </a:p>
        </p:txBody>
      </p:sp>
      <p:sp>
        <p:nvSpPr>
          <p:cNvPr id="8" name="Title 2"/>
          <p:cNvSpPr txBox="1">
            <a:spLocks/>
          </p:cNvSpPr>
          <p:nvPr/>
        </p:nvSpPr>
        <p:spPr>
          <a:xfrm>
            <a:off x="1026134" y="350728"/>
            <a:ext cx="7002463" cy="677971"/>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CREA Process</a:t>
            </a:r>
          </a:p>
        </p:txBody>
      </p:sp>
      <p:sp>
        <p:nvSpPr>
          <p:cNvPr id="9" name="Slide Number Placeholder 3"/>
          <p:cNvSpPr txBox="1">
            <a:spLocks/>
          </p:cNvSpPr>
          <p:nvPr/>
        </p:nvSpPr>
        <p:spPr>
          <a:xfrm>
            <a:off x="8736904" y="6613742"/>
            <a:ext cx="344466"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11</a:t>
            </a:fld>
            <a:endParaRPr lang="en-US" sz="1200" dirty="0"/>
          </a:p>
        </p:txBody>
      </p:sp>
      <p:pic>
        <p:nvPicPr>
          <p:cNvPr id="2" name="Video 1">
            <a:hlinkClick r:id="" action="ppaction://media"/>
            <a:extLst>
              <a:ext uri="{FF2B5EF4-FFF2-40B4-BE49-F238E27FC236}">
                <a16:creationId xmlns:a16="http://schemas.microsoft.com/office/drawing/2014/main" id="{DE5E7BAD-C3CB-40B4-965E-6C7480824C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501974" y="6857999"/>
            <a:ext cx="642025" cy="45719"/>
          </a:xfrm>
          <a:prstGeom prst="rect">
            <a:avLst/>
          </a:prstGeom>
        </p:spPr>
      </p:pic>
    </p:spTree>
    <p:extLst>
      <p:ext uri="{BB962C8B-B14F-4D97-AF65-F5344CB8AC3E}">
        <p14:creationId xmlns:p14="http://schemas.microsoft.com/office/powerpoint/2010/main" val="3361727257"/>
      </p:ext>
    </p:extLst>
  </p:cSld>
  <p:clrMapOvr>
    <a:masterClrMapping/>
  </p:clrMapOvr>
  <mc:AlternateContent xmlns:mc="http://schemas.openxmlformats.org/markup-compatibility/2006" xmlns:p14="http://schemas.microsoft.com/office/powerpoint/2010/main">
    <mc:Choice Requires="p14">
      <p:transition spd="slow" p14:dur="2000" advTm="46968"/>
    </mc:Choice>
    <mc:Fallback xmlns="">
      <p:transition spd="slow" advTm="46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97070"/>
            <a:ext cx="8382000" cy="5365753"/>
          </a:xfrm>
        </p:spPr>
        <p:txBody>
          <a:bodyPr>
            <a:normAutofit/>
          </a:bodyPr>
          <a:lstStyle/>
          <a:p>
            <a:r>
              <a:rPr lang="en-US" dirty="0"/>
              <a:t>Format</a:t>
            </a:r>
          </a:p>
          <a:p>
            <a:pPr lvl="1"/>
            <a:r>
              <a:rPr lang="en-US" dirty="0"/>
              <a:t>Two Portions: Same data as pilot split into two formats.</a:t>
            </a:r>
          </a:p>
          <a:p>
            <a:pPr lvl="2"/>
            <a:r>
              <a:rPr lang="en-US" dirty="0"/>
              <a:t>Quantitative: Excel Spreadsheet asking for data points</a:t>
            </a:r>
          </a:p>
          <a:p>
            <a:pPr lvl="2"/>
            <a:r>
              <a:rPr lang="en-US" dirty="0"/>
              <a:t>Qualitative: Sent ~ 2 Weeks after Quantitative portion. PowerPoint Slide with prompts and charts. Will be used to brief Deputy </a:t>
            </a:r>
            <a:r>
              <a:rPr lang="en-US" dirty="0" err="1"/>
              <a:t>EA’s</a:t>
            </a:r>
            <a:r>
              <a:rPr lang="en-US" dirty="0"/>
              <a:t>. </a:t>
            </a:r>
          </a:p>
          <a:p>
            <a:pPr lvl="1"/>
            <a:r>
              <a:rPr lang="en-US" dirty="0"/>
              <a:t>Timeline:</a:t>
            </a:r>
          </a:p>
          <a:p>
            <a:pPr lvl="2"/>
            <a:r>
              <a:rPr lang="en-US" dirty="0"/>
              <a:t>Both qualitative and quantitative portions due back on 1 Aug. </a:t>
            </a:r>
          </a:p>
          <a:p>
            <a:pPr lvl="2"/>
            <a:r>
              <a:rPr lang="en-US" dirty="0"/>
              <a:t>Range/Capability Commander’s brief to Deputy EA scheduled between 1 Sept and 1 Nov via </a:t>
            </a:r>
            <a:r>
              <a:rPr lang="en-US" dirty="0" err="1"/>
              <a:t>VTC</a:t>
            </a:r>
            <a:r>
              <a:rPr lang="en-US" dirty="0"/>
              <a:t> or Telecom.</a:t>
            </a:r>
          </a:p>
          <a:p>
            <a:pPr lvl="2"/>
            <a:r>
              <a:rPr lang="en-US" dirty="0"/>
              <a:t>EA briefs </a:t>
            </a:r>
            <a:r>
              <a:rPr lang="en-US" dirty="0" err="1"/>
              <a:t>DPCA</a:t>
            </a:r>
            <a:r>
              <a:rPr lang="en-US" dirty="0"/>
              <a:t> early 2021. </a:t>
            </a:r>
          </a:p>
          <a:p>
            <a:pPr lvl="1"/>
            <a:r>
              <a:rPr lang="en-US" dirty="0"/>
              <a:t>Data Categories</a:t>
            </a:r>
          </a:p>
          <a:p>
            <a:pPr lvl="2"/>
            <a:r>
              <a:rPr lang="en-US" dirty="0"/>
              <a:t>Hardware</a:t>
            </a:r>
          </a:p>
          <a:p>
            <a:pPr lvl="2"/>
            <a:r>
              <a:rPr lang="en-US" dirty="0"/>
              <a:t>Software</a:t>
            </a:r>
          </a:p>
          <a:p>
            <a:pPr lvl="2"/>
            <a:r>
              <a:rPr lang="en-US" dirty="0"/>
              <a:t>Facilities</a:t>
            </a:r>
          </a:p>
          <a:p>
            <a:pPr lvl="2"/>
            <a:r>
              <a:rPr lang="en-US" dirty="0"/>
              <a:t>Capabilities</a:t>
            </a:r>
          </a:p>
          <a:p>
            <a:pPr lvl="2"/>
            <a:r>
              <a:rPr lang="en-US" dirty="0"/>
              <a:t>Workforce and Workload</a:t>
            </a:r>
          </a:p>
          <a:p>
            <a:pPr lvl="2"/>
            <a:r>
              <a:rPr lang="en-US" dirty="0"/>
              <a:t>Funding</a:t>
            </a:r>
          </a:p>
          <a:p>
            <a:pPr lvl="2"/>
            <a:r>
              <a:rPr lang="en-US" dirty="0"/>
              <a:t>Budget</a:t>
            </a:r>
          </a:p>
          <a:p>
            <a:pPr lvl="2"/>
            <a:r>
              <a:rPr lang="en-US" dirty="0"/>
              <a:t>Utilization (By customers and events)</a:t>
            </a:r>
          </a:p>
          <a:p>
            <a:pPr lvl="2"/>
            <a:endParaRPr lang="en-US" dirty="0"/>
          </a:p>
          <a:p>
            <a:pPr lvl="3"/>
            <a:endParaRPr lang="en-US" dirty="0"/>
          </a:p>
          <a:p>
            <a:pPr lvl="2"/>
            <a:endParaRPr lang="en-US" dirty="0"/>
          </a:p>
          <a:p>
            <a:pPr marL="342900" lvl="1" indent="0">
              <a:buNone/>
            </a:pPr>
            <a:endParaRPr lang="en-US" dirty="0"/>
          </a:p>
          <a:p>
            <a:pPr lvl="1"/>
            <a:endParaRPr lang="en-US" dirty="0"/>
          </a:p>
        </p:txBody>
      </p:sp>
      <p:sp>
        <p:nvSpPr>
          <p:cNvPr id="4" name="Slide Number Placeholder 3"/>
          <p:cNvSpPr>
            <a:spLocks noGrp="1"/>
          </p:cNvSpPr>
          <p:nvPr>
            <p:ph type="sldNum" sz="quarter" idx="4294967295"/>
          </p:nvPr>
        </p:nvSpPr>
        <p:spPr/>
        <p:txBody>
          <a:bodyPr/>
          <a:lstStyle/>
          <a:p>
            <a:pPr defTabSz="685800"/>
            <a:endParaRPr lang="en-US" dirty="0">
              <a:solidFill>
                <a:prstClr val="black">
                  <a:tint val="75000"/>
                </a:prstClr>
              </a:solidFill>
              <a:latin typeface="Calibri" panose="020F0502020204030204"/>
            </a:endParaRPr>
          </a:p>
        </p:txBody>
      </p:sp>
      <p:sp>
        <p:nvSpPr>
          <p:cNvPr id="6" name="TextBox 5"/>
          <p:cNvSpPr txBox="1"/>
          <p:nvPr/>
        </p:nvSpPr>
        <p:spPr>
          <a:xfrm>
            <a:off x="4580627" y="83253"/>
            <a:ext cx="45633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Enterprise Assessment</a:t>
            </a:r>
            <a:r>
              <a:rPr kumimoji="0" lang="en-US" sz="2000" b="1" i="0" u="none" strike="noStrike" kern="1200" cap="none" spc="0" normalizeH="0" noProof="0" dirty="0">
                <a:ln>
                  <a:noFill/>
                </a:ln>
                <a:solidFill>
                  <a:prstClr val="white"/>
                </a:solidFill>
                <a:effectLst/>
                <a:uLnTx/>
                <a:uFillTx/>
                <a:latin typeface="Calibri" panose="020F0502020204030204"/>
                <a:ea typeface="+mn-ea"/>
                <a:cs typeface="+mn-cs"/>
              </a:rPr>
              <a:t> Way Forward</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2"/>
          <p:cNvSpPr txBox="1">
            <a:spLocks/>
          </p:cNvSpPr>
          <p:nvPr/>
        </p:nvSpPr>
        <p:spPr>
          <a:xfrm>
            <a:off x="1026134" y="350728"/>
            <a:ext cx="7002463" cy="677971"/>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CREA Way Forward</a:t>
            </a:r>
          </a:p>
        </p:txBody>
      </p:sp>
      <p:sp>
        <p:nvSpPr>
          <p:cNvPr id="9" name="Slide Number Placeholder 3"/>
          <p:cNvSpPr txBox="1">
            <a:spLocks/>
          </p:cNvSpPr>
          <p:nvPr/>
        </p:nvSpPr>
        <p:spPr>
          <a:xfrm>
            <a:off x="8736904" y="6613742"/>
            <a:ext cx="407096"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12</a:t>
            </a:fld>
            <a:endParaRPr lang="en-US" sz="1200" dirty="0"/>
          </a:p>
        </p:txBody>
      </p:sp>
      <p:pic>
        <p:nvPicPr>
          <p:cNvPr id="2" name="Video 1">
            <a:hlinkClick r:id="" action="ppaction://media"/>
            <a:extLst>
              <a:ext uri="{FF2B5EF4-FFF2-40B4-BE49-F238E27FC236}">
                <a16:creationId xmlns:a16="http://schemas.microsoft.com/office/drawing/2014/main" id="{FBA28E6C-1DD5-4F2C-913D-5FDA8521353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456578" y="6857999"/>
            <a:ext cx="687421" cy="45719"/>
          </a:xfrm>
          <a:prstGeom prst="rect">
            <a:avLst/>
          </a:prstGeom>
        </p:spPr>
      </p:pic>
    </p:spTree>
    <p:extLst>
      <p:ext uri="{BB962C8B-B14F-4D97-AF65-F5344CB8AC3E}">
        <p14:creationId xmlns:p14="http://schemas.microsoft.com/office/powerpoint/2010/main" val="3800148332"/>
      </p:ext>
    </p:extLst>
  </p:cSld>
  <p:clrMapOvr>
    <a:masterClrMapping/>
  </p:clrMapOvr>
  <mc:AlternateContent xmlns:mc="http://schemas.openxmlformats.org/markup-compatibility/2006" xmlns:p14="http://schemas.microsoft.com/office/powerpoint/2010/main">
    <mc:Choice Requires="p14">
      <p:transition spd="slow" p14:dur="2000" advTm="34125"/>
    </mc:Choice>
    <mc:Fallback xmlns="">
      <p:transition spd="slow" advTm="34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823067" y="5681343"/>
            <a:ext cx="867966" cy="154037"/>
          </a:xfrm>
        </p:spPr>
        <p:txBody>
          <a:bodyPr/>
          <a:lstStyle/>
          <a:p>
            <a:pPr defTabSz="385763">
              <a:defRPr/>
            </a:pPr>
            <a:fld id="{14D42D17-91E7-46F6-8F3B-333D73872F33}" type="slidenum">
              <a:rPr lang="en-US">
                <a:solidFill>
                  <a:prstClr val="black">
                    <a:tint val="75000"/>
                  </a:prstClr>
                </a:solidFill>
                <a:latin typeface="Calibri" panose="020F0502020204030204"/>
              </a:rPr>
              <a:pPr defTabSz="385763">
                <a:defRPr/>
              </a:pPr>
              <a:t>13</a:t>
            </a:fld>
            <a:endParaRPr lang="en-US" dirty="0">
              <a:solidFill>
                <a:prstClr val="black">
                  <a:tint val="75000"/>
                </a:prstClr>
              </a:solidFill>
              <a:latin typeface="Calibri" panose="020F0502020204030204"/>
            </a:endParaRPr>
          </a:p>
        </p:txBody>
      </p:sp>
      <p:grpSp>
        <p:nvGrpSpPr>
          <p:cNvPr id="13" name="Group 12"/>
          <p:cNvGrpSpPr/>
          <p:nvPr/>
        </p:nvGrpSpPr>
        <p:grpSpPr>
          <a:xfrm>
            <a:off x="7792540" y="5663442"/>
            <a:ext cx="970673" cy="766508"/>
            <a:chOff x="442318" y="5416620"/>
            <a:chExt cx="2087750" cy="1128358"/>
          </a:xfrm>
        </p:grpSpPr>
        <p:grpSp>
          <p:nvGrpSpPr>
            <p:cNvPr id="46" name="Group 45"/>
            <p:cNvGrpSpPr/>
            <p:nvPr/>
          </p:nvGrpSpPr>
          <p:grpSpPr>
            <a:xfrm>
              <a:off x="442318" y="5416620"/>
              <a:ext cx="1508524" cy="317150"/>
              <a:chOff x="304800" y="5357052"/>
              <a:chExt cx="1508523" cy="282390"/>
            </a:xfrm>
          </p:grpSpPr>
          <p:sp>
            <p:nvSpPr>
              <p:cNvPr id="44" name="Rectangle 43"/>
              <p:cNvSpPr/>
              <p:nvPr/>
            </p:nvSpPr>
            <p:spPr>
              <a:xfrm>
                <a:off x="304800" y="5414682"/>
                <a:ext cx="170330" cy="17033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dirty="0">
                  <a:solidFill>
                    <a:prstClr val="white"/>
                  </a:solidFill>
                  <a:latin typeface="Calibri" panose="020F0502020204030204"/>
                </a:endParaRPr>
              </a:p>
            </p:txBody>
          </p:sp>
          <p:sp>
            <p:nvSpPr>
              <p:cNvPr id="45" name="TextBox 44"/>
              <p:cNvSpPr txBox="1"/>
              <p:nvPr/>
            </p:nvSpPr>
            <p:spPr>
              <a:xfrm>
                <a:off x="533506" y="5357052"/>
                <a:ext cx="1279817" cy="282390"/>
              </a:xfrm>
              <a:prstGeom prst="rect">
                <a:avLst/>
              </a:prstGeom>
              <a:noFill/>
            </p:spPr>
            <p:txBody>
              <a:bodyPr wrap="none" rtlCol="0">
                <a:spAutoFit/>
              </a:bodyPr>
              <a:lstStyle/>
              <a:p>
                <a:pPr defTabSz="385763">
                  <a:defRPr/>
                </a:pPr>
                <a:r>
                  <a:rPr lang="en-US" sz="800" b="1" dirty="0">
                    <a:solidFill>
                      <a:prstClr val="black"/>
                    </a:solidFill>
                    <a:latin typeface="Calibri" panose="020F0502020204030204"/>
                  </a:rPr>
                  <a:t>Complete</a:t>
                </a:r>
              </a:p>
            </p:txBody>
          </p:sp>
        </p:grpSp>
        <p:grpSp>
          <p:nvGrpSpPr>
            <p:cNvPr id="47" name="Group 46"/>
            <p:cNvGrpSpPr/>
            <p:nvPr/>
          </p:nvGrpSpPr>
          <p:grpSpPr>
            <a:xfrm>
              <a:off x="442318" y="5692340"/>
              <a:ext cx="1439568" cy="317150"/>
              <a:chOff x="304800" y="5357052"/>
              <a:chExt cx="1439567" cy="282390"/>
            </a:xfrm>
          </p:grpSpPr>
          <p:sp>
            <p:nvSpPr>
              <p:cNvPr id="48" name="Rectangle 47"/>
              <p:cNvSpPr/>
              <p:nvPr/>
            </p:nvSpPr>
            <p:spPr>
              <a:xfrm>
                <a:off x="304800" y="5414682"/>
                <a:ext cx="170330" cy="17033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dirty="0">
                  <a:solidFill>
                    <a:prstClr val="white"/>
                  </a:solidFill>
                  <a:latin typeface="Calibri" panose="020F0502020204030204"/>
                </a:endParaRPr>
              </a:p>
            </p:txBody>
          </p:sp>
          <p:sp>
            <p:nvSpPr>
              <p:cNvPr id="49" name="TextBox 48"/>
              <p:cNvSpPr txBox="1"/>
              <p:nvPr/>
            </p:nvSpPr>
            <p:spPr>
              <a:xfrm>
                <a:off x="533506" y="5357052"/>
                <a:ext cx="1210861" cy="282390"/>
              </a:xfrm>
              <a:prstGeom prst="rect">
                <a:avLst/>
              </a:prstGeom>
              <a:noFill/>
            </p:spPr>
            <p:txBody>
              <a:bodyPr wrap="none" rtlCol="0">
                <a:spAutoFit/>
              </a:bodyPr>
              <a:lstStyle/>
              <a:p>
                <a:pPr defTabSz="385763">
                  <a:defRPr/>
                </a:pPr>
                <a:r>
                  <a:rPr lang="en-US" sz="800" b="1" dirty="0">
                    <a:solidFill>
                      <a:prstClr val="black"/>
                    </a:solidFill>
                    <a:latin typeface="Calibri" panose="020F0502020204030204"/>
                  </a:rPr>
                  <a:t>On Track</a:t>
                </a:r>
              </a:p>
            </p:txBody>
          </p:sp>
        </p:grpSp>
        <p:grpSp>
          <p:nvGrpSpPr>
            <p:cNvPr id="50" name="Group 49"/>
            <p:cNvGrpSpPr/>
            <p:nvPr/>
          </p:nvGrpSpPr>
          <p:grpSpPr>
            <a:xfrm>
              <a:off x="442318" y="5952108"/>
              <a:ext cx="2087750" cy="317150"/>
              <a:chOff x="304800" y="5357052"/>
              <a:chExt cx="2087749" cy="282390"/>
            </a:xfrm>
          </p:grpSpPr>
          <p:sp>
            <p:nvSpPr>
              <p:cNvPr id="51" name="Rectangle 50"/>
              <p:cNvSpPr/>
              <p:nvPr/>
            </p:nvSpPr>
            <p:spPr>
              <a:xfrm>
                <a:off x="304800" y="5414682"/>
                <a:ext cx="170330" cy="17033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dirty="0">
                  <a:solidFill>
                    <a:prstClr val="white"/>
                  </a:solidFill>
                  <a:latin typeface="Calibri" panose="020F0502020204030204"/>
                </a:endParaRPr>
              </a:p>
            </p:txBody>
          </p:sp>
          <p:sp>
            <p:nvSpPr>
              <p:cNvPr id="52" name="TextBox 51"/>
              <p:cNvSpPr txBox="1"/>
              <p:nvPr/>
            </p:nvSpPr>
            <p:spPr>
              <a:xfrm>
                <a:off x="533506" y="5357052"/>
                <a:ext cx="1859043" cy="282390"/>
              </a:xfrm>
              <a:prstGeom prst="rect">
                <a:avLst/>
              </a:prstGeom>
              <a:noFill/>
            </p:spPr>
            <p:txBody>
              <a:bodyPr wrap="none" rtlCol="0">
                <a:spAutoFit/>
              </a:bodyPr>
              <a:lstStyle/>
              <a:p>
                <a:pPr defTabSz="385763">
                  <a:defRPr/>
                </a:pPr>
                <a:r>
                  <a:rPr lang="en-US" sz="800" b="1" dirty="0">
                    <a:solidFill>
                      <a:prstClr val="black"/>
                    </a:solidFill>
                    <a:latin typeface="Calibri" panose="020F0502020204030204"/>
                  </a:rPr>
                  <a:t>Challenges Exist</a:t>
                </a:r>
              </a:p>
            </p:txBody>
          </p:sp>
        </p:grpSp>
        <p:grpSp>
          <p:nvGrpSpPr>
            <p:cNvPr id="53" name="Group 52"/>
            <p:cNvGrpSpPr/>
            <p:nvPr/>
          </p:nvGrpSpPr>
          <p:grpSpPr>
            <a:xfrm>
              <a:off x="442318" y="6227828"/>
              <a:ext cx="1370613" cy="317150"/>
              <a:chOff x="304800" y="5357052"/>
              <a:chExt cx="1370612" cy="282390"/>
            </a:xfrm>
          </p:grpSpPr>
          <p:sp>
            <p:nvSpPr>
              <p:cNvPr id="54" name="Rectangle 53"/>
              <p:cNvSpPr/>
              <p:nvPr/>
            </p:nvSpPr>
            <p:spPr>
              <a:xfrm>
                <a:off x="304800" y="5414682"/>
                <a:ext cx="170330" cy="170330"/>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dirty="0">
                  <a:solidFill>
                    <a:prstClr val="white"/>
                  </a:solidFill>
                  <a:latin typeface="Calibri" panose="020F0502020204030204"/>
                </a:endParaRPr>
              </a:p>
            </p:txBody>
          </p:sp>
          <p:sp>
            <p:nvSpPr>
              <p:cNvPr id="55" name="TextBox 54"/>
              <p:cNvSpPr txBox="1"/>
              <p:nvPr/>
            </p:nvSpPr>
            <p:spPr>
              <a:xfrm>
                <a:off x="533506" y="5357052"/>
                <a:ext cx="1141906" cy="282390"/>
              </a:xfrm>
              <a:prstGeom prst="rect">
                <a:avLst/>
              </a:prstGeom>
              <a:noFill/>
            </p:spPr>
            <p:txBody>
              <a:bodyPr wrap="none" rtlCol="0">
                <a:spAutoFit/>
              </a:bodyPr>
              <a:lstStyle/>
              <a:p>
                <a:pPr defTabSz="385763">
                  <a:defRPr/>
                </a:pPr>
                <a:r>
                  <a:rPr lang="en-US" sz="800" b="1" dirty="0">
                    <a:solidFill>
                      <a:prstClr val="black"/>
                    </a:solidFill>
                    <a:latin typeface="Calibri" panose="020F0502020204030204"/>
                  </a:rPr>
                  <a:t>Planned</a:t>
                </a:r>
              </a:p>
            </p:txBody>
          </p:sp>
        </p:grpSp>
      </p:grpSp>
      <p:graphicFrame>
        <p:nvGraphicFramePr>
          <p:cNvPr id="105" name="Table 104"/>
          <p:cNvGraphicFramePr>
            <a:graphicFrameLocks noGrp="1"/>
          </p:cNvGraphicFramePr>
          <p:nvPr>
            <p:extLst>
              <p:ext uri="{D42A27DB-BD31-4B8C-83A1-F6EECF244321}">
                <p14:modId xmlns:p14="http://schemas.microsoft.com/office/powerpoint/2010/main" val="312688379"/>
              </p:ext>
            </p:extLst>
          </p:nvPr>
        </p:nvGraphicFramePr>
        <p:xfrm>
          <a:off x="830354" y="4478362"/>
          <a:ext cx="6579945" cy="1975787"/>
        </p:xfrm>
        <a:graphic>
          <a:graphicData uri="http://schemas.openxmlformats.org/drawingml/2006/table">
            <a:tbl>
              <a:tblPr firstRow="1" bandRow="1">
                <a:tableStyleId>{073A0DAA-6AF3-43AB-8588-CEC1D06C72B9}</a:tableStyleId>
              </a:tblPr>
              <a:tblGrid>
                <a:gridCol w="1022512">
                  <a:extLst>
                    <a:ext uri="{9D8B030D-6E8A-4147-A177-3AD203B41FA5}">
                      <a16:colId xmlns:a16="http://schemas.microsoft.com/office/drawing/2014/main" val="3585476213"/>
                    </a:ext>
                  </a:extLst>
                </a:gridCol>
                <a:gridCol w="1066800">
                  <a:extLst>
                    <a:ext uri="{9D8B030D-6E8A-4147-A177-3AD203B41FA5}">
                      <a16:colId xmlns:a16="http://schemas.microsoft.com/office/drawing/2014/main" val="1869133732"/>
                    </a:ext>
                  </a:extLst>
                </a:gridCol>
                <a:gridCol w="1219200">
                  <a:extLst>
                    <a:ext uri="{9D8B030D-6E8A-4147-A177-3AD203B41FA5}">
                      <a16:colId xmlns:a16="http://schemas.microsoft.com/office/drawing/2014/main" val="162502422"/>
                    </a:ext>
                  </a:extLst>
                </a:gridCol>
                <a:gridCol w="1219200">
                  <a:extLst>
                    <a:ext uri="{9D8B030D-6E8A-4147-A177-3AD203B41FA5}">
                      <a16:colId xmlns:a16="http://schemas.microsoft.com/office/drawing/2014/main" val="2402670035"/>
                    </a:ext>
                  </a:extLst>
                </a:gridCol>
                <a:gridCol w="2052233">
                  <a:extLst>
                    <a:ext uri="{9D8B030D-6E8A-4147-A177-3AD203B41FA5}">
                      <a16:colId xmlns:a16="http://schemas.microsoft.com/office/drawing/2014/main" val="3702222740"/>
                    </a:ext>
                  </a:extLst>
                </a:gridCol>
              </a:tblGrid>
              <a:tr h="202495">
                <a:tc>
                  <a:txBody>
                    <a:bodyPr/>
                    <a:lstStyle/>
                    <a:p>
                      <a:pPr algn="ctr"/>
                      <a:r>
                        <a:rPr lang="en-US" sz="1050" dirty="0">
                          <a:solidFill>
                            <a:schemeClr val="accent2"/>
                          </a:solidFill>
                        </a:rPr>
                        <a:t>GROUP 1</a:t>
                      </a:r>
                    </a:p>
                  </a:txBody>
                  <a:tcPr marL="38576" marR="38576" marT="19289" marB="19289"/>
                </a:tc>
                <a:tc>
                  <a:txBody>
                    <a:bodyPr/>
                    <a:lstStyle/>
                    <a:p>
                      <a:pPr algn="ctr"/>
                      <a:r>
                        <a:rPr lang="en-US" sz="1050" dirty="0">
                          <a:solidFill>
                            <a:schemeClr val="accent2"/>
                          </a:solidFill>
                        </a:rPr>
                        <a:t>GROUP 2</a:t>
                      </a:r>
                    </a:p>
                  </a:txBody>
                  <a:tcPr marL="38576" marR="38576" marT="19289" marB="19289"/>
                </a:tc>
                <a:tc>
                  <a:txBody>
                    <a:bodyPr/>
                    <a:lstStyle/>
                    <a:p>
                      <a:pPr algn="ctr"/>
                      <a:r>
                        <a:rPr lang="en-US" sz="1050" dirty="0">
                          <a:solidFill>
                            <a:schemeClr val="accent2"/>
                          </a:solidFill>
                        </a:rPr>
                        <a:t>GROUP 3</a:t>
                      </a:r>
                    </a:p>
                  </a:txBody>
                  <a:tcPr marL="38576" marR="38576" marT="19289" marB="19289"/>
                </a:tc>
                <a:tc>
                  <a:txBody>
                    <a:bodyPr/>
                    <a:lstStyle/>
                    <a:p>
                      <a:pPr algn="ctr"/>
                      <a:r>
                        <a:rPr lang="en-US" sz="1050" dirty="0">
                          <a:solidFill>
                            <a:schemeClr val="accent2"/>
                          </a:solidFill>
                        </a:rPr>
                        <a:t>GROUP 4</a:t>
                      </a:r>
                    </a:p>
                  </a:txBody>
                  <a:tcPr marL="38576" marR="38576" marT="19289" marB="19289"/>
                </a:tc>
                <a:tc>
                  <a:txBody>
                    <a:bodyPr/>
                    <a:lstStyle/>
                    <a:p>
                      <a:pPr algn="ctr"/>
                      <a:r>
                        <a:rPr lang="en-US" sz="1050" dirty="0"/>
                        <a:t>OUT</a:t>
                      </a:r>
                      <a:r>
                        <a:rPr lang="en-US" sz="1050" baseline="0" dirty="0"/>
                        <a:t> OF SCOPE</a:t>
                      </a:r>
                      <a:endParaRPr lang="en-US" sz="1050" dirty="0"/>
                    </a:p>
                  </a:txBody>
                  <a:tcPr marL="38576" marR="38576" marT="19289" marB="19289"/>
                </a:tc>
                <a:extLst>
                  <a:ext uri="{0D108BD9-81ED-4DB2-BD59-A6C34878D82A}">
                    <a16:rowId xmlns:a16="http://schemas.microsoft.com/office/drawing/2014/main" val="3113864398"/>
                  </a:ext>
                </a:extLst>
              </a:tr>
              <a:tr h="187496">
                <a:tc>
                  <a:txBody>
                    <a:bodyPr/>
                    <a:lstStyle/>
                    <a:p>
                      <a:r>
                        <a:rPr lang="en-US" sz="1000" dirty="0"/>
                        <a:t>NCRC/JMN</a:t>
                      </a:r>
                    </a:p>
                  </a:txBody>
                  <a:tcPr marL="38576" marR="38576" marT="19289" marB="19289"/>
                </a:tc>
                <a:tc>
                  <a:txBody>
                    <a:bodyPr/>
                    <a:lstStyle/>
                    <a:p>
                      <a:r>
                        <a:rPr lang="en-US" sz="1000" dirty="0"/>
                        <a:t>USS SECURE</a:t>
                      </a:r>
                    </a:p>
                  </a:txBody>
                  <a:tcPr marL="38576" marR="38576" marT="19289" marB="19289"/>
                </a:tc>
                <a:tc>
                  <a:txBody>
                    <a:bodyPr/>
                    <a:lstStyle/>
                    <a:p>
                      <a:r>
                        <a:rPr lang="en-US" sz="1000" dirty="0"/>
                        <a:t>TSMO</a:t>
                      </a:r>
                    </a:p>
                  </a:txBody>
                  <a:tcPr marL="38576" marR="38576" marT="19289" marB="19289"/>
                </a:tc>
                <a:tc>
                  <a:txBody>
                    <a:bodyPr/>
                    <a:lstStyle/>
                    <a:p>
                      <a:r>
                        <a:rPr lang="en-US" sz="1000" b="0" dirty="0" err="1">
                          <a:solidFill>
                            <a:schemeClr val="tx1"/>
                          </a:solidFill>
                        </a:rPr>
                        <a:t>JCTE</a:t>
                      </a:r>
                      <a:r>
                        <a:rPr lang="en-US" sz="1000" b="0" dirty="0">
                          <a:solidFill>
                            <a:schemeClr val="tx1"/>
                          </a:solidFill>
                        </a:rPr>
                        <a:t> Ops Group</a:t>
                      </a:r>
                    </a:p>
                  </a:txBody>
                  <a:tcPr marL="38576" marR="38576" marT="19289" marB="19289"/>
                </a:tc>
                <a:tc>
                  <a:txBody>
                    <a:bodyPr/>
                    <a:lstStyle/>
                    <a:p>
                      <a:r>
                        <a:rPr lang="en-US" sz="1000" b="1" dirty="0"/>
                        <a:t>CSR (Divested)</a:t>
                      </a:r>
                    </a:p>
                  </a:txBody>
                  <a:tcPr marL="38576" marR="38576" marT="19289" marB="19289"/>
                </a:tc>
                <a:extLst>
                  <a:ext uri="{0D108BD9-81ED-4DB2-BD59-A6C34878D82A}">
                    <a16:rowId xmlns:a16="http://schemas.microsoft.com/office/drawing/2014/main" val="2175208318"/>
                  </a:ext>
                </a:extLst>
              </a:tr>
              <a:tr h="187496">
                <a:tc>
                  <a:txBody>
                    <a:bodyPr/>
                    <a:lstStyle/>
                    <a:p>
                      <a:r>
                        <a:rPr lang="en-US" sz="1000" dirty="0" err="1"/>
                        <a:t>CEOD</a:t>
                      </a:r>
                      <a:endParaRPr lang="en-US" sz="1000" dirty="0"/>
                    </a:p>
                  </a:txBody>
                  <a:tcPr marL="38576" marR="38576" marT="19289" marB="19289"/>
                </a:tc>
                <a:tc>
                  <a:txBody>
                    <a:bodyPr/>
                    <a:lstStyle/>
                    <a:p>
                      <a:r>
                        <a:rPr lang="en-US" sz="1000" dirty="0"/>
                        <a:t>ANG VITE</a:t>
                      </a:r>
                    </a:p>
                  </a:txBody>
                  <a:tcPr marL="38576" marR="38576" marT="19289" marB="19289"/>
                </a:tc>
                <a:tc>
                  <a:txBody>
                    <a:bodyPr/>
                    <a:lstStyle/>
                    <a:p>
                      <a:r>
                        <a:rPr lang="en-US" sz="1000" dirty="0"/>
                        <a:t>CBL</a:t>
                      </a:r>
                    </a:p>
                  </a:txBody>
                  <a:tcPr marL="38576" marR="38576" marT="19289" marB="19289"/>
                </a:tc>
                <a:tc>
                  <a:txBody>
                    <a:bodyPr/>
                    <a:lstStyle/>
                    <a:p>
                      <a:endParaRPr lang="en-US" sz="1000" b="0" strike="sngStrike" dirty="0"/>
                    </a:p>
                  </a:txBody>
                  <a:tcPr marL="38576" marR="38576" marT="19289" marB="19289"/>
                </a:tc>
                <a:tc>
                  <a:txBody>
                    <a:bodyPr/>
                    <a:lstStyle/>
                    <a:p>
                      <a:r>
                        <a:rPr lang="en-US" sz="1000" b="1" dirty="0" err="1"/>
                        <a:t>MCCR</a:t>
                      </a:r>
                      <a:r>
                        <a:rPr lang="en-US" sz="1000" b="1" dirty="0"/>
                        <a:t> (Divested)</a:t>
                      </a:r>
                    </a:p>
                  </a:txBody>
                  <a:tcPr marL="38576" marR="38576" marT="19289" marB="19289"/>
                </a:tc>
                <a:extLst>
                  <a:ext uri="{0D108BD9-81ED-4DB2-BD59-A6C34878D82A}">
                    <a16:rowId xmlns:a16="http://schemas.microsoft.com/office/drawing/2014/main" val="3163603993"/>
                  </a:ext>
                </a:extLst>
              </a:tr>
              <a:tr h="410366">
                <a:tc>
                  <a:txBody>
                    <a:bodyPr/>
                    <a:lstStyle/>
                    <a:p>
                      <a:r>
                        <a:rPr lang="en-US" sz="1000" dirty="0"/>
                        <a:t>JIOR</a:t>
                      </a:r>
                    </a:p>
                  </a:txBody>
                  <a:tcPr marL="38576" marR="38576" marT="19289" marB="19289"/>
                </a:tc>
                <a:tc>
                  <a:txBody>
                    <a:bodyPr/>
                    <a:lstStyle/>
                    <a:p>
                      <a:endParaRPr lang="en-US" sz="1100" dirty="0"/>
                    </a:p>
                  </a:txBody>
                  <a:tcPr marL="38576" marR="38576" marT="19289" marB="19289"/>
                </a:tc>
                <a:tc>
                  <a:txBody>
                    <a:bodyPr/>
                    <a:lstStyle/>
                    <a:p>
                      <a:r>
                        <a:rPr lang="en-US" sz="1000" b="0" dirty="0"/>
                        <a:t>CCDC</a:t>
                      </a:r>
                    </a:p>
                  </a:txBody>
                  <a:tcPr marL="38576" marR="38576" marT="19289" marB="19289"/>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000" b="0" strike="sngStrike" dirty="0"/>
                    </a:p>
                  </a:txBody>
                  <a:tcPr marL="38576" marR="38576" marT="19289" marB="19289"/>
                </a:tc>
                <a:tc>
                  <a:txBody>
                    <a:bodyPr/>
                    <a:lstStyle/>
                    <a:p>
                      <a:r>
                        <a:rPr lang="en-US" sz="1000" b="1" dirty="0"/>
                        <a:t>Talon</a:t>
                      </a:r>
                      <a:r>
                        <a:rPr lang="en-US" sz="1000" b="1" baseline="0" dirty="0"/>
                        <a:t> Strike</a:t>
                      </a:r>
                      <a:r>
                        <a:rPr lang="en-US" sz="1000" b="1" dirty="0"/>
                        <a:t> (Subsumed under </a:t>
                      </a:r>
                      <a:r>
                        <a:rPr lang="en-US" sz="1000" b="1" dirty="0" err="1"/>
                        <a:t>PCTE</a:t>
                      </a:r>
                      <a:r>
                        <a:rPr lang="en-US" sz="1000" b="1" dirty="0"/>
                        <a:t>)</a:t>
                      </a:r>
                    </a:p>
                  </a:txBody>
                  <a:tcPr marL="38576" marR="38576" marT="19289" marB="19289"/>
                </a:tc>
                <a:extLst>
                  <a:ext uri="{0D108BD9-81ED-4DB2-BD59-A6C34878D82A}">
                    <a16:rowId xmlns:a16="http://schemas.microsoft.com/office/drawing/2014/main" val="2337343898"/>
                  </a:ext>
                </a:extLst>
              </a:tr>
              <a:tr h="410366">
                <a:tc>
                  <a:txBody>
                    <a:bodyPr/>
                    <a:lstStyle/>
                    <a:p>
                      <a:r>
                        <a:rPr lang="en-US" sz="1000" dirty="0" err="1"/>
                        <a:t>318</a:t>
                      </a:r>
                      <a:r>
                        <a:rPr lang="en-US" sz="1000" baseline="30000" dirty="0" err="1"/>
                        <a:t>TH</a:t>
                      </a:r>
                      <a:r>
                        <a:rPr lang="en-US" sz="1000" dirty="0"/>
                        <a:t> RANS</a:t>
                      </a:r>
                    </a:p>
                  </a:txBody>
                  <a:tcPr marL="38576" marR="38576" marT="19289" marB="19289"/>
                </a:tc>
                <a:tc>
                  <a:txBody>
                    <a:bodyPr/>
                    <a:lstStyle/>
                    <a:p>
                      <a:endParaRPr lang="en-US" sz="1000" dirty="0"/>
                    </a:p>
                  </a:txBody>
                  <a:tcPr marL="38576" marR="38576" marT="19289" marB="19289"/>
                </a:tc>
                <a:tc>
                  <a:txBody>
                    <a:bodyPr/>
                    <a:lstStyle/>
                    <a:p>
                      <a:endParaRPr lang="en-US" sz="1000" b="0" strike="sngStrike" dirty="0"/>
                    </a:p>
                  </a:txBody>
                  <a:tcPr marL="38576" marR="38576" marT="19289" marB="19289"/>
                </a:tc>
                <a:tc>
                  <a:txBody>
                    <a:bodyPr/>
                    <a:lstStyle/>
                    <a:p>
                      <a:endParaRPr lang="en-US" sz="1000" b="0" strike="noStrike" dirty="0"/>
                    </a:p>
                  </a:txBody>
                  <a:tcPr marL="38576" marR="38576" marT="19289" marB="19289"/>
                </a:tc>
                <a:tc>
                  <a:txBody>
                    <a:bodyPr/>
                    <a:lstStyle/>
                    <a:p>
                      <a:r>
                        <a:rPr lang="en-US" sz="1000" b="1" dirty="0"/>
                        <a:t>Twisty Beacon (Subsumed under </a:t>
                      </a:r>
                      <a:r>
                        <a:rPr lang="en-US" sz="1000" b="1" dirty="0" err="1"/>
                        <a:t>PCTE</a:t>
                      </a:r>
                      <a:r>
                        <a:rPr lang="en-US" sz="1000" b="1" dirty="0"/>
                        <a:t>)</a:t>
                      </a:r>
                    </a:p>
                  </a:txBody>
                  <a:tcPr marL="38576" marR="38576" marT="19289" marB="19289"/>
                </a:tc>
                <a:extLst>
                  <a:ext uri="{0D108BD9-81ED-4DB2-BD59-A6C34878D82A}">
                    <a16:rowId xmlns:a16="http://schemas.microsoft.com/office/drawing/2014/main" val="588774535"/>
                  </a:ext>
                </a:extLst>
              </a:tr>
              <a:tr h="285302">
                <a:tc>
                  <a:txBody>
                    <a:bodyPr/>
                    <a:lstStyle/>
                    <a:p>
                      <a:r>
                        <a:rPr lang="en-US" sz="1000" dirty="0"/>
                        <a:t>47</a:t>
                      </a:r>
                      <a:r>
                        <a:rPr lang="en-US" sz="1000" baseline="30000" dirty="0"/>
                        <a:t>th</a:t>
                      </a:r>
                      <a:r>
                        <a:rPr lang="en-US" sz="1000" dirty="0"/>
                        <a:t> TS</a:t>
                      </a:r>
                    </a:p>
                  </a:txBody>
                  <a:tcPr marL="38576" marR="38576" marT="19289" marB="19289"/>
                </a:tc>
                <a:tc>
                  <a:txBody>
                    <a:bodyPr/>
                    <a:lstStyle/>
                    <a:p>
                      <a:endParaRPr lang="en-US" sz="1000" dirty="0"/>
                    </a:p>
                  </a:txBody>
                  <a:tcPr marL="38576" marR="38576" marT="19289" marB="19289"/>
                </a:tc>
                <a:tc>
                  <a:txBody>
                    <a:bodyPr/>
                    <a:lstStyle/>
                    <a:p>
                      <a:endParaRPr lang="en-US" sz="1000" dirty="0"/>
                    </a:p>
                  </a:txBody>
                  <a:tcPr marL="38576" marR="38576" marT="19289" marB="19289"/>
                </a:tc>
                <a:tc>
                  <a:txBody>
                    <a:bodyPr/>
                    <a:lstStyle/>
                    <a:p>
                      <a:endParaRPr lang="en-US" sz="1000" dirty="0"/>
                    </a:p>
                  </a:txBody>
                  <a:tcPr marL="38576" marR="38576" marT="19289" marB="19289"/>
                </a:tc>
                <a:tc>
                  <a:txBody>
                    <a:bodyPr/>
                    <a:lstStyle/>
                    <a:p>
                      <a:r>
                        <a:rPr lang="en-US" sz="1000" b="1" dirty="0"/>
                        <a:t>DART (Not Participating)</a:t>
                      </a:r>
                    </a:p>
                  </a:txBody>
                  <a:tcPr marL="38576" marR="38576" marT="19289" marB="19289"/>
                </a:tc>
                <a:extLst>
                  <a:ext uri="{0D108BD9-81ED-4DB2-BD59-A6C34878D82A}">
                    <a16:rowId xmlns:a16="http://schemas.microsoft.com/office/drawing/2014/main" val="319509911"/>
                  </a:ext>
                </a:extLst>
              </a:tr>
              <a:tr h="285302">
                <a:tc>
                  <a:txBody>
                    <a:bodyPr/>
                    <a:lstStyle/>
                    <a:p>
                      <a:endParaRPr lang="en-US" sz="1000" dirty="0"/>
                    </a:p>
                  </a:txBody>
                  <a:tcPr marL="38576" marR="38576" marT="19289" marB="19289"/>
                </a:tc>
                <a:tc>
                  <a:txBody>
                    <a:bodyPr/>
                    <a:lstStyle/>
                    <a:p>
                      <a:endParaRPr lang="en-US" sz="1000" dirty="0"/>
                    </a:p>
                  </a:txBody>
                  <a:tcPr marL="38576" marR="38576" marT="19289" marB="19289"/>
                </a:tc>
                <a:tc>
                  <a:txBody>
                    <a:bodyPr/>
                    <a:lstStyle/>
                    <a:p>
                      <a:endParaRPr lang="en-US" sz="1000" dirty="0"/>
                    </a:p>
                  </a:txBody>
                  <a:tcPr marL="38576" marR="38576" marT="19289" marB="19289"/>
                </a:tc>
                <a:tc>
                  <a:txBody>
                    <a:bodyPr/>
                    <a:lstStyle/>
                    <a:p>
                      <a:endParaRPr lang="en-US" sz="1000" dirty="0"/>
                    </a:p>
                  </a:txBody>
                  <a:tcPr marL="38576" marR="38576" marT="19289" marB="19289"/>
                </a:tc>
                <a:tc>
                  <a:txBody>
                    <a:bodyPr/>
                    <a:lstStyle/>
                    <a:p>
                      <a:r>
                        <a:rPr lang="en-US" sz="1000" b="1" dirty="0"/>
                        <a:t>STEP (Determined</a:t>
                      </a:r>
                      <a:r>
                        <a:rPr lang="en-US" sz="1000" b="1" baseline="0" dirty="0"/>
                        <a:t> out of scope)</a:t>
                      </a:r>
                      <a:endParaRPr lang="en-US" sz="1000" b="1" dirty="0"/>
                    </a:p>
                  </a:txBody>
                  <a:tcPr marL="38576" marR="38576" marT="19289" marB="19289"/>
                </a:tc>
                <a:extLst>
                  <a:ext uri="{0D108BD9-81ED-4DB2-BD59-A6C34878D82A}">
                    <a16:rowId xmlns:a16="http://schemas.microsoft.com/office/drawing/2014/main" val="3882511524"/>
                  </a:ext>
                </a:extLst>
              </a:tr>
            </a:tbl>
          </a:graphicData>
        </a:graphic>
      </p:graphicFrame>
      <p:grpSp>
        <p:nvGrpSpPr>
          <p:cNvPr id="14" name="Group 13"/>
          <p:cNvGrpSpPr/>
          <p:nvPr/>
        </p:nvGrpSpPr>
        <p:grpSpPr>
          <a:xfrm>
            <a:off x="69665" y="1109182"/>
            <a:ext cx="8915399" cy="3373455"/>
            <a:chOff x="1750383" y="1384728"/>
            <a:chExt cx="9820198" cy="3326877"/>
          </a:xfrm>
        </p:grpSpPr>
        <p:cxnSp>
          <p:nvCxnSpPr>
            <p:cNvPr id="108" name="Straight Arrow Connector 107"/>
            <p:cNvCxnSpPr/>
            <p:nvPr/>
          </p:nvCxnSpPr>
          <p:spPr>
            <a:xfrm>
              <a:off x="9650509" y="1610173"/>
              <a:ext cx="1409666" cy="9598"/>
            </a:xfrm>
            <a:prstGeom prst="straightConnector1">
              <a:avLst/>
            </a:prstGeom>
            <a:ln w="3810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nvGrpSpPr>
            <p:cNvPr id="8" name="Group 7"/>
            <p:cNvGrpSpPr/>
            <p:nvPr/>
          </p:nvGrpSpPr>
          <p:grpSpPr>
            <a:xfrm>
              <a:off x="1750383" y="1384728"/>
              <a:ext cx="9820198" cy="3326877"/>
              <a:chOff x="1742851" y="1553980"/>
              <a:chExt cx="9105231" cy="3123703"/>
            </a:xfrm>
          </p:grpSpPr>
          <p:sp>
            <p:nvSpPr>
              <p:cNvPr id="69" name="4-Point Star 68"/>
              <p:cNvSpPr/>
              <p:nvPr/>
            </p:nvSpPr>
            <p:spPr>
              <a:xfrm>
                <a:off x="7384090" y="2875952"/>
                <a:ext cx="306487" cy="195985"/>
              </a:xfrm>
              <a:prstGeom prst="star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1400" b="1" dirty="0">
                  <a:solidFill>
                    <a:prstClr val="white">
                      <a:lumMod val="65000"/>
                    </a:prstClr>
                  </a:solidFill>
                  <a:latin typeface="Calibri" panose="020F0502020204030204"/>
                </a:endParaRPr>
              </a:p>
            </p:txBody>
          </p:sp>
          <p:sp>
            <p:nvSpPr>
              <p:cNvPr id="70" name="Rectangle 69"/>
              <p:cNvSpPr/>
              <p:nvPr/>
            </p:nvSpPr>
            <p:spPr>
              <a:xfrm>
                <a:off x="7146999" y="3079549"/>
                <a:ext cx="860746" cy="147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1 Sept – 1 Nov</a:t>
                </a:r>
              </a:p>
            </p:txBody>
          </p:sp>
          <p:sp>
            <p:nvSpPr>
              <p:cNvPr id="71" name="TextBox 70"/>
              <p:cNvSpPr txBox="1"/>
              <p:nvPr/>
            </p:nvSpPr>
            <p:spPr>
              <a:xfrm rot="18900000">
                <a:off x="7013992" y="1933472"/>
                <a:ext cx="2500306" cy="237654"/>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Commanders’ briefings to the Deputy EAs</a:t>
                </a:r>
              </a:p>
            </p:txBody>
          </p:sp>
          <p:grpSp>
            <p:nvGrpSpPr>
              <p:cNvPr id="20" name="Group 19"/>
              <p:cNvGrpSpPr/>
              <p:nvPr/>
            </p:nvGrpSpPr>
            <p:grpSpPr>
              <a:xfrm>
                <a:off x="1742851" y="1553981"/>
                <a:ext cx="9105231" cy="3123702"/>
                <a:chOff x="1742851" y="1553981"/>
                <a:chExt cx="9105231" cy="3123702"/>
              </a:xfrm>
            </p:grpSpPr>
            <p:sp>
              <p:nvSpPr>
                <p:cNvPr id="77" name="4-Point Star 76"/>
                <p:cNvSpPr/>
                <p:nvPr/>
              </p:nvSpPr>
              <p:spPr>
                <a:xfrm>
                  <a:off x="9700515" y="2868947"/>
                  <a:ext cx="306487" cy="195985"/>
                </a:xfrm>
                <a:prstGeom prst="star4">
                  <a:avLst/>
                </a:prstGeom>
                <a:solidFill>
                  <a:srgbClr val="A6A6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1400" b="1" dirty="0">
                    <a:solidFill>
                      <a:prstClr val="white">
                        <a:lumMod val="65000"/>
                      </a:prstClr>
                    </a:solidFill>
                    <a:latin typeface="Calibri" panose="020F0502020204030204"/>
                  </a:endParaRPr>
                </a:p>
              </p:txBody>
            </p:sp>
            <p:sp>
              <p:nvSpPr>
                <p:cNvPr id="78" name="Rectangle 77"/>
                <p:cNvSpPr/>
                <p:nvPr/>
              </p:nvSpPr>
              <p:spPr>
                <a:xfrm>
                  <a:off x="9597127" y="3096479"/>
                  <a:ext cx="742231" cy="15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 Mar 2021</a:t>
                  </a:r>
                </a:p>
              </p:txBody>
            </p:sp>
            <p:sp>
              <p:nvSpPr>
                <p:cNvPr id="79" name="TextBox 78"/>
                <p:cNvSpPr txBox="1"/>
                <p:nvPr/>
              </p:nvSpPr>
              <p:spPr>
                <a:xfrm rot="18900000">
                  <a:off x="9473298" y="2261747"/>
                  <a:ext cx="1374784" cy="237654"/>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Brief DPCA on results</a:t>
                  </a:r>
                </a:p>
              </p:txBody>
            </p:sp>
            <p:grpSp>
              <p:nvGrpSpPr>
                <p:cNvPr id="3" name="Group 2"/>
                <p:cNvGrpSpPr/>
                <p:nvPr/>
              </p:nvGrpSpPr>
              <p:grpSpPr>
                <a:xfrm>
                  <a:off x="1742851" y="1553981"/>
                  <a:ext cx="8996572" cy="3123702"/>
                  <a:chOff x="1742851" y="1553981"/>
                  <a:chExt cx="8996572" cy="3123702"/>
                </a:xfrm>
              </p:grpSpPr>
              <p:grpSp>
                <p:nvGrpSpPr>
                  <p:cNvPr id="16" name="Group 15"/>
                  <p:cNvGrpSpPr/>
                  <p:nvPr/>
                </p:nvGrpSpPr>
                <p:grpSpPr>
                  <a:xfrm>
                    <a:off x="1742851" y="1553981"/>
                    <a:ext cx="8598033" cy="2851464"/>
                    <a:chOff x="397678" y="1426463"/>
                    <a:chExt cx="11464056" cy="3801950"/>
                  </a:xfrm>
                </p:grpSpPr>
                <p:sp>
                  <p:nvSpPr>
                    <p:cNvPr id="58" name="TextBox 57"/>
                    <p:cNvSpPr txBox="1"/>
                    <p:nvPr/>
                  </p:nvSpPr>
                  <p:spPr>
                    <a:xfrm>
                      <a:off x="1446381" y="3770802"/>
                      <a:ext cx="4029598" cy="1457611"/>
                    </a:xfrm>
                    <a:prstGeom prst="rect">
                      <a:avLst/>
                    </a:prstGeom>
                    <a:noFill/>
                  </p:spPr>
                  <p:txBody>
                    <a:bodyPr wrap="square" rtlCol="0">
                      <a:spAutoFit/>
                    </a:bodyPr>
                    <a:lstStyle/>
                    <a:p>
                      <a:pPr marL="72331" indent="-72331" defTabSz="385763">
                        <a:buFont typeface="Arial" panose="020B0604020202020204" pitchFamily="34" charset="0"/>
                        <a:buChar char="•"/>
                        <a:defRPr/>
                      </a:pPr>
                      <a:r>
                        <a:rPr lang="en-US" sz="1000" b="1" dirty="0">
                          <a:solidFill>
                            <a:prstClr val="black"/>
                          </a:solidFill>
                          <a:latin typeface="Calibri" panose="020F0502020204030204"/>
                        </a:rPr>
                        <a:t>Conduct AAR with pilot ranges</a:t>
                      </a:r>
                    </a:p>
                    <a:p>
                      <a:pPr marL="72331" indent="-72331" defTabSz="385763">
                        <a:buFont typeface="Arial" panose="020B0604020202020204" pitchFamily="34" charset="0"/>
                        <a:buChar char="•"/>
                        <a:defRPr/>
                      </a:pPr>
                      <a:r>
                        <a:rPr lang="en-US" sz="1000" b="1" dirty="0">
                          <a:solidFill>
                            <a:prstClr val="black"/>
                          </a:solidFill>
                          <a:latin typeface="Calibri" panose="020F0502020204030204"/>
                        </a:rPr>
                        <a:t>Modify and create data calls based on pilot participants’ inputs</a:t>
                      </a:r>
                    </a:p>
                    <a:p>
                      <a:pPr marL="72331" indent="-72331" defTabSz="385763">
                        <a:buFont typeface="Arial" panose="020B0604020202020204" pitchFamily="34" charset="0"/>
                        <a:buChar char="•"/>
                        <a:defRPr/>
                      </a:pPr>
                      <a:r>
                        <a:rPr lang="en-US" sz="1000" b="1" dirty="0">
                          <a:solidFill>
                            <a:prstClr val="black"/>
                          </a:solidFill>
                          <a:latin typeface="Calibri" panose="020F0502020204030204"/>
                        </a:rPr>
                        <a:t>Brief expanded scope ranges for full Enterprise Assessment</a:t>
                      </a:r>
                    </a:p>
                    <a:p>
                      <a:pPr marL="72331" indent="-72331" defTabSz="385763">
                        <a:buFont typeface="Arial" panose="020B0604020202020204" pitchFamily="34" charset="0"/>
                        <a:buChar char="•"/>
                        <a:defRPr/>
                      </a:pPr>
                      <a:r>
                        <a:rPr lang="en-US" sz="1000" b="1" dirty="0">
                          <a:solidFill>
                            <a:prstClr val="black"/>
                          </a:solidFill>
                          <a:latin typeface="Calibri" panose="020F0502020204030204"/>
                        </a:rPr>
                        <a:t>Hold </a:t>
                      </a:r>
                      <a:r>
                        <a:rPr lang="en-US" sz="1000" b="1" dirty="0" err="1">
                          <a:solidFill>
                            <a:prstClr val="black"/>
                          </a:solidFill>
                          <a:latin typeface="Calibri" panose="020F0502020204030204"/>
                        </a:rPr>
                        <a:t>telecons</a:t>
                      </a:r>
                      <a:r>
                        <a:rPr lang="en-US" sz="1000" b="1" dirty="0">
                          <a:solidFill>
                            <a:prstClr val="black"/>
                          </a:solidFill>
                          <a:latin typeface="Calibri" panose="020F0502020204030204"/>
                        </a:rPr>
                        <a:t> with existing and new ranges to get input for updated data call</a:t>
                      </a:r>
                    </a:p>
                  </p:txBody>
                </p:sp>
                <p:grpSp>
                  <p:nvGrpSpPr>
                    <p:cNvPr id="11" name="Group 10"/>
                    <p:cNvGrpSpPr/>
                    <p:nvPr/>
                  </p:nvGrpSpPr>
                  <p:grpSpPr>
                    <a:xfrm>
                      <a:off x="397678" y="1426463"/>
                      <a:ext cx="11464056" cy="2269611"/>
                      <a:chOff x="397678" y="1426463"/>
                      <a:chExt cx="11464056" cy="2269611"/>
                    </a:xfrm>
                  </p:grpSpPr>
                  <p:cxnSp>
                    <p:nvCxnSpPr>
                      <p:cNvPr id="67" name="Straight Arrow Connector 66"/>
                      <p:cNvCxnSpPr/>
                      <p:nvPr/>
                    </p:nvCxnSpPr>
                    <p:spPr>
                      <a:xfrm flipV="1">
                        <a:off x="4943420" y="1708697"/>
                        <a:ext cx="3256591" cy="28977"/>
                      </a:xfrm>
                      <a:prstGeom prst="straightConnector1">
                        <a:avLst/>
                      </a:prstGeom>
                      <a:ln w="38100">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sp>
                    <p:nvSpPr>
                      <p:cNvPr id="68" name="TextBox 67"/>
                      <p:cNvSpPr txBox="1"/>
                      <p:nvPr/>
                    </p:nvSpPr>
                    <p:spPr>
                      <a:xfrm>
                        <a:off x="4820427" y="1426463"/>
                        <a:ext cx="3964714" cy="295748"/>
                      </a:xfrm>
                      <a:prstGeom prst="rect">
                        <a:avLst/>
                      </a:prstGeom>
                      <a:noFill/>
                    </p:spPr>
                    <p:txBody>
                      <a:bodyPr wrap="square" rtlCol="0">
                        <a:spAutoFit/>
                      </a:bodyPr>
                      <a:lstStyle/>
                      <a:p>
                        <a:pPr algn="ctr" defTabSz="385763">
                          <a:defRPr/>
                        </a:pPr>
                        <a:r>
                          <a:rPr lang="en-US" sz="800" b="1" dirty="0">
                            <a:solidFill>
                              <a:prstClr val="black"/>
                            </a:solidFill>
                            <a:latin typeface="Calibri" panose="020F0502020204030204"/>
                          </a:rPr>
                          <a:t>Ongoing Data Call Modification Telecoms</a:t>
                        </a:r>
                      </a:p>
                    </p:txBody>
                  </p:sp>
                  <p:grpSp>
                    <p:nvGrpSpPr>
                      <p:cNvPr id="9" name="Group 8"/>
                      <p:cNvGrpSpPr/>
                      <p:nvPr/>
                    </p:nvGrpSpPr>
                    <p:grpSpPr>
                      <a:xfrm>
                        <a:off x="397678" y="2234358"/>
                        <a:ext cx="11464056" cy="1461716"/>
                        <a:chOff x="397678" y="2234358"/>
                        <a:chExt cx="11464056" cy="1461716"/>
                      </a:xfrm>
                    </p:grpSpPr>
                    <p:grpSp>
                      <p:nvGrpSpPr>
                        <p:cNvPr id="17" name="Group 16"/>
                        <p:cNvGrpSpPr/>
                        <p:nvPr/>
                      </p:nvGrpSpPr>
                      <p:grpSpPr>
                        <a:xfrm>
                          <a:off x="397678" y="2234358"/>
                          <a:ext cx="11464056" cy="1461716"/>
                          <a:chOff x="821065" y="1665666"/>
                          <a:chExt cx="9846816" cy="1755108"/>
                        </a:xfrm>
                      </p:grpSpPr>
                      <p:sp>
                        <p:nvSpPr>
                          <p:cNvPr id="97" name="4-Point Star 96"/>
                          <p:cNvSpPr/>
                          <p:nvPr/>
                        </p:nvSpPr>
                        <p:spPr>
                          <a:xfrm>
                            <a:off x="6583397" y="2800536"/>
                            <a:ext cx="351002" cy="313763"/>
                          </a:xfrm>
                          <a:prstGeom prst="star4">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b="1" dirty="0">
                              <a:solidFill>
                                <a:srgbClr val="ED7D31"/>
                              </a:solidFill>
                              <a:latin typeface="Calibri" panose="020F0502020204030204"/>
                            </a:endParaRPr>
                          </a:p>
                        </p:txBody>
                      </p:sp>
                      <p:sp>
                        <p:nvSpPr>
                          <p:cNvPr id="98" name="Rectangle 97"/>
                          <p:cNvSpPr/>
                          <p:nvPr/>
                        </p:nvSpPr>
                        <p:spPr>
                          <a:xfrm>
                            <a:off x="6324043" y="3131947"/>
                            <a:ext cx="896775" cy="2687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15– 31st Aug</a:t>
                            </a:r>
                          </a:p>
                        </p:txBody>
                      </p:sp>
                      <p:sp>
                        <p:nvSpPr>
                          <p:cNvPr id="99" name="TextBox 98"/>
                          <p:cNvSpPr txBox="1"/>
                          <p:nvPr/>
                        </p:nvSpPr>
                        <p:spPr>
                          <a:xfrm rot="18900000">
                            <a:off x="6314250" y="1711973"/>
                            <a:ext cx="1838544" cy="380473"/>
                          </a:xfrm>
                          <a:prstGeom prst="rect">
                            <a:avLst/>
                          </a:prstGeom>
                          <a:noFill/>
                        </p:spPr>
                        <p:txBody>
                          <a:bodyPr wrap="none" rtlCol="0">
                            <a:spAutoFit/>
                          </a:bodyPr>
                          <a:lstStyle/>
                          <a:p>
                            <a:pPr defTabSz="385763">
                              <a:defRPr/>
                            </a:pPr>
                            <a:r>
                              <a:rPr lang="en-US" sz="900" b="1" dirty="0">
                                <a:solidFill>
                                  <a:srgbClr val="ED7D31"/>
                                </a:solidFill>
                                <a:latin typeface="Calibri" panose="020F0502020204030204"/>
                              </a:rPr>
                              <a:t>Receive data from ranges</a:t>
                            </a:r>
                          </a:p>
                        </p:txBody>
                      </p:sp>
                      <p:sp>
                        <p:nvSpPr>
                          <p:cNvPr id="100" name="4-Point Star 99"/>
                          <p:cNvSpPr/>
                          <p:nvPr/>
                        </p:nvSpPr>
                        <p:spPr>
                          <a:xfrm>
                            <a:off x="7946759" y="2800824"/>
                            <a:ext cx="351001" cy="313764"/>
                          </a:xfrm>
                          <a:prstGeom prst="star4">
                            <a:avLst/>
                          </a:prstGeom>
                          <a:solidFill>
                            <a:srgbClr val="A6A6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b="1" dirty="0">
                              <a:solidFill>
                                <a:prstClr val="white">
                                  <a:lumMod val="65000"/>
                                </a:prstClr>
                              </a:solidFill>
                              <a:latin typeface="Calibri" panose="020F0502020204030204"/>
                            </a:endParaRPr>
                          </a:p>
                        </p:txBody>
                      </p:sp>
                      <p:sp>
                        <p:nvSpPr>
                          <p:cNvPr id="101" name="Rectangle 100"/>
                          <p:cNvSpPr/>
                          <p:nvPr/>
                        </p:nvSpPr>
                        <p:spPr>
                          <a:xfrm>
                            <a:off x="7779870" y="3165091"/>
                            <a:ext cx="684779" cy="25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1 Dec</a:t>
                            </a:r>
                          </a:p>
                        </p:txBody>
                      </p:sp>
                      <p:sp>
                        <p:nvSpPr>
                          <p:cNvPr id="102" name="TextBox 101"/>
                          <p:cNvSpPr txBox="1"/>
                          <p:nvPr/>
                        </p:nvSpPr>
                        <p:spPr>
                          <a:xfrm rot="18900000">
                            <a:off x="7697336" y="1668102"/>
                            <a:ext cx="2018793" cy="380473"/>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Complete Data Adjudication</a:t>
                            </a:r>
                          </a:p>
                        </p:txBody>
                      </p:sp>
                      <p:grpSp>
                        <p:nvGrpSpPr>
                          <p:cNvPr id="10" name="Group 9"/>
                          <p:cNvGrpSpPr/>
                          <p:nvPr/>
                        </p:nvGrpSpPr>
                        <p:grpSpPr>
                          <a:xfrm>
                            <a:off x="821065" y="1665666"/>
                            <a:ext cx="9846816" cy="1728002"/>
                            <a:chOff x="1823899" y="2321621"/>
                            <a:chExt cx="8802186" cy="1728001"/>
                          </a:xfrm>
                        </p:grpSpPr>
                        <p:sp>
                          <p:nvSpPr>
                            <p:cNvPr id="5" name="Right Arrow 4"/>
                            <p:cNvSpPr/>
                            <p:nvPr/>
                          </p:nvSpPr>
                          <p:spPr>
                            <a:xfrm>
                              <a:off x="2066174" y="3370730"/>
                              <a:ext cx="8559911" cy="48409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dirty="0">
                                <a:solidFill>
                                  <a:srgbClr val="ED7D31"/>
                                </a:solidFill>
                                <a:latin typeface="Calibri" panose="020F0502020204030204"/>
                              </a:endParaRPr>
                            </a:p>
                          </p:txBody>
                        </p:sp>
                        <p:sp>
                          <p:nvSpPr>
                            <p:cNvPr id="6" name="4-Point Star 5"/>
                            <p:cNvSpPr/>
                            <p:nvPr/>
                          </p:nvSpPr>
                          <p:spPr>
                            <a:xfrm>
                              <a:off x="2506695" y="3448487"/>
                              <a:ext cx="313764" cy="313764"/>
                            </a:xfrm>
                            <a:prstGeom prst="star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900" dirty="0">
                                <a:solidFill>
                                  <a:prstClr val="white"/>
                                </a:solidFill>
                                <a:latin typeface="Calibri" panose="020F0502020204030204"/>
                              </a:endParaRPr>
                            </a:p>
                          </p:txBody>
                        </p:sp>
                        <p:sp>
                          <p:nvSpPr>
                            <p:cNvPr id="7" name="Rectangle 6"/>
                            <p:cNvSpPr/>
                            <p:nvPr/>
                          </p:nvSpPr>
                          <p:spPr>
                            <a:xfrm>
                              <a:off x="2386383" y="3788187"/>
                              <a:ext cx="612132" cy="25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prstClr val="black"/>
                                  </a:solidFill>
                                  <a:latin typeface="Calibri" panose="020F0502020204030204"/>
                                  <a:cs typeface="Arial" panose="020B0604020202020204" pitchFamily="34" charset="0"/>
                                </a:rPr>
                                <a:t>19 Mar</a:t>
                              </a:r>
                            </a:p>
                          </p:txBody>
                        </p:sp>
                        <p:sp>
                          <p:nvSpPr>
                            <p:cNvPr id="12" name="4-Point Star 11"/>
                            <p:cNvSpPr/>
                            <p:nvPr/>
                          </p:nvSpPr>
                          <p:spPr>
                            <a:xfrm>
                              <a:off x="3581517" y="3448487"/>
                              <a:ext cx="313764" cy="313764"/>
                            </a:xfrm>
                            <a:prstGeom prst="star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900" dirty="0">
                                <a:solidFill>
                                  <a:prstClr val="white"/>
                                </a:solidFill>
                                <a:latin typeface="Calibri" panose="020F0502020204030204"/>
                              </a:endParaRPr>
                            </a:p>
                          </p:txBody>
                        </p:sp>
                        <p:sp>
                          <p:nvSpPr>
                            <p:cNvPr id="19" name="Rectangle 18"/>
                            <p:cNvSpPr/>
                            <p:nvPr/>
                          </p:nvSpPr>
                          <p:spPr>
                            <a:xfrm>
                              <a:off x="3384085" y="3788186"/>
                              <a:ext cx="810819" cy="261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prstClr val="black"/>
                                  </a:solidFill>
                                  <a:latin typeface="Calibri" panose="020F0502020204030204"/>
                                  <a:cs typeface="Arial" panose="020B0604020202020204" pitchFamily="34" charset="0"/>
                                </a:rPr>
                                <a:t>19 Apr</a:t>
                              </a:r>
                            </a:p>
                          </p:txBody>
                        </p:sp>
                        <p:sp>
                          <p:nvSpPr>
                            <p:cNvPr id="25" name="4-Point Star 24"/>
                            <p:cNvSpPr/>
                            <p:nvPr/>
                          </p:nvSpPr>
                          <p:spPr>
                            <a:xfrm>
                              <a:off x="1961002" y="3448486"/>
                              <a:ext cx="313763" cy="313763"/>
                            </a:xfrm>
                            <a:prstGeom prst="star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endParaRPr lang="en-US" sz="900" dirty="0">
                                <a:solidFill>
                                  <a:prstClr val="white"/>
                                </a:solidFill>
                                <a:latin typeface="Calibri" panose="020F0502020204030204"/>
                              </a:endParaRPr>
                            </a:p>
                          </p:txBody>
                        </p:sp>
                        <p:sp>
                          <p:nvSpPr>
                            <p:cNvPr id="26" name="TextBox 25"/>
                            <p:cNvSpPr txBox="1"/>
                            <p:nvPr/>
                          </p:nvSpPr>
                          <p:spPr>
                            <a:xfrm rot="18900000">
                              <a:off x="1823899" y="2345983"/>
                              <a:ext cx="1592911" cy="380473"/>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Way Forward Discussion</a:t>
                              </a:r>
                            </a:p>
                          </p:txBody>
                        </p:sp>
                        <p:sp>
                          <p:nvSpPr>
                            <p:cNvPr id="27" name="Rectangle 26"/>
                            <p:cNvSpPr/>
                            <p:nvPr/>
                          </p:nvSpPr>
                          <p:spPr>
                            <a:xfrm>
                              <a:off x="1840691" y="3788186"/>
                              <a:ext cx="612131" cy="255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prstClr val="black"/>
                                  </a:solidFill>
                                  <a:latin typeface="Calibri" panose="020F0502020204030204"/>
                                  <a:cs typeface="Arial" panose="020B0604020202020204" pitchFamily="34" charset="0"/>
                                </a:rPr>
                                <a:t>18 Mar</a:t>
                              </a:r>
                            </a:p>
                          </p:txBody>
                        </p:sp>
                        <p:sp>
                          <p:nvSpPr>
                            <p:cNvPr id="63" name="4-Point Star 62"/>
                            <p:cNvSpPr/>
                            <p:nvPr/>
                          </p:nvSpPr>
                          <p:spPr>
                            <a:xfrm>
                              <a:off x="4465279" y="3430522"/>
                              <a:ext cx="313764" cy="313764"/>
                            </a:xfrm>
                            <a:prstGeom prst="star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b="1" dirty="0">
                                <a:solidFill>
                                  <a:prstClr val="white">
                                    <a:lumMod val="65000"/>
                                  </a:prstClr>
                                </a:solidFill>
                                <a:latin typeface="Calibri" panose="020F0502020204030204"/>
                              </a:endParaRPr>
                            </a:p>
                          </p:txBody>
                        </p:sp>
                        <p:sp>
                          <p:nvSpPr>
                            <p:cNvPr id="65" name="Rectangle 64"/>
                            <p:cNvSpPr/>
                            <p:nvPr/>
                          </p:nvSpPr>
                          <p:spPr>
                            <a:xfrm>
                              <a:off x="4316096" y="3781239"/>
                              <a:ext cx="612132" cy="255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1 May</a:t>
                              </a:r>
                            </a:p>
                          </p:txBody>
                        </p:sp>
                        <p:sp>
                          <p:nvSpPr>
                            <p:cNvPr id="81" name="TextBox 80"/>
                            <p:cNvSpPr txBox="1"/>
                            <p:nvPr/>
                          </p:nvSpPr>
                          <p:spPr>
                            <a:xfrm rot="18900000">
                              <a:off x="2387827" y="2538107"/>
                              <a:ext cx="1203208" cy="380473"/>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Brief PCA on Pilot</a:t>
                              </a:r>
                            </a:p>
                          </p:txBody>
                        </p:sp>
                        <p:sp>
                          <p:nvSpPr>
                            <p:cNvPr id="83" name="TextBox 82"/>
                            <p:cNvSpPr txBox="1"/>
                            <p:nvPr/>
                          </p:nvSpPr>
                          <p:spPr>
                            <a:xfrm rot="18900000">
                              <a:off x="3183774" y="2321621"/>
                              <a:ext cx="1911418" cy="380473"/>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Notice to participating Ranges</a:t>
                              </a:r>
                            </a:p>
                          </p:txBody>
                        </p:sp>
                        <p:sp>
                          <p:nvSpPr>
                            <p:cNvPr id="84" name="TextBox 83"/>
                            <p:cNvSpPr txBox="1"/>
                            <p:nvPr/>
                          </p:nvSpPr>
                          <p:spPr>
                            <a:xfrm rot="18900000">
                              <a:off x="4261107" y="2351255"/>
                              <a:ext cx="1536706" cy="380473"/>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Send </a:t>
                              </a:r>
                              <a:r>
                                <a:rPr lang="en-US" sz="900" b="1" dirty="0">
                                  <a:solidFill>
                                    <a:srgbClr val="ED7D31"/>
                                  </a:solidFill>
                                  <a:latin typeface="Calibri" panose="020F0502020204030204"/>
                                </a:rPr>
                                <a:t>Group 1</a:t>
                              </a:r>
                              <a:r>
                                <a:rPr lang="en-US" sz="900" b="1" dirty="0">
                                  <a:solidFill>
                                    <a:prstClr val="black"/>
                                  </a:solidFill>
                                  <a:latin typeface="Calibri" panose="020F0502020204030204"/>
                                </a:rPr>
                                <a:t> Data Call </a:t>
                              </a:r>
                            </a:p>
                          </p:txBody>
                        </p:sp>
                      </p:grpSp>
                    </p:grpSp>
                    <p:sp>
                      <p:nvSpPr>
                        <p:cNvPr id="86" name="4-Point Star 85"/>
                        <p:cNvSpPr/>
                        <p:nvPr/>
                      </p:nvSpPr>
                      <p:spPr>
                        <a:xfrm>
                          <a:off x="4779510" y="3173659"/>
                          <a:ext cx="408649" cy="261313"/>
                        </a:xfrm>
                        <a:prstGeom prst="star4">
                          <a:avLst/>
                        </a:prstGeom>
                        <a:solidFill>
                          <a:srgbClr val="3271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b="1" dirty="0">
                            <a:solidFill>
                              <a:prstClr val="white">
                                <a:lumMod val="65000"/>
                              </a:prstClr>
                            </a:solidFill>
                            <a:latin typeface="Calibri" panose="020F0502020204030204"/>
                          </a:endParaRPr>
                        </a:p>
                      </p:txBody>
                    </p:sp>
                    <p:sp>
                      <p:nvSpPr>
                        <p:cNvPr id="87" name="Rectangle 86"/>
                        <p:cNvSpPr/>
                        <p:nvPr/>
                      </p:nvSpPr>
                      <p:spPr>
                        <a:xfrm>
                          <a:off x="4585212" y="3448376"/>
                          <a:ext cx="797247" cy="212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~7 Jul</a:t>
                          </a:r>
                        </a:p>
                      </p:txBody>
                    </p:sp>
                    <p:sp>
                      <p:nvSpPr>
                        <p:cNvPr id="88" name="TextBox 87"/>
                        <p:cNvSpPr txBox="1"/>
                        <p:nvPr/>
                      </p:nvSpPr>
                      <p:spPr>
                        <a:xfrm rot="18900000">
                          <a:off x="4455839" y="2334508"/>
                          <a:ext cx="2001419" cy="316871"/>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Send </a:t>
                          </a:r>
                          <a:r>
                            <a:rPr lang="en-US" sz="900" b="1" dirty="0">
                              <a:solidFill>
                                <a:srgbClr val="ED7D31"/>
                              </a:solidFill>
                              <a:latin typeface="Calibri" panose="020F0502020204030204"/>
                            </a:rPr>
                            <a:t>Group 2 </a:t>
                          </a:r>
                          <a:r>
                            <a:rPr lang="en-US" sz="900" b="1" dirty="0">
                              <a:solidFill>
                                <a:prstClr val="black"/>
                              </a:solidFill>
                              <a:latin typeface="Calibri" panose="020F0502020204030204"/>
                            </a:rPr>
                            <a:t>Data Call </a:t>
                          </a:r>
                        </a:p>
                      </p:txBody>
                    </p:sp>
                    <p:sp>
                      <p:nvSpPr>
                        <p:cNvPr id="89" name="4-Point Star 88"/>
                        <p:cNvSpPr/>
                        <p:nvPr/>
                      </p:nvSpPr>
                      <p:spPr>
                        <a:xfrm>
                          <a:off x="5682671" y="3183559"/>
                          <a:ext cx="408649" cy="261313"/>
                        </a:xfrm>
                        <a:prstGeom prst="star4">
                          <a:avLst/>
                        </a:prstGeom>
                        <a:solidFill>
                          <a:srgbClr val="3271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b="1" dirty="0">
                            <a:solidFill>
                              <a:prstClr val="white">
                                <a:lumMod val="65000"/>
                              </a:prstClr>
                            </a:solidFill>
                            <a:latin typeface="Calibri" panose="020F0502020204030204"/>
                          </a:endParaRPr>
                        </a:p>
                      </p:txBody>
                    </p:sp>
                    <p:sp>
                      <p:nvSpPr>
                        <p:cNvPr id="90" name="Rectangle 89"/>
                        <p:cNvSpPr/>
                        <p:nvPr/>
                      </p:nvSpPr>
                      <p:spPr>
                        <a:xfrm>
                          <a:off x="5488373" y="3458713"/>
                          <a:ext cx="797247" cy="2129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~28 Jul</a:t>
                          </a:r>
                        </a:p>
                      </p:txBody>
                    </p:sp>
                    <p:sp>
                      <p:nvSpPr>
                        <p:cNvPr id="91" name="TextBox 90"/>
                        <p:cNvSpPr txBox="1"/>
                        <p:nvPr/>
                      </p:nvSpPr>
                      <p:spPr>
                        <a:xfrm rot="18900000">
                          <a:off x="5359004" y="2380964"/>
                          <a:ext cx="2001419" cy="316871"/>
                        </a:xfrm>
                        <a:prstGeom prst="rect">
                          <a:avLst/>
                        </a:prstGeom>
                        <a:noFill/>
                      </p:spPr>
                      <p:txBody>
                        <a:bodyPr wrap="none" rtlCol="0">
                          <a:spAutoFit/>
                        </a:bodyPr>
                        <a:lstStyle/>
                        <a:p>
                          <a:pPr defTabSz="385763">
                            <a:defRPr/>
                          </a:pPr>
                          <a:r>
                            <a:rPr lang="en-US" sz="900" b="1" dirty="0">
                              <a:solidFill>
                                <a:prstClr val="black"/>
                              </a:solidFill>
                              <a:latin typeface="Calibri" panose="020F0502020204030204"/>
                            </a:rPr>
                            <a:t>Send </a:t>
                          </a:r>
                          <a:r>
                            <a:rPr lang="en-US" sz="900" b="1" dirty="0">
                              <a:solidFill>
                                <a:srgbClr val="ED7D31"/>
                              </a:solidFill>
                              <a:latin typeface="Calibri" panose="020F0502020204030204"/>
                            </a:rPr>
                            <a:t>Group 3 </a:t>
                          </a:r>
                          <a:r>
                            <a:rPr lang="en-US" sz="900" b="1" dirty="0">
                              <a:solidFill>
                                <a:prstClr val="black"/>
                              </a:solidFill>
                              <a:latin typeface="Calibri" panose="020F0502020204030204"/>
                            </a:rPr>
                            <a:t>Data Call </a:t>
                          </a:r>
                        </a:p>
                      </p:txBody>
                    </p:sp>
                    <p:sp>
                      <p:nvSpPr>
                        <p:cNvPr id="92" name="4-Point Star 91"/>
                        <p:cNvSpPr/>
                        <p:nvPr/>
                      </p:nvSpPr>
                      <p:spPr>
                        <a:xfrm>
                          <a:off x="6308017" y="3207967"/>
                          <a:ext cx="408649" cy="261313"/>
                        </a:xfrm>
                        <a:prstGeom prst="star4">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b="1" dirty="0">
                            <a:solidFill>
                              <a:prstClr val="white">
                                <a:lumMod val="65000"/>
                              </a:prstClr>
                            </a:solidFill>
                            <a:latin typeface="Calibri" panose="020F0502020204030204"/>
                          </a:endParaRPr>
                        </a:p>
                      </p:txBody>
                    </p:sp>
                    <p:sp>
                      <p:nvSpPr>
                        <p:cNvPr id="93" name="Rectangle 92"/>
                        <p:cNvSpPr/>
                        <p:nvPr/>
                      </p:nvSpPr>
                      <p:spPr>
                        <a:xfrm>
                          <a:off x="6111574" y="3447960"/>
                          <a:ext cx="901541" cy="248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14</a:t>
                          </a:r>
                          <a:r>
                            <a:rPr lang="en-US" sz="800" b="1" baseline="30000" dirty="0">
                              <a:solidFill>
                                <a:srgbClr val="ED7D31"/>
                              </a:solidFill>
                              <a:latin typeface="Calibri" panose="020F0502020204030204"/>
                              <a:cs typeface="Arial" panose="020B0604020202020204" pitchFamily="34" charset="0"/>
                            </a:rPr>
                            <a:t>th</a:t>
                          </a:r>
                          <a:r>
                            <a:rPr lang="en-US" sz="800" b="1" dirty="0">
                              <a:solidFill>
                                <a:srgbClr val="ED7D31"/>
                              </a:solidFill>
                              <a:latin typeface="Calibri" panose="020F0502020204030204"/>
                              <a:cs typeface="Arial" panose="020B0604020202020204" pitchFamily="34" charset="0"/>
                            </a:rPr>
                            <a:t> Sept</a:t>
                          </a:r>
                        </a:p>
                      </p:txBody>
                    </p:sp>
                    <p:sp>
                      <p:nvSpPr>
                        <p:cNvPr id="94" name="TextBox 93"/>
                        <p:cNvSpPr txBox="1"/>
                        <p:nvPr/>
                      </p:nvSpPr>
                      <p:spPr>
                        <a:xfrm rot="18900000">
                          <a:off x="5934938" y="2348984"/>
                          <a:ext cx="2096585" cy="316871"/>
                        </a:xfrm>
                        <a:prstGeom prst="rect">
                          <a:avLst/>
                        </a:prstGeom>
                        <a:noFill/>
                      </p:spPr>
                      <p:txBody>
                        <a:bodyPr wrap="none" rtlCol="0">
                          <a:spAutoFit/>
                        </a:bodyPr>
                        <a:lstStyle/>
                        <a:p>
                          <a:pPr defTabSz="385763">
                            <a:defRPr/>
                          </a:pPr>
                          <a:r>
                            <a:rPr lang="en-US" sz="900" b="1" dirty="0">
                              <a:solidFill>
                                <a:srgbClr val="ED7D31"/>
                              </a:solidFill>
                              <a:latin typeface="Calibri" panose="020F0502020204030204"/>
                            </a:rPr>
                            <a:t>Group 4</a:t>
                          </a:r>
                          <a:r>
                            <a:rPr lang="en-US" sz="900" b="1" dirty="0">
                              <a:solidFill>
                                <a:prstClr val="black"/>
                              </a:solidFill>
                              <a:latin typeface="Calibri" panose="020F0502020204030204"/>
                            </a:rPr>
                            <a:t> Data Call/Briefs </a:t>
                          </a:r>
                        </a:p>
                      </p:txBody>
                    </p:sp>
                  </p:grpSp>
                </p:grpSp>
                <p:sp>
                  <p:nvSpPr>
                    <p:cNvPr id="95" name="Left Brace 94"/>
                    <p:cNvSpPr/>
                    <p:nvPr/>
                  </p:nvSpPr>
                  <p:spPr>
                    <a:xfrm rot="16200000">
                      <a:off x="4394315" y="789721"/>
                      <a:ext cx="136644" cy="591244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385763">
                        <a:defRPr/>
                      </a:pPr>
                      <a:endParaRPr lang="en-US" sz="900" dirty="0">
                        <a:solidFill>
                          <a:prstClr val="black"/>
                        </a:solidFill>
                        <a:latin typeface="Calibri" panose="020F0502020204030204"/>
                      </a:endParaRPr>
                    </a:p>
                  </p:txBody>
                </p:sp>
              </p:grpSp>
              <p:sp>
                <p:nvSpPr>
                  <p:cNvPr id="80" name="TextBox 79"/>
                  <p:cNvSpPr txBox="1"/>
                  <p:nvPr/>
                </p:nvSpPr>
                <p:spPr>
                  <a:xfrm>
                    <a:off x="7304372" y="3309729"/>
                    <a:ext cx="3435051" cy="1367954"/>
                  </a:xfrm>
                  <a:prstGeom prst="rect">
                    <a:avLst/>
                  </a:prstGeom>
                  <a:noFill/>
                </p:spPr>
                <p:txBody>
                  <a:bodyPr wrap="square" rtlCol="0">
                    <a:spAutoFit/>
                  </a:bodyPr>
                  <a:lstStyle/>
                  <a:p>
                    <a:pPr marL="96441" indent="-96441" defTabSz="385763">
                      <a:buFont typeface="Arial" panose="020B0604020202020204" pitchFamily="34" charset="0"/>
                      <a:buChar char="•"/>
                      <a:defRPr/>
                    </a:pPr>
                    <a:r>
                      <a:rPr lang="en-US" sz="1000" b="1" dirty="0">
                        <a:solidFill>
                          <a:prstClr val="black"/>
                        </a:solidFill>
                        <a:latin typeface="Calibri" panose="020F0502020204030204"/>
                      </a:rPr>
                      <a:t>Bi-Weekly/as needed telecoms to help ranges complete data call and adjudicate data</a:t>
                    </a:r>
                  </a:p>
                  <a:p>
                    <a:pPr marL="96441" indent="-96441" defTabSz="385763">
                      <a:buFont typeface="Arial" panose="020B0604020202020204" pitchFamily="34" charset="0"/>
                      <a:buChar char="•"/>
                      <a:defRPr/>
                    </a:pPr>
                    <a:r>
                      <a:rPr lang="en-US" sz="1000" b="1" dirty="0">
                        <a:solidFill>
                          <a:srgbClr val="ED7D31"/>
                        </a:solidFill>
                        <a:latin typeface="Calibri" panose="020F0502020204030204"/>
                      </a:rPr>
                      <a:t>Conduct Customer Outcomes and Demand Capturing Telecons</a:t>
                    </a:r>
                  </a:p>
                  <a:p>
                    <a:pPr marL="96441" indent="-96441" defTabSz="385763">
                      <a:buFont typeface="Arial" panose="020B0604020202020204" pitchFamily="34" charset="0"/>
                      <a:buChar char="•"/>
                      <a:defRPr/>
                    </a:pPr>
                    <a:r>
                      <a:rPr lang="en-US" sz="1000" b="1" dirty="0">
                        <a:solidFill>
                          <a:prstClr val="black"/>
                        </a:solidFill>
                        <a:latin typeface="Calibri" panose="020F0502020204030204"/>
                      </a:rPr>
                      <a:t>Compile Quantitative and Qualitative Data</a:t>
                    </a:r>
                  </a:p>
                  <a:p>
                    <a:pPr marL="96441" indent="-96441" defTabSz="385763">
                      <a:buFont typeface="Arial" panose="020B0604020202020204" pitchFamily="34" charset="0"/>
                      <a:buChar char="•"/>
                      <a:defRPr/>
                    </a:pPr>
                    <a:r>
                      <a:rPr lang="en-US" sz="1000" b="1" dirty="0">
                        <a:solidFill>
                          <a:prstClr val="black"/>
                        </a:solidFill>
                        <a:latin typeface="Calibri" panose="020F0502020204030204"/>
                      </a:rPr>
                      <a:t>Perform independent analysis of individual range/capability data to feed into Enterprise Assessment</a:t>
                    </a:r>
                  </a:p>
                  <a:p>
                    <a:pPr marL="96441" indent="-96441" defTabSz="385763">
                      <a:buFont typeface="Arial" panose="020B0604020202020204" pitchFamily="34" charset="0"/>
                      <a:buChar char="•"/>
                      <a:defRPr/>
                    </a:pPr>
                    <a:r>
                      <a:rPr lang="en-US" sz="1000" b="1" dirty="0">
                        <a:solidFill>
                          <a:prstClr val="black"/>
                        </a:solidFill>
                        <a:latin typeface="Calibri" panose="020F0502020204030204"/>
                      </a:rPr>
                      <a:t>Prepare Enterprise Level brief with conclusions and recommendations</a:t>
                    </a:r>
                  </a:p>
                </p:txBody>
              </p:sp>
            </p:grpSp>
          </p:grpSp>
          <p:sp>
            <p:nvSpPr>
              <p:cNvPr id="85" name="Left Brace 84"/>
              <p:cNvSpPr/>
              <p:nvPr/>
            </p:nvSpPr>
            <p:spPr>
              <a:xfrm rot="16200000">
                <a:off x="8561491" y="2049178"/>
                <a:ext cx="110020" cy="2469409"/>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385763">
                  <a:defRPr/>
                </a:pPr>
                <a:endParaRPr lang="en-US" sz="1000" dirty="0">
                  <a:solidFill>
                    <a:prstClr val="black"/>
                  </a:solidFill>
                  <a:latin typeface="Calibri" panose="020F0502020204030204"/>
                </a:endParaRPr>
              </a:p>
            </p:txBody>
          </p:sp>
          <p:sp>
            <p:nvSpPr>
              <p:cNvPr id="109" name="TextBox 108"/>
              <p:cNvSpPr txBox="1"/>
              <p:nvPr/>
            </p:nvSpPr>
            <p:spPr>
              <a:xfrm>
                <a:off x="8612604" y="1553980"/>
                <a:ext cx="1901370" cy="221811"/>
              </a:xfrm>
              <a:prstGeom prst="rect">
                <a:avLst/>
              </a:prstGeom>
              <a:noFill/>
            </p:spPr>
            <p:txBody>
              <a:bodyPr wrap="square" rtlCol="0">
                <a:spAutoFit/>
              </a:bodyPr>
              <a:lstStyle/>
              <a:p>
                <a:pPr algn="ctr" defTabSz="385763">
                  <a:defRPr/>
                </a:pPr>
                <a:r>
                  <a:rPr lang="en-US" sz="800" b="1" dirty="0">
                    <a:solidFill>
                      <a:prstClr val="black"/>
                    </a:solidFill>
                    <a:latin typeface="Calibri" panose="020F0502020204030204"/>
                  </a:rPr>
                  <a:t>Data Compilation and Assessment</a:t>
                </a:r>
              </a:p>
            </p:txBody>
          </p:sp>
          <p:sp>
            <p:nvSpPr>
              <p:cNvPr id="114" name="4-Point Star 113"/>
              <p:cNvSpPr/>
              <p:nvPr/>
            </p:nvSpPr>
            <p:spPr>
              <a:xfrm>
                <a:off x="8726858" y="2868951"/>
                <a:ext cx="306487" cy="195985"/>
              </a:xfrm>
              <a:prstGeom prst="star4">
                <a:avLst/>
              </a:prstGeom>
              <a:solidFill>
                <a:srgbClr val="A6A6A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endParaRPr lang="en-US" sz="900" b="1" dirty="0">
                  <a:solidFill>
                    <a:prstClr val="white">
                      <a:lumMod val="65000"/>
                    </a:prstClr>
                  </a:solidFill>
                  <a:latin typeface="Calibri" panose="020F0502020204030204"/>
                </a:endParaRPr>
              </a:p>
            </p:txBody>
          </p:sp>
          <p:sp>
            <p:nvSpPr>
              <p:cNvPr id="115" name="Rectangle 114"/>
              <p:cNvSpPr/>
              <p:nvPr/>
            </p:nvSpPr>
            <p:spPr>
              <a:xfrm>
                <a:off x="8535102" y="3090348"/>
                <a:ext cx="761747" cy="165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85763">
                  <a:defRPr/>
                </a:pPr>
                <a:r>
                  <a:rPr lang="en-US" sz="800" b="1" dirty="0">
                    <a:solidFill>
                      <a:srgbClr val="ED7D31"/>
                    </a:solidFill>
                    <a:latin typeface="Calibri" panose="020F0502020204030204"/>
                    <a:cs typeface="Arial" panose="020B0604020202020204" pitchFamily="34" charset="0"/>
                  </a:rPr>
                  <a:t>~ Jan 2021</a:t>
                </a:r>
              </a:p>
            </p:txBody>
          </p:sp>
          <p:sp>
            <p:nvSpPr>
              <p:cNvPr id="116" name="TextBox 115"/>
              <p:cNvSpPr txBox="1"/>
              <p:nvPr/>
            </p:nvSpPr>
            <p:spPr>
              <a:xfrm rot="18900000">
                <a:off x="8631454" y="2110443"/>
                <a:ext cx="1284951" cy="380247"/>
              </a:xfrm>
              <a:prstGeom prst="rect">
                <a:avLst/>
              </a:prstGeom>
              <a:noFill/>
            </p:spPr>
            <p:txBody>
              <a:bodyPr wrap="square" rtlCol="0">
                <a:spAutoFit/>
              </a:bodyPr>
              <a:lstStyle/>
              <a:p>
                <a:pPr defTabSz="385763">
                  <a:defRPr/>
                </a:pPr>
                <a:r>
                  <a:rPr lang="en-US" sz="900" b="1" dirty="0">
                    <a:solidFill>
                      <a:prstClr val="black"/>
                    </a:solidFill>
                    <a:latin typeface="Calibri" panose="020F0502020204030204"/>
                  </a:rPr>
                  <a:t>Complete analysis and assessment</a:t>
                </a:r>
              </a:p>
            </p:txBody>
          </p:sp>
        </p:grpSp>
      </p:grpSp>
      <p:sp>
        <p:nvSpPr>
          <p:cNvPr id="74" name="Title 2"/>
          <p:cNvSpPr txBox="1">
            <a:spLocks/>
          </p:cNvSpPr>
          <p:nvPr/>
        </p:nvSpPr>
        <p:spPr>
          <a:xfrm>
            <a:off x="1026134" y="350728"/>
            <a:ext cx="7002463" cy="677971"/>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CREA Timeline</a:t>
            </a:r>
          </a:p>
        </p:txBody>
      </p:sp>
      <p:sp>
        <p:nvSpPr>
          <p:cNvPr id="75" name="Slide Number Placeholder 3"/>
          <p:cNvSpPr txBox="1">
            <a:spLocks/>
          </p:cNvSpPr>
          <p:nvPr/>
        </p:nvSpPr>
        <p:spPr>
          <a:xfrm>
            <a:off x="8736904" y="6613742"/>
            <a:ext cx="407096"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13</a:t>
            </a:fld>
            <a:endParaRPr lang="en-US" sz="1200" dirty="0"/>
          </a:p>
        </p:txBody>
      </p:sp>
      <p:pic>
        <p:nvPicPr>
          <p:cNvPr id="18" name="Video 17">
            <a:hlinkClick r:id="" action="ppaction://media"/>
            <a:extLst>
              <a:ext uri="{FF2B5EF4-FFF2-40B4-BE49-F238E27FC236}">
                <a16:creationId xmlns:a16="http://schemas.microsoft.com/office/drawing/2014/main" id="{BE0FBFDD-C17A-46BA-97A4-41FFE5CB0A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493909" y="6857999"/>
            <a:ext cx="650090" cy="45719"/>
          </a:xfrm>
          <a:prstGeom prst="rect">
            <a:avLst/>
          </a:prstGeom>
        </p:spPr>
      </p:pic>
    </p:spTree>
    <p:extLst>
      <p:ext uri="{BB962C8B-B14F-4D97-AF65-F5344CB8AC3E}">
        <p14:creationId xmlns:p14="http://schemas.microsoft.com/office/powerpoint/2010/main" val="2796803233"/>
      </p:ext>
    </p:extLst>
  </p:cSld>
  <p:clrMapOvr>
    <a:masterClrMapping/>
  </p:clrMapOvr>
  <mc:AlternateContent xmlns:mc="http://schemas.openxmlformats.org/markup-compatibility/2006" xmlns:p14="http://schemas.microsoft.com/office/powerpoint/2010/main">
    <mc:Choice Requires="p14">
      <p:transition spd="slow" p14:dur="2000" advTm="84992"/>
    </mc:Choice>
    <mc:Fallback xmlns="">
      <p:transition spd="slow" advTm="8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8"/>
          <p:cNvSpPr txBox="1">
            <a:spLocks/>
          </p:cNvSpPr>
          <p:nvPr/>
        </p:nvSpPr>
        <p:spPr>
          <a:xfrm>
            <a:off x="4477512" y="168511"/>
            <a:ext cx="4666488" cy="30777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pPr>
            <a:r>
              <a:rPr lang="en-US" sz="2000" b="1" spc="-10" dirty="0">
                <a:solidFill>
                  <a:schemeClr val="bg1"/>
                </a:solidFill>
                <a:latin typeface=" Arial"/>
              </a:rPr>
              <a:t>Conclusions</a:t>
            </a:r>
            <a:endParaRPr lang="en-US" sz="2000" b="1" dirty="0">
              <a:solidFill>
                <a:schemeClr val="bg1"/>
              </a:solidFill>
              <a:latin typeface=" Arial"/>
            </a:endParaRPr>
          </a:p>
        </p:txBody>
      </p:sp>
      <p:sp>
        <p:nvSpPr>
          <p:cNvPr id="6" name="Rectangle 12"/>
          <p:cNvSpPr>
            <a:spLocks noChangeArrowheads="1"/>
          </p:cNvSpPr>
          <p:nvPr/>
        </p:nvSpPr>
        <p:spPr bwMode="auto">
          <a:xfrm>
            <a:off x="338393" y="1472887"/>
            <a:ext cx="8278238" cy="3046988"/>
          </a:xfrm>
          <a:prstGeom prst="rect">
            <a:avLst/>
          </a:prstGeom>
          <a:noFill/>
          <a:ln w="9525">
            <a:noFill/>
            <a:miter lim="800000"/>
            <a:headEnd/>
            <a:tailEnd/>
          </a:ln>
        </p:spPr>
        <p:txBody>
          <a:bodyPr wrap="square">
            <a:spAutoFit/>
          </a:bodyPr>
          <a:lstStyle/>
          <a:p>
            <a:pPr marL="285750" indent="-285750">
              <a:spcBef>
                <a:spcPct val="50000"/>
              </a:spcBef>
              <a:buFont typeface="Arial" panose="020B0604020202020204" pitchFamily="34" charset="0"/>
              <a:buChar char="•"/>
            </a:pPr>
            <a:r>
              <a:rPr lang="en-US" sz="2400" dirty="0" err="1">
                <a:cs typeface="Arial" panose="020B0604020202020204" pitchFamily="34" charset="0"/>
              </a:rPr>
              <a:t>SkyRange</a:t>
            </a:r>
            <a:r>
              <a:rPr lang="en-US" sz="2400" dirty="0">
                <a:cs typeface="Arial" panose="020B0604020202020204" pitchFamily="34" charset="0"/>
              </a:rPr>
              <a:t> </a:t>
            </a:r>
          </a:p>
          <a:p>
            <a:pPr marL="285750" indent="-285750">
              <a:spcBef>
                <a:spcPct val="50000"/>
              </a:spcBef>
              <a:buFont typeface="Arial" panose="020B0604020202020204" pitchFamily="34" charset="0"/>
              <a:buChar char="•"/>
            </a:pPr>
            <a:r>
              <a:rPr lang="en-US" sz="2400" dirty="0">
                <a:cs typeface="Arial" panose="020B0604020202020204" pitchFamily="34" charset="0"/>
              </a:rPr>
              <a:t>Biennial Integrated Planning</a:t>
            </a:r>
          </a:p>
          <a:p>
            <a:pPr marL="285750" indent="-285750">
              <a:spcBef>
                <a:spcPct val="50000"/>
              </a:spcBef>
              <a:buFont typeface="Arial" panose="020B0604020202020204" pitchFamily="34" charset="0"/>
              <a:buChar char="•"/>
            </a:pPr>
            <a:r>
              <a:rPr lang="en-US" sz="2400" dirty="0">
                <a:cs typeface="Arial" panose="020B0604020202020204" pitchFamily="34" charset="0"/>
              </a:rPr>
              <a:t>TRMC Roadmap for Cyber Investments</a:t>
            </a:r>
          </a:p>
          <a:p>
            <a:pPr marL="285750" indent="-285750">
              <a:spcBef>
                <a:spcPct val="50000"/>
              </a:spcBef>
              <a:buFont typeface="Arial" panose="020B0604020202020204" pitchFamily="34" charset="0"/>
              <a:buChar char="•"/>
            </a:pPr>
            <a:r>
              <a:rPr lang="en-US" sz="2400" dirty="0">
                <a:cs typeface="Arial" panose="020B0604020202020204" pitchFamily="34" charset="0"/>
              </a:rPr>
              <a:t>Annual Budget Certification</a:t>
            </a:r>
          </a:p>
          <a:p>
            <a:pPr marL="285750" indent="-285750">
              <a:spcBef>
                <a:spcPct val="50000"/>
              </a:spcBef>
              <a:buFont typeface="Arial" panose="020B0604020202020204" pitchFamily="34" charset="0"/>
              <a:buChar char="•"/>
            </a:pPr>
            <a:r>
              <a:rPr lang="en-US" sz="2400" dirty="0">
                <a:cs typeface="Arial" panose="020B0604020202020204" pitchFamily="34" charset="0"/>
              </a:rPr>
              <a:t>Standards for Cyber Range Interoperability (SCRI) Working Group </a:t>
            </a:r>
          </a:p>
        </p:txBody>
      </p:sp>
      <p:sp>
        <p:nvSpPr>
          <p:cNvPr id="7" name="Slide Number Placeholder 3"/>
          <p:cNvSpPr txBox="1">
            <a:spLocks/>
          </p:cNvSpPr>
          <p:nvPr/>
        </p:nvSpPr>
        <p:spPr>
          <a:xfrm>
            <a:off x="8736904" y="6613742"/>
            <a:ext cx="407096"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14</a:t>
            </a:fld>
            <a:endParaRPr lang="en-US" sz="1200" dirty="0"/>
          </a:p>
        </p:txBody>
      </p:sp>
      <p:sp>
        <p:nvSpPr>
          <p:cNvPr id="2" name="Title 1"/>
          <p:cNvSpPr>
            <a:spLocks noGrp="1"/>
          </p:cNvSpPr>
          <p:nvPr>
            <p:ph type="title"/>
          </p:nvPr>
        </p:nvSpPr>
        <p:spPr/>
        <p:txBody>
          <a:bodyPr/>
          <a:lstStyle/>
          <a:p>
            <a:r>
              <a:rPr lang="en-US" dirty="0"/>
              <a:t>Other EA/CIO/Portfolio </a:t>
            </a:r>
            <a:r>
              <a:rPr lang="en-US" dirty="0" err="1"/>
              <a:t>Mgr</a:t>
            </a:r>
            <a:r>
              <a:rPr lang="en-US" dirty="0"/>
              <a:t> Activities</a:t>
            </a:r>
          </a:p>
        </p:txBody>
      </p:sp>
      <p:sp>
        <p:nvSpPr>
          <p:cNvPr id="5" name="TextBox 4"/>
          <p:cNvSpPr txBox="1"/>
          <p:nvPr/>
        </p:nvSpPr>
        <p:spPr>
          <a:xfrm>
            <a:off x="2367643" y="4612822"/>
            <a:ext cx="4408714" cy="923330"/>
          </a:xfrm>
          <a:prstGeom prst="rect">
            <a:avLst/>
          </a:prstGeom>
          <a:noFill/>
        </p:spPr>
        <p:txBody>
          <a:bodyPr wrap="square" rtlCol="0">
            <a:spAutoFit/>
          </a:bodyPr>
          <a:lstStyle/>
          <a:p>
            <a:pPr algn="ctr"/>
            <a:r>
              <a:rPr lang="en-US" sz="5400" b="1" dirty="0"/>
              <a:t>Questions??</a:t>
            </a:r>
          </a:p>
        </p:txBody>
      </p:sp>
      <p:pic>
        <p:nvPicPr>
          <p:cNvPr id="15" name="Video 14">
            <a:hlinkClick r:id="" action="ppaction://media"/>
            <a:extLst>
              <a:ext uri="{FF2B5EF4-FFF2-40B4-BE49-F238E27FC236}">
                <a16:creationId xmlns:a16="http://schemas.microsoft.com/office/drawing/2014/main" id="{B636E833-4AC7-4A89-9485-D21DC7ED57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443609" y="6857999"/>
            <a:ext cx="700390" cy="51367"/>
          </a:xfrm>
          <a:prstGeom prst="rect">
            <a:avLst/>
          </a:prstGeom>
        </p:spPr>
      </p:pic>
    </p:spTree>
    <p:extLst>
      <p:ext uri="{BB962C8B-B14F-4D97-AF65-F5344CB8AC3E}">
        <p14:creationId xmlns:p14="http://schemas.microsoft.com/office/powerpoint/2010/main" val="2435262042"/>
      </p:ext>
    </p:extLst>
  </p:cSld>
  <p:clrMapOvr>
    <a:masterClrMapping/>
  </p:clrMapOvr>
  <mc:AlternateContent xmlns:mc="http://schemas.openxmlformats.org/markup-compatibility/2006" xmlns:p14="http://schemas.microsoft.com/office/powerpoint/2010/main">
    <mc:Choice Requires="p14">
      <p:transition spd="slow" p14:dur="2000" advTm="299714"/>
    </mc:Choice>
    <mc:Fallback xmlns="">
      <p:transition spd="slow" advTm="299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41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9301" y="0"/>
            <a:ext cx="2416629" cy="523220"/>
          </a:xfrm>
          <a:prstGeom prst="rect">
            <a:avLst/>
          </a:prstGeom>
          <a:noFill/>
        </p:spPr>
        <p:txBody>
          <a:bodyPr wrap="square" rtlCol="0">
            <a:spAutoFit/>
          </a:bodyPr>
          <a:lstStyle/>
          <a:p>
            <a:pPr algn="ctr"/>
            <a:r>
              <a:rPr lang="en-US" sz="2800" b="1" dirty="0">
                <a:solidFill>
                  <a:schemeClr val="bg1"/>
                </a:solidFill>
              </a:rPr>
              <a:t>Agenda</a:t>
            </a:r>
          </a:p>
        </p:txBody>
      </p:sp>
      <p:sp>
        <p:nvSpPr>
          <p:cNvPr id="3" name="TextBox 2"/>
          <p:cNvSpPr txBox="1"/>
          <p:nvPr/>
        </p:nvSpPr>
        <p:spPr>
          <a:xfrm>
            <a:off x="919842" y="1335240"/>
            <a:ext cx="7754431" cy="5663089"/>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t>Cyber Range Approach</a:t>
            </a:r>
          </a:p>
          <a:p>
            <a:pPr marL="800100" lvl="1" indent="-342900">
              <a:spcAft>
                <a:spcPts val="600"/>
              </a:spcAft>
              <a:buFont typeface="Arial" panose="020B0604020202020204" pitchFamily="34" charset="0"/>
              <a:buChar char="•"/>
            </a:pPr>
            <a:r>
              <a:rPr lang="en-US" sz="2000" dirty="0"/>
              <a:t>Architecture </a:t>
            </a:r>
          </a:p>
          <a:p>
            <a:pPr marL="800100" lvl="1" indent="-342900">
              <a:spcAft>
                <a:spcPts val="600"/>
              </a:spcAft>
              <a:buFont typeface="Arial" panose="020B0604020202020204" pitchFamily="34" charset="0"/>
              <a:buChar char="•"/>
            </a:pPr>
            <a:r>
              <a:rPr lang="en-US" sz="2000" dirty="0"/>
              <a:t>Need for Cyber Ranges</a:t>
            </a:r>
          </a:p>
          <a:p>
            <a:pPr marL="342900" indent="-342900">
              <a:spcAft>
                <a:spcPts val="600"/>
              </a:spcAft>
              <a:buFont typeface="Arial" panose="020B0604020202020204" pitchFamily="34" charset="0"/>
              <a:buChar char="•"/>
            </a:pPr>
            <a:endParaRPr lang="en-US" sz="800" dirty="0"/>
          </a:p>
          <a:p>
            <a:pPr marL="342900" indent="-342900">
              <a:spcAft>
                <a:spcPts val="600"/>
              </a:spcAft>
              <a:buFont typeface="Arial" panose="020B0604020202020204" pitchFamily="34" charset="0"/>
              <a:buChar char="•"/>
            </a:pPr>
            <a:r>
              <a:rPr lang="en-US" sz="2400" dirty="0"/>
              <a:t>Cyber Range Enterprise Assessment (CREA)</a:t>
            </a:r>
            <a:r>
              <a:rPr lang="en-US" sz="2800" dirty="0"/>
              <a:t> </a:t>
            </a:r>
          </a:p>
          <a:p>
            <a:pPr marL="800100" lvl="1" indent="-342900">
              <a:spcAft>
                <a:spcPts val="600"/>
              </a:spcAft>
              <a:buFont typeface="Arial" panose="020B0604020202020204" pitchFamily="34" charset="0"/>
              <a:buChar char="•"/>
            </a:pPr>
            <a:r>
              <a:rPr lang="en-US" sz="2000" dirty="0"/>
              <a:t>Guidance</a:t>
            </a:r>
          </a:p>
          <a:p>
            <a:pPr marL="800100" lvl="1" indent="-342900">
              <a:spcAft>
                <a:spcPts val="600"/>
              </a:spcAft>
              <a:buFont typeface="Arial" panose="020B0604020202020204" pitchFamily="34" charset="0"/>
              <a:buChar char="•"/>
            </a:pPr>
            <a:r>
              <a:rPr lang="en-US" sz="2000" dirty="0"/>
              <a:t>Desired End State</a:t>
            </a:r>
          </a:p>
          <a:p>
            <a:pPr marL="800100" lvl="1" indent="-342900">
              <a:spcAft>
                <a:spcPts val="600"/>
              </a:spcAft>
              <a:buFont typeface="Arial" panose="020B0604020202020204" pitchFamily="34" charset="0"/>
              <a:buChar char="•"/>
            </a:pPr>
            <a:r>
              <a:rPr lang="en-US" sz="2000" dirty="0"/>
              <a:t>Process</a:t>
            </a:r>
          </a:p>
          <a:p>
            <a:pPr marL="800100" lvl="1" indent="-342900">
              <a:spcAft>
                <a:spcPts val="600"/>
              </a:spcAft>
              <a:buFont typeface="Arial" panose="020B0604020202020204" pitchFamily="34" charset="0"/>
              <a:buChar char="•"/>
            </a:pPr>
            <a:r>
              <a:rPr lang="en-US" sz="2000" dirty="0"/>
              <a:t>Goals</a:t>
            </a:r>
          </a:p>
          <a:p>
            <a:pPr marL="800100" lvl="1" indent="-342900">
              <a:spcAft>
                <a:spcPts val="600"/>
              </a:spcAft>
              <a:buFont typeface="Arial" panose="020B0604020202020204" pitchFamily="34" charset="0"/>
              <a:buChar char="•"/>
            </a:pPr>
            <a:r>
              <a:rPr lang="en-US" sz="2000" dirty="0"/>
              <a:t>Timeline</a:t>
            </a:r>
          </a:p>
          <a:p>
            <a:pPr marL="800100" lvl="1" indent="-342900">
              <a:spcAft>
                <a:spcPts val="600"/>
              </a:spcAft>
              <a:buFont typeface="Arial" panose="020B0604020202020204" pitchFamily="34" charset="0"/>
              <a:buChar char="•"/>
            </a:pPr>
            <a:r>
              <a:rPr lang="en-US" sz="2000" dirty="0"/>
              <a:t>Way Forward</a:t>
            </a:r>
          </a:p>
          <a:p>
            <a:pPr marL="800100" lvl="1" indent="-342900">
              <a:spcAft>
                <a:spcPts val="600"/>
              </a:spcAft>
              <a:buFont typeface="Arial" panose="020B0604020202020204" pitchFamily="34" charset="0"/>
              <a:buChar char="•"/>
            </a:pPr>
            <a:endParaRPr lang="en-US" sz="800" dirty="0"/>
          </a:p>
          <a:p>
            <a:pPr marL="342900" indent="-342900">
              <a:spcAft>
                <a:spcPts val="600"/>
              </a:spcAft>
              <a:buFont typeface="Arial" panose="020B0604020202020204" pitchFamily="34" charset="0"/>
              <a:buChar char="•"/>
            </a:pPr>
            <a:r>
              <a:rPr lang="en-US" sz="2400" dirty="0"/>
              <a:t>Other EA/CIO/AO/Portfolio Lead Activities</a:t>
            </a:r>
          </a:p>
          <a:p>
            <a:pPr marL="342900" indent="-342900">
              <a:spcAft>
                <a:spcPts val="600"/>
              </a:spcAft>
              <a:buFont typeface="Arial" panose="020B0604020202020204" pitchFamily="34" charset="0"/>
              <a:buChar char="•"/>
            </a:pPr>
            <a:endParaRPr lang="en-US" sz="2000" dirty="0"/>
          </a:p>
          <a:p>
            <a:pPr marL="800100" lvl="1" indent="-342900">
              <a:spcAft>
                <a:spcPts val="600"/>
              </a:spcAft>
              <a:buFont typeface="Arial" panose="020B0604020202020204" pitchFamily="34" charset="0"/>
              <a:buChar char="•"/>
            </a:pPr>
            <a:endParaRPr lang="en-US" sz="2000" dirty="0"/>
          </a:p>
        </p:txBody>
      </p:sp>
      <p:sp>
        <p:nvSpPr>
          <p:cNvPr id="5" name="Title 1"/>
          <p:cNvSpPr txBox="1">
            <a:spLocks/>
          </p:cNvSpPr>
          <p:nvPr/>
        </p:nvSpPr>
        <p:spPr>
          <a:xfrm>
            <a:off x="1069975" y="323192"/>
            <a:ext cx="7002463" cy="705507"/>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Agenda</a:t>
            </a:r>
          </a:p>
        </p:txBody>
      </p:sp>
      <p:sp>
        <p:nvSpPr>
          <p:cNvPr id="6" name="Slide Number Placeholder 3"/>
          <p:cNvSpPr txBox="1">
            <a:spLocks/>
          </p:cNvSpPr>
          <p:nvPr/>
        </p:nvSpPr>
        <p:spPr>
          <a:xfrm>
            <a:off x="8736904" y="6613742"/>
            <a:ext cx="317064"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2</a:t>
            </a:fld>
            <a:endParaRPr lang="en-US" sz="1200" dirty="0"/>
          </a:p>
        </p:txBody>
      </p:sp>
      <p:pic>
        <p:nvPicPr>
          <p:cNvPr id="7" name="Video 6">
            <a:hlinkClick r:id="" action="ppaction://media"/>
            <a:extLst>
              <a:ext uri="{FF2B5EF4-FFF2-40B4-BE49-F238E27FC236}">
                <a16:creationId xmlns:a16="http://schemas.microsoft.com/office/drawing/2014/main" id="{0D0A39FA-47C4-44F9-A138-DF9AF33BBFD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6858000" y="6857999"/>
            <a:ext cx="2285999" cy="45719"/>
          </a:xfrm>
          <a:prstGeom prst="rect">
            <a:avLst/>
          </a:prstGeom>
        </p:spPr>
      </p:pic>
    </p:spTree>
    <p:extLst>
      <p:ext uri="{BB962C8B-B14F-4D97-AF65-F5344CB8AC3E}">
        <p14:creationId xmlns:p14="http://schemas.microsoft.com/office/powerpoint/2010/main" val="2351348019"/>
      </p:ext>
    </p:extLst>
  </p:cSld>
  <p:clrMapOvr>
    <a:masterClrMapping/>
  </p:clrMapOvr>
  <mc:AlternateContent xmlns:mc="http://schemas.openxmlformats.org/markup-compatibility/2006" xmlns:p14="http://schemas.microsoft.com/office/powerpoint/2010/main">
    <mc:Choice Requires="p14">
      <p:transition spd="slow" p14:dur="2000" advTm="25756"/>
    </mc:Choice>
    <mc:Fallback xmlns="">
      <p:transition spd="slow" advTm="25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0312" y="5555294"/>
            <a:ext cx="9093895" cy="1008344"/>
          </a:xfrm>
        </p:spPr>
        <p:txBody>
          <a:bodyPr>
            <a:normAutofit fontScale="85000" lnSpcReduction="10000"/>
          </a:bodyPr>
          <a:lstStyle/>
          <a:p>
            <a:pPr marL="0" indent="0">
              <a:buNone/>
            </a:pPr>
            <a:r>
              <a:rPr lang="en-US" sz="1800" dirty="0"/>
              <a:t>Develop dual use DoD cyber range infrastructure that seamlessly integrates disparate capabilities through common architectures, standards, and processes to provide operationally realistic cyberspace environments for Cyber Mission Force training events and executing tests of cyberspace operations and resiliency to advanced threats.</a:t>
            </a:r>
          </a:p>
          <a:p>
            <a:endParaRPr lang="en-US" sz="1600" dirty="0"/>
          </a:p>
        </p:txBody>
      </p:sp>
      <p:sp>
        <p:nvSpPr>
          <p:cNvPr id="3" name="Title 2"/>
          <p:cNvSpPr>
            <a:spLocks noGrp="1"/>
          </p:cNvSpPr>
          <p:nvPr>
            <p:ph type="title"/>
          </p:nvPr>
        </p:nvSpPr>
        <p:spPr/>
        <p:txBody>
          <a:bodyPr/>
          <a:lstStyle/>
          <a:p>
            <a:r>
              <a:rPr lang="en-US" dirty="0"/>
              <a:t>Architecture</a:t>
            </a:r>
          </a:p>
        </p:txBody>
      </p:sp>
      <p:sp>
        <p:nvSpPr>
          <p:cNvPr id="5" name="Slide Number Placeholder 3"/>
          <p:cNvSpPr txBox="1">
            <a:spLocks/>
          </p:cNvSpPr>
          <p:nvPr/>
        </p:nvSpPr>
        <p:spPr>
          <a:xfrm>
            <a:off x="8736904" y="6613742"/>
            <a:ext cx="317064"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3</a:t>
            </a:fld>
            <a:endParaRPr lang="en-US" sz="1200" dirty="0"/>
          </a:p>
        </p:txBody>
      </p:sp>
      <p:pic>
        <p:nvPicPr>
          <p:cNvPr id="4" name="Picture 3"/>
          <p:cNvPicPr>
            <a:picLocks noChangeAspect="1"/>
          </p:cNvPicPr>
          <p:nvPr/>
        </p:nvPicPr>
        <p:blipFill>
          <a:blip r:embed="rId4"/>
          <a:stretch>
            <a:fillRect/>
          </a:stretch>
        </p:blipFill>
        <p:spPr>
          <a:xfrm>
            <a:off x="1521460" y="1391251"/>
            <a:ext cx="6269989" cy="3970337"/>
          </a:xfrm>
          <a:prstGeom prst="rect">
            <a:avLst/>
          </a:prstGeom>
        </p:spPr>
      </p:pic>
      <p:pic>
        <p:nvPicPr>
          <p:cNvPr id="8" name="Video 7">
            <a:hlinkClick r:id="" action="ppaction://media"/>
            <a:extLst>
              <a:ext uri="{FF2B5EF4-FFF2-40B4-BE49-F238E27FC236}">
                <a16:creationId xmlns:a16="http://schemas.microsoft.com/office/drawing/2014/main" id="{F93A6A51-8D64-48D8-84CD-557DA994A78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flipV="1">
            <a:off x="8229600" y="6857999"/>
            <a:ext cx="914399" cy="45719"/>
          </a:xfrm>
          <a:prstGeom prst="rect">
            <a:avLst/>
          </a:prstGeom>
        </p:spPr>
      </p:pic>
    </p:spTree>
    <p:extLst>
      <p:ext uri="{BB962C8B-B14F-4D97-AF65-F5344CB8AC3E}">
        <p14:creationId xmlns:p14="http://schemas.microsoft.com/office/powerpoint/2010/main" val="1855562405"/>
      </p:ext>
    </p:extLst>
  </p:cSld>
  <p:clrMapOvr>
    <a:masterClrMapping/>
  </p:clrMapOvr>
  <mc:AlternateContent xmlns:mc="http://schemas.openxmlformats.org/markup-compatibility/2006" xmlns:p14="http://schemas.microsoft.com/office/powerpoint/2010/main">
    <mc:Choice Requires="p14">
      <p:transition spd="slow" p14:dur="2000" advTm="27403"/>
    </mc:Choice>
    <mc:Fallback xmlns="">
      <p:transition spd="slow" advTm="2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42D17-91E7-46F6-8F3B-333D73872F3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4517553" y="67379"/>
            <a:ext cx="45002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Introduction</a:t>
            </a:r>
          </a:p>
        </p:txBody>
      </p:sp>
      <p:sp>
        <p:nvSpPr>
          <p:cNvPr id="5" name="Content Placeholder 2"/>
          <p:cNvSpPr>
            <a:spLocks noGrp="1"/>
          </p:cNvSpPr>
          <p:nvPr>
            <p:ph idx="1"/>
          </p:nvPr>
        </p:nvSpPr>
        <p:spPr>
          <a:xfrm>
            <a:off x="186963" y="1237906"/>
            <a:ext cx="8550851" cy="5802983"/>
          </a:xfrm>
        </p:spPr>
        <p:txBody>
          <a:bodyPr>
            <a:noAutofit/>
          </a:bodyPr>
          <a:lstStyle/>
          <a:p>
            <a:pPr marL="0" indent="0">
              <a:buNone/>
            </a:pPr>
            <a:r>
              <a:rPr lang="en-US" sz="2000" dirty="0">
                <a:latin typeface=" Arial"/>
              </a:rPr>
              <a:t>Problem</a:t>
            </a:r>
          </a:p>
          <a:p>
            <a:pPr lvl="1">
              <a:buFont typeface="Courier New" panose="02070309020205020404" pitchFamily="49" charset="0"/>
              <a:buChar char="o"/>
            </a:pPr>
            <a:r>
              <a:rPr lang="en-US" sz="1800" dirty="0">
                <a:latin typeface=" Arial"/>
              </a:rPr>
              <a:t>Cyber Range investments have not been managed holistically. With increasing and urgent demands overwhelming the existing resources, the Department must rationalize its efforts and develop a comprehensive plan for the employment of cyber ranges to support cyber training, test and evaluation. </a:t>
            </a:r>
          </a:p>
          <a:p>
            <a:pPr marL="0" indent="0">
              <a:buNone/>
            </a:pPr>
            <a:r>
              <a:rPr lang="en-US" sz="2000" dirty="0">
                <a:latin typeface=" Arial"/>
              </a:rPr>
              <a:t>Solution</a:t>
            </a:r>
          </a:p>
          <a:p>
            <a:pPr lvl="1">
              <a:buFont typeface="Courier New" panose="02070309020205020404" pitchFamily="49" charset="0"/>
              <a:buChar char="o"/>
            </a:pPr>
            <a:r>
              <a:rPr lang="en-US" sz="1800" dirty="0">
                <a:latin typeface=" Arial"/>
              </a:rPr>
              <a:t>In order to “ensure adequate cyber test and training range infrastructure to meet DoD needs”, 2019 DoD Line of Effort (LOE) 4-4, Cyber Range EAs completed a Cyber Range Pilot Enterprise Assessment. </a:t>
            </a:r>
          </a:p>
          <a:p>
            <a:pPr lvl="2">
              <a:buFont typeface="Courier New" panose="02070309020205020404" pitchFamily="49" charset="0"/>
              <a:buChar char="o"/>
            </a:pPr>
            <a:r>
              <a:rPr lang="en-US" sz="1800" dirty="0">
                <a:latin typeface=" Arial"/>
              </a:rPr>
              <a:t>The Enterprise Assessment documents the state of DoD cyber range infrastructure and ability to meet increasing demand to inform future investment and prioritization decision.</a:t>
            </a:r>
          </a:p>
          <a:p>
            <a:pPr lvl="2">
              <a:buFont typeface="Courier New" panose="02070309020205020404" pitchFamily="49" charset="0"/>
              <a:buChar char="o"/>
            </a:pPr>
            <a:r>
              <a:rPr lang="en-US" sz="1800" dirty="0">
                <a:latin typeface=" Arial"/>
              </a:rPr>
              <a:t>The Pilot Enterprise Assessment included 5 ranges/capabilities, the 4 designated cyber and the AF CTTR.</a:t>
            </a:r>
          </a:p>
          <a:p>
            <a:pPr marL="0" indent="0">
              <a:buNone/>
            </a:pPr>
            <a:endParaRPr lang="en-US" sz="1400" dirty="0">
              <a:latin typeface=" Arial"/>
            </a:endParaRPr>
          </a:p>
        </p:txBody>
      </p:sp>
      <p:sp>
        <p:nvSpPr>
          <p:cNvPr id="7" name="Title 2"/>
          <p:cNvSpPr>
            <a:spLocks noGrp="1"/>
          </p:cNvSpPr>
          <p:nvPr>
            <p:ph type="title"/>
          </p:nvPr>
        </p:nvSpPr>
        <p:spPr>
          <a:xfrm>
            <a:off x="1026134" y="0"/>
            <a:ext cx="7002463" cy="1028700"/>
          </a:xfrm>
        </p:spPr>
        <p:txBody>
          <a:bodyPr/>
          <a:lstStyle/>
          <a:p>
            <a:r>
              <a:rPr lang="en-US" dirty="0"/>
              <a:t>Need for Cyber Ranges</a:t>
            </a:r>
          </a:p>
        </p:txBody>
      </p:sp>
      <p:sp>
        <p:nvSpPr>
          <p:cNvPr id="8" name="Slide Number Placeholder 3"/>
          <p:cNvSpPr txBox="1">
            <a:spLocks/>
          </p:cNvSpPr>
          <p:nvPr/>
        </p:nvSpPr>
        <p:spPr>
          <a:xfrm>
            <a:off x="8736904" y="6613742"/>
            <a:ext cx="317064"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4</a:t>
            </a:fld>
            <a:endParaRPr lang="en-US" sz="1200" dirty="0"/>
          </a:p>
        </p:txBody>
      </p:sp>
      <p:pic>
        <p:nvPicPr>
          <p:cNvPr id="3" name="Video 2">
            <a:hlinkClick r:id="" action="ppaction://media"/>
            <a:extLst>
              <a:ext uri="{FF2B5EF4-FFF2-40B4-BE49-F238E27FC236}">
                <a16:creationId xmlns:a16="http://schemas.microsoft.com/office/drawing/2014/main" id="{FB76FC21-772B-4E92-ABA5-C01FF908CCD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356060" y="6857999"/>
            <a:ext cx="787939" cy="45719"/>
          </a:xfrm>
          <a:prstGeom prst="rect">
            <a:avLst/>
          </a:prstGeom>
        </p:spPr>
      </p:pic>
    </p:spTree>
    <p:extLst>
      <p:ext uri="{BB962C8B-B14F-4D97-AF65-F5344CB8AC3E}">
        <p14:creationId xmlns:p14="http://schemas.microsoft.com/office/powerpoint/2010/main" val="3218037279"/>
      </p:ext>
    </p:extLst>
  </p:cSld>
  <p:clrMapOvr>
    <a:masterClrMapping/>
  </p:clrMapOvr>
  <mc:AlternateContent xmlns:mc="http://schemas.openxmlformats.org/markup-compatibility/2006" xmlns:p14="http://schemas.microsoft.com/office/powerpoint/2010/main">
    <mc:Choice Requires="p14">
      <p:transition spd="slow" p14:dur="2000" advTm="52793"/>
    </mc:Choice>
    <mc:Fallback xmlns="">
      <p:transition spd="slow" advTm="5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21231" y="3323165"/>
            <a:ext cx="7304314" cy="523220"/>
          </a:xfrm>
          <a:prstGeom prst="rect">
            <a:avLst/>
          </a:prstGeom>
          <a:noFill/>
        </p:spPr>
        <p:txBody>
          <a:bodyPr wrap="square" rtlCol="0">
            <a:spAutoFit/>
          </a:bodyPr>
          <a:lstStyle/>
          <a:p>
            <a:pPr algn="ctr">
              <a:spcAft>
                <a:spcPts val="600"/>
              </a:spcAft>
            </a:pPr>
            <a:r>
              <a:rPr lang="en-US" sz="2800" dirty="0"/>
              <a:t>Cyber Range Enterprise Assessment </a:t>
            </a:r>
          </a:p>
        </p:txBody>
      </p:sp>
      <p:sp>
        <p:nvSpPr>
          <p:cNvPr id="5" name="Slide Number Placeholder 3"/>
          <p:cNvSpPr txBox="1">
            <a:spLocks/>
          </p:cNvSpPr>
          <p:nvPr/>
        </p:nvSpPr>
        <p:spPr>
          <a:xfrm>
            <a:off x="8736904" y="6613742"/>
            <a:ext cx="317064"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5</a:t>
            </a:fld>
            <a:endParaRPr lang="en-US" sz="1200" dirty="0"/>
          </a:p>
        </p:txBody>
      </p:sp>
      <p:pic>
        <p:nvPicPr>
          <p:cNvPr id="2" name="Video 1">
            <a:hlinkClick r:id="" action="ppaction://media"/>
            <a:extLst>
              <a:ext uri="{FF2B5EF4-FFF2-40B4-BE49-F238E27FC236}">
                <a16:creationId xmlns:a16="http://schemas.microsoft.com/office/drawing/2014/main" id="{B604C155-5C84-4C99-8340-8E283377E57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443609" y="6857999"/>
            <a:ext cx="700390" cy="45719"/>
          </a:xfrm>
          <a:prstGeom prst="rect">
            <a:avLst/>
          </a:prstGeom>
        </p:spPr>
      </p:pic>
    </p:spTree>
    <p:extLst>
      <p:ext uri="{BB962C8B-B14F-4D97-AF65-F5344CB8AC3E}">
        <p14:creationId xmlns:p14="http://schemas.microsoft.com/office/powerpoint/2010/main" val="1172869525"/>
      </p:ext>
    </p:extLst>
  </p:cSld>
  <p:clrMapOvr>
    <a:masterClrMapping/>
  </p:clrMapOvr>
  <mc:AlternateContent xmlns:mc="http://schemas.openxmlformats.org/markup-compatibility/2006" xmlns:p14="http://schemas.microsoft.com/office/powerpoint/2010/main">
    <mc:Choice Requires="p14">
      <p:transition spd="slow" p14:dur="2000" advTm="5709"/>
    </mc:Choice>
    <mc:Fallback xmlns="">
      <p:transition spd="slow" advTm="5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25400" y="83252"/>
            <a:ext cx="2416629" cy="523220"/>
          </a:xfrm>
          <a:prstGeom prst="rect">
            <a:avLst/>
          </a:prstGeom>
          <a:noFill/>
        </p:spPr>
        <p:txBody>
          <a:bodyPr wrap="square" rtlCol="0">
            <a:spAutoFit/>
          </a:bodyPr>
          <a:lstStyle/>
          <a:p>
            <a:pPr algn="ctr"/>
            <a:r>
              <a:rPr lang="en-US" sz="2800" b="1" dirty="0">
                <a:solidFill>
                  <a:schemeClr val="bg1"/>
                </a:solidFill>
              </a:rPr>
              <a:t>Background</a:t>
            </a:r>
          </a:p>
        </p:txBody>
      </p:sp>
      <p:sp>
        <p:nvSpPr>
          <p:cNvPr id="3" name="TextBox 2"/>
          <p:cNvSpPr txBox="1"/>
          <p:nvPr/>
        </p:nvSpPr>
        <p:spPr>
          <a:xfrm>
            <a:off x="892090" y="1121162"/>
            <a:ext cx="7435262" cy="4724370"/>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dirty="0"/>
              <a:t>The PCA’s office has asked the EAs to expand the depth and breadth of their current oversight activities:</a:t>
            </a:r>
          </a:p>
          <a:p>
            <a:pPr marL="800100" lvl="1" indent="-342900">
              <a:spcAft>
                <a:spcPts val="600"/>
              </a:spcAft>
              <a:buFont typeface="Arial" panose="020B0604020202020204" pitchFamily="34" charset="0"/>
              <a:buChar char="•"/>
            </a:pPr>
            <a:r>
              <a:rPr lang="en-US" sz="2000" dirty="0"/>
              <a:t>More closely linking budget certification to BIP elements as defined in DoDD 5101.19e and Title 10 U.S.C. </a:t>
            </a:r>
          </a:p>
          <a:p>
            <a:pPr marL="800100" lvl="1" indent="-342900">
              <a:spcAft>
                <a:spcPts val="600"/>
              </a:spcAft>
              <a:buFont typeface="Arial" panose="020B0604020202020204" pitchFamily="34" charset="0"/>
              <a:buChar char="•"/>
            </a:pPr>
            <a:r>
              <a:rPr lang="en-US" sz="2000" dirty="0"/>
              <a:t>Extend the scope of the cyber range enterprise beyond the current list of Designated Ranges</a:t>
            </a:r>
          </a:p>
          <a:p>
            <a:pPr marL="342900" indent="-342900">
              <a:spcAft>
                <a:spcPts val="600"/>
              </a:spcAft>
              <a:buFont typeface="Arial" panose="020B0604020202020204" pitchFamily="34" charset="0"/>
              <a:buChar char="•"/>
            </a:pPr>
            <a:r>
              <a:rPr lang="en-US" sz="2400" dirty="0"/>
              <a:t>Resulting  effort:</a:t>
            </a:r>
          </a:p>
          <a:p>
            <a:pPr marL="800100" lvl="1" indent="-342900">
              <a:spcAft>
                <a:spcPts val="600"/>
              </a:spcAft>
              <a:buFont typeface="Arial" panose="020B0604020202020204" pitchFamily="34" charset="0"/>
              <a:buChar char="•"/>
            </a:pPr>
            <a:r>
              <a:rPr lang="en-US" sz="2000" dirty="0"/>
              <a:t>The EAs certified the pilot budget of the designated ranges and AF CTTR for the FY21 budget</a:t>
            </a:r>
          </a:p>
          <a:p>
            <a:pPr marL="800100" lvl="1" indent="-342900">
              <a:spcAft>
                <a:spcPts val="600"/>
              </a:spcAft>
              <a:buFont typeface="Arial" panose="020B0604020202020204" pitchFamily="34" charset="0"/>
              <a:buChar char="•"/>
            </a:pPr>
            <a:r>
              <a:rPr lang="en-US" sz="2000" dirty="0"/>
              <a:t>For FY 22, the EAs will conduct an assessment of the expanded cyber range enterprise (as define in the LOE 4-1-1) for the FY22 budget</a:t>
            </a:r>
          </a:p>
        </p:txBody>
      </p:sp>
      <p:sp>
        <p:nvSpPr>
          <p:cNvPr id="5" name="Title 2"/>
          <p:cNvSpPr txBox="1">
            <a:spLocks/>
          </p:cNvSpPr>
          <p:nvPr/>
        </p:nvSpPr>
        <p:spPr>
          <a:xfrm>
            <a:off x="1026134" y="350728"/>
            <a:ext cx="7002463" cy="677971"/>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Guidance</a:t>
            </a:r>
          </a:p>
        </p:txBody>
      </p:sp>
      <p:sp>
        <p:nvSpPr>
          <p:cNvPr id="6" name="Slide Number Placeholder 3"/>
          <p:cNvSpPr txBox="1">
            <a:spLocks/>
          </p:cNvSpPr>
          <p:nvPr/>
        </p:nvSpPr>
        <p:spPr>
          <a:xfrm>
            <a:off x="8736904" y="6613742"/>
            <a:ext cx="317064"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6</a:t>
            </a:fld>
            <a:endParaRPr lang="en-US" sz="1200" dirty="0"/>
          </a:p>
        </p:txBody>
      </p:sp>
      <p:pic>
        <p:nvPicPr>
          <p:cNvPr id="7" name="Video 6">
            <a:hlinkClick r:id="" action="ppaction://media"/>
            <a:extLst>
              <a:ext uri="{FF2B5EF4-FFF2-40B4-BE49-F238E27FC236}">
                <a16:creationId xmlns:a16="http://schemas.microsoft.com/office/drawing/2014/main" id="{A2B05B64-A980-47AB-8209-011ADD3BB63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521430" y="6857999"/>
            <a:ext cx="622569" cy="45719"/>
          </a:xfrm>
          <a:prstGeom prst="rect">
            <a:avLst/>
          </a:prstGeom>
        </p:spPr>
      </p:pic>
    </p:spTree>
    <p:extLst>
      <p:ext uri="{BB962C8B-B14F-4D97-AF65-F5344CB8AC3E}">
        <p14:creationId xmlns:p14="http://schemas.microsoft.com/office/powerpoint/2010/main" val="1025812678"/>
      </p:ext>
    </p:extLst>
  </p:cSld>
  <p:clrMapOvr>
    <a:masterClrMapping/>
  </p:clrMapOvr>
  <mc:AlternateContent xmlns:mc="http://schemas.openxmlformats.org/markup-compatibility/2006" xmlns:p14="http://schemas.microsoft.com/office/powerpoint/2010/main">
    <mc:Choice Requires="p14">
      <p:transition spd="slow" p14:dur="2000" advTm="22002"/>
    </mc:Choice>
    <mc:Fallback xmlns="">
      <p:transition spd="slow" advTm="2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9398" y="1921661"/>
            <a:ext cx="8633012" cy="4542782"/>
          </a:xfrm>
          <a:prstGeom prst="rect">
            <a:avLst/>
          </a:prstGeom>
          <a:ln>
            <a:solidFill>
              <a:schemeClr val="tx1"/>
            </a:solidFill>
          </a:ln>
        </p:spPr>
        <p:txBody>
          <a:bodyPr wrap="square">
            <a:spAutoFit/>
          </a:bodyPr>
          <a:lstStyle/>
          <a:p>
            <a:pPr lvl="0" eaLnBrk="0" fontAlgn="base" hangingPunct="0">
              <a:spcBef>
                <a:spcPct val="20000"/>
              </a:spcBef>
              <a:spcAft>
                <a:spcPct val="0"/>
              </a:spcAft>
            </a:pPr>
            <a:r>
              <a:rPr lang="en-US" sz="2000" b="1" kern="0" dirty="0"/>
              <a:t>2.2. DIRECTOR, TRMC. </a:t>
            </a:r>
            <a:r>
              <a:rPr lang="en-US" sz="2000" kern="0" dirty="0"/>
              <a:t>Under the authority, direction, and control of the USD(R&amp;E) and as the DoD EA for Cyber Test Ranges, the Director, TRMC: </a:t>
            </a:r>
          </a:p>
          <a:p>
            <a:pPr marL="285750" indent="-285750" eaLnBrk="0" fontAlgn="base" hangingPunct="0">
              <a:spcBef>
                <a:spcPct val="20000"/>
              </a:spcBef>
              <a:spcAft>
                <a:spcPct val="0"/>
              </a:spcAft>
              <a:buFontTx/>
              <a:buChar char="–"/>
            </a:pPr>
            <a:r>
              <a:rPr lang="en-US" kern="0" dirty="0">
                <a:solidFill>
                  <a:srgbClr val="000000"/>
                </a:solidFill>
              </a:rPr>
              <a:t>c. </a:t>
            </a:r>
            <a:r>
              <a:rPr lang="en-US" kern="0" dirty="0">
                <a:solidFill>
                  <a:srgbClr val="0000FF"/>
                </a:solidFill>
              </a:rPr>
              <a:t>Exercises DoD-wide responsibilities for planning and integrating investment activities across the cyber test infrastructure. Oversees strategic modernization….</a:t>
            </a:r>
            <a:r>
              <a:rPr lang="en-US" kern="0" dirty="0">
                <a:solidFill>
                  <a:srgbClr val="000000"/>
                </a:solidFill>
              </a:rPr>
              <a:t> collaboration with DoD Components and the </a:t>
            </a:r>
            <a:r>
              <a:rPr lang="en-US" kern="0" dirty="0">
                <a:solidFill>
                  <a:srgbClr val="0000FF"/>
                </a:solidFill>
              </a:rPr>
              <a:t>DoD Principal Cyber Advisor (PCA)</a:t>
            </a:r>
            <a:r>
              <a:rPr lang="en-US" kern="0" dirty="0"/>
              <a:t>……to ensure they are adequately resourced…... </a:t>
            </a:r>
          </a:p>
          <a:p>
            <a:pPr marL="742950" lvl="1" indent="-285750" eaLnBrk="0" fontAlgn="base" hangingPunct="0">
              <a:spcBef>
                <a:spcPct val="20000"/>
              </a:spcBef>
              <a:spcAft>
                <a:spcPct val="0"/>
              </a:spcAft>
              <a:buFontTx/>
              <a:buChar char="–"/>
            </a:pPr>
            <a:r>
              <a:rPr lang="en-US" sz="1600" dirty="0"/>
              <a:t>(2) </a:t>
            </a:r>
            <a:r>
              <a:rPr lang="en-US" sz="1600" dirty="0">
                <a:solidFill>
                  <a:srgbClr val="0000FF"/>
                </a:solidFill>
              </a:rPr>
              <a:t>Oversees program elements associated with DoD cyber test ranges</a:t>
            </a:r>
            <a:r>
              <a:rPr lang="en-US" sz="1600" dirty="0"/>
              <a:t>…..</a:t>
            </a:r>
          </a:p>
          <a:p>
            <a:pPr marL="1200150" lvl="2" indent="-285750" eaLnBrk="0" fontAlgn="base" hangingPunct="0">
              <a:spcBef>
                <a:spcPct val="20000"/>
              </a:spcBef>
              <a:spcAft>
                <a:spcPct val="0"/>
              </a:spcAft>
              <a:buFontTx/>
              <a:buChar char="–"/>
            </a:pPr>
            <a:r>
              <a:rPr lang="en-US" sz="1600" dirty="0"/>
              <a:t>(b) </a:t>
            </a:r>
            <a:r>
              <a:rPr lang="en-US" sz="1600" dirty="0">
                <a:solidFill>
                  <a:srgbClr val="0000FF"/>
                </a:solidFill>
              </a:rPr>
              <a:t>Annually certifies that DoD cyber test ranges and aligned capabilities meet established standards, are adequately funded and capable</a:t>
            </a:r>
            <a:r>
              <a:rPr lang="en-US" sz="1600" dirty="0"/>
              <a:t>…...</a:t>
            </a:r>
          </a:p>
          <a:p>
            <a:pPr lvl="0" eaLnBrk="0" fontAlgn="base" hangingPunct="0">
              <a:spcBef>
                <a:spcPct val="20000"/>
              </a:spcBef>
              <a:spcAft>
                <a:spcPct val="0"/>
              </a:spcAft>
            </a:pPr>
            <a:endParaRPr lang="en-US" sz="1200" b="1" kern="0" dirty="0">
              <a:solidFill>
                <a:srgbClr val="000099"/>
              </a:solidFill>
            </a:endParaRPr>
          </a:p>
          <a:p>
            <a:pPr lvl="0" eaLnBrk="0" fontAlgn="base" hangingPunct="0">
              <a:spcBef>
                <a:spcPct val="20000"/>
              </a:spcBef>
              <a:spcAft>
                <a:spcPct val="0"/>
              </a:spcAft>
            </a:pPr>
            <a:r>
              <a:rPr lang="en-US" sz="2000" b="1" kern="0" dirty="0"/>
              <a:t>2.11. SECARMY. ….</a:t>
            </a:r>
            <a:r>
              <a:rPr lang="en-US" sz="2000" kern="0" dirty="0"/>
              <a:t>as the DoD EA for Cyber Training Ranges, the SECARMY: </a:t>
            </a:r>
          </a:p>
          <a:p>
            <a:pPr marL="285750" indent="-285750" eaLnBrk="0" fontAlgn="base" hangingPunct="0">
              <a:spcBef>
                <a:spcPct val="20000"/>
              </a:spcBef>
              <a:spcAft>
                <a:spcPct val="0"/>
              </a:spcAft>
              <a:buFontTx/>
              <a:buChar char="–"/>
            </a:pPr>
            <a:r>
              <a:rPr lang="en-US" kern="0" dirty="0">
                <a:solidFill>
                  <a:srgbClr val="000000"/>
                </a:solidFill>
              </a:rPr>
              <a:t>e. </a:t>
            </a:r>
            <a:r>
              <a:rPr lang="en-US" kern="0" dirty="0">
                <a:solidFill>
                  <a:srgbClr val="0000FF"/>
                </a:solidFill>
              </a:rPr>
              <a:t>Exercises DoD-wide responsibilities for planning and integrating activities….</a:t>
            </a:r>
            <a:r>
              <a:rPr lang="en-US" kern="0" dirty="0">
                <a:solidFill>
                  <a:srgbClr val="000000"/>
                </a:solidFill>
              </a:rPr>
              <a:t>. </a:t>
            </a:r>
          </a:p>
          <a:p>
            <a:pPr marL="685800" lvl="1" indent="-228600" eaLnBrk="0" fontAlgn="base" hangingPunct="0">
              <a:spcBef>
                <a:spcPct val="20000"/>
              </a:spcBef>
              <a:spcAft>
                <a:spcPct val="0"/>
              </a:spcAft>
              <a:buFont typeface="Times New Roman" pitchFamily="18" charset="0"/>
              <a:buChar char="−"/>
            </a:pPr>
            <a:r>
              <a:rPr lang="en-US" sz="1600" kern="0" dirty="0">
                <a:solidFill>
                  <a:srgbClr val="000000"/>
                </a:solidFill>
              </a:rPr>
              <a:t>(1) </a:t>
            </a:r>
            <a:r>
              <a:rPr lang="en-US" sz="1600" kern="0" dirty="0">
                <a:solidFill>
                  <a:srgbClr val="0000FF"/>
                </a:solidFill>
              </a:rPr>
              <a:t>Monitors DoD Component investments in the designated cyber training ranges……</a:t>
            </a:r>
            <a:endParaRPr lang="en-US" sz="1600" kern="0" dirty="0">
              <a:solidFill>
                <a:srgbClr val="000000"/>
              </a:solidFill>
            </a:endParaRPr>
          </a:p>
        </p:txBody>
      </p:sp>
      <p:sp>
        <p:nvSpPr>
          <p:cNvPr id="5" name="Title 3"/>
          <p:cNvSpPr txBox="1">
            <a:spLocks/>
          </p:cNvSpPr>
          <p:nvPr/>
        </p:nvSpPr>
        <p:spPr>
          <a:xfrm>
            <a:off x="183328" y="1249954"/>
            <a:ext cx="7002463" cy="289086"/>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pPr algn="l">
              <a:lnSpc>
                <a:spcPct val="100000"/>
              </a:lnSpc>
            </a:pPr>
            <a:r>
              <a:rPr lang="en-US" sz="1800" kern="0" dirty="0"/>
              <a:t>-DOD Directive 5101.19e: DOD Executive Agents For The Cyber Test And Cyber Training Ranges</a:t>
            </a:r>
            <a:endParaRPr lang="en-US" sz="1800" kern="0" dirty="0">
              <a:solidFill>
                <a:schemeClr val="tx1"/>
              </a:solidFill>
            </a:endParaRPr>
          </a:p>
        </p:txBody>
      </p:sp>
      <p:sp>
        <p:nvSpPr>
          <p:cNvPr id="7" name="Title 2"/>
          <p:cNvSpPr txBox="1">
            <a:spLocks/>
          </p:cNvSpPr>
          <p:nvPr/>
        </p:nvSpPr>
        <p:spPr>
          <a:xfrm>
            <a:off x="1026134" y="350728"/>
            <a:ext cx="7002463" cy="677971"/>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Consistent with DoD Policy</a:t>
            </a:r>
          </a:p>
        </p:txBody>
      </p:sp>
      <p:sp>
        <p:nvSpPr>
          <p:cNvPr id="8" name="Slide Number Placeholder 3"/>
          <p:cNvSpPr txBox="1">
            <a:spLocks/>
          </p:cNvSpPr>
          <p:nvPr/>
        </p:nvSpPr>
        <p:spPr>
          <a:xfrm>
            <a:off x="8736904" y="6613742"/>
            <a:ext cx="317064"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7</a:t>
            </a:fld>
            <a:endParaRPr lang="en-US" sz="1200" dirty="0"/>
          </a:p>
        </p:txBody>
      </p:sp>
      <p:pic>
        <p:nvPicPr>
          <p:cNvPr id="3" name="Video 2">
            <a:hlinkClick r:id="" action="ppaction://media"/>
            <a:extLst>
              <a:ext uri="{FF2B5EF4-FFF2-40B4-BE49-F238E27FC236}">
                <a16:creationId xmlns:a16="http://schemas.microsoft.com/office/drawing/2014/main" id="{79BFEA74-CD32-4A66-A8E2-55809E5739F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flipV="1">
            <a:off x="8326877" y="6857999"/>
            <a:ext cx="817122" cy="45719"/>
          </a:xfrm>
          <a:prstGeom prst="rect">
            <a:avLst/>
          </a:prstGeom>
        </p:spPr>
      </p:pic>
    </p:spTree>
    <p:extLst>
      <p:ext uri="{BB962C8B-B14F-4D97-AF65-F5344CB8AC3E}">
        <p14:creationId xmlns:p14="http://schemas.microsoft.com/office/powerpoint/2010/main" val="1197939836"/>
      </p:ext>
    </p:extLst>
  </p:cSld>
  <p:clrMapOvr>
    <a:masterClrMapping/>
  </p:clrMapOvr>
  <mc:AlternateContent xmlns:mc="http://schemas.openxmlformats.org/markup-compatibility/2006" xmlns:p14="http://schemas.microsoft.com/office/powerpoint/2010/main">
    <mc:Choice Requires="p14">
      <p:transition spd="slow" p14:dur="2000" advTm="50977"/>
    </mc:Choice>
    <mc:Fallback xmlns="">
      <p:transition spd="slow" advTm="50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12377" y="1228165"/>
            <a:ext cx="4733364" cy="4903694"/>
          </a:xfrm>
        </p:spPr>
        <p:txBody>
          <a:bodyPr>
            <a:normAutofit fontScale="92500" lnSpcReduction="10000"/>
          </a:bodyPr>
          <a:lstStyle/>
          <a:p>
            <a:r>
              <a:rPr lang="en-US" sz="2000" dirty="0"/>
              <a:t>Must document the state of DoD Cyber Range Infrastructure, and ability to meet demand -- inform future investment and prioritization </a:t>
            </a:r>
          </a:p>
          <a:p>
            <a:pPr lvl="1"/>
            <a:r>
              <a:rPr lang="en-US" sz="1600" dirty="0"/>
              <a:t>(following slides provide framework)</a:t>
            </a:r>
          </a:p>
          <a:p>
            <a:endParaRPr lang="en-US" sz="2000" dirty="0"/>
          </a:p>
          <a:p>
            <a:r>
              <a:rPr lang="en-US" sz="2000" dirty="0"/>
              <a:t>Must expand EAs scope beyond Designated Ranges</a:t>
            </a:r>
          </a:p>
          <a:p>
            <a:pPr lvl="1"/>
            <a:r>
              <a:rPr lang="en-US" sz="1600" dirty="0"/>
              <a:t>EAs may need additional authority</a:t>
            </a:r>
          </a:p>
          <a:p>
            <a:endParaRPr lang="en-US" sz="2000" dirty="0"/>
          </a:p>
          <a:p>
            <a:r>
              <a:rPr lang="en-US" sz="2000" i="1" dirty="0"/>
              <a:t>Pilot Enterprise Assessment is critical to:</a:t>
            </a:r>
          </a:p>
          <a:p>
            <a:pPr lvl="1"/>
            <a:r>
              <a:rPr lang="en-US" sz="1600" dirty="0"/>
              <a:t>Understanding cyber range infrastructure sufficiency</a:t>
            </a:r>
          </a:p>
          <a:p>
            <a:pPr lvl="1"/>
            <a:r>
              <a:rPr lang="en-US" sz="1600" dirty="0"/>
              <a:t>Understanding critical metrics</a:t>
            </a:r>
          </a:p>
          <a:p>
            <a:pPr lvl="1"/>
            <a:r>
              <a:rPr lang="en-US" sz="1600" dirty="0"/>
              <a:t>Achieving Service/Command/Agency willing participation moving forward!  </a:t>
            </a:r>
          </a:p>
          <a:p>
            <a:endParaRPr lang="en-US" sz="2000" dirty="0"/>
          </a:p>
        </p:txBody>
      </p:sp>
      <p:pic>
        <p:nvPicPr>
          <p:cNvPr id="3" name="Picture 2"/>
          <p:cNvPicPr>
            <a:picLocks noChangeAspect="1"/>
          </p:cNvPicPr>
          <p:nvPr/>
        </p:nvPicPr>
        <p:blipFill>
          <a:blip r:embed="rId4"/>
          <a:stretch>
            <a:fillRect/>
          </a:stretch>
        </p:blipFill>
        <p:spPr>
          <a:xfrm>
            <a:off x="5053735" y="1228165"/>
            <a:ext cx="3893041" cy="2985247"/>
          </a:xfrm>
          <a:prstGeom prst="rect">
            <a:avLst/>
          </a:prstGeom>
          <a:ln>
            <a:solidFill>
              <a:schemeClr val="tx1"/>
            </a:solidFill>
          </a:ln>
        </p:spPr>
      </p:pic>
      <p:sp>
        <p:nvSpPr>
          <p:cNvPr id="4" name="Title 2"/>
          <p:cNvSpPr txBox="1">
            <a:spLocks/>
          </p:cNvSpPr>
          <p:nvPr/>
        </p:nvSpPr>
        <p:spPr>
          <a:xfrm>
            <a:off x="1026134" y="350728"/>
            <a:ext cx="7002463" cy="677971"/>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DPCA:  Expand Scope</a:t>
            </a:r>
          </a:p>
        </p:txBody>
      </p:sp>
      <p:sp>
        <p:nvSpPr>
          <p:cNvPr id="5" name="Slide Number Placeholder 3"/>
          <p:cNvSpPr txBox="1">
            <a:spLocks/>
          </p:cNvSpPr>
          <p:nvPr/>
        </p:nvSpPr>
        <p:spPr>
          <a:xfrm>
            <a:off x="8736904" y="6613742"/>
            <a:ext cx="317064"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8</a:t>
            </a:fld>
            <a:endParaRPr lang="en-US" sz="1200" dirty="0"/>
          </a:p>
        </p:txBody>
      </p:sp>
      <p:sp>
        <p:nvSpPr>
          <p:cNvPr id="7" name="TextBox 6"/>
          <p:cNvSpPr txBox="1"/>
          <p:nvPr/>
        </p:nvSpPr>
        <p:spPr>
          <a:xfrm>
            <a:off x="6328985" y="2176361"/>
            <a:ext cx="326571" cy="369332"/>
          </a:xfrm>
          <a:prstGeom prst="rect">
            <a:avLst/>
          </a:prstGeom>
          <a:noFill/>
        </p:spPr>
        <p:txBody>
          <a:bodyPr wrap="square" rtlCol="0">
            <a:spAutoFit/>
          </a:bodyPr>
          <a:lstStyle/>
          <a:p>
            <a:r>
              <a:rPr lang="en-US" b="1" dirty="0">
                <a:solidFill>
                  <a:srgbClr val="FF0000"/>
                </a:solidFill>
              </a:rPr>
              <a:t>X</a:t>
            </a:r>
          </a:p>
        </p:txBody>
      </p:sp>
      <p:sp>
        <p:nvSpPr>
          <p:cNvPr id="8" name="TextBox 7"/>
          <p:cNvSpPr txBox="1"/>
          <p:nvPr/>
        </p:nvSpPr>
        <p:spPr>
          <a:xfrm>
            <a:off x="6882973" y="2176361"/>
            <a:ext cx="326571" cy="369332"/>
          </a:xfrm>
          <a:prstGeom prst="rect">
            <a:avLst/>
          </a:prstGeom>
          <a:noFill/>
        </p:spPr>
        <p:txBody>
          <a:bodyPr wrap="square" rtlCol="0">
            <a:spAutoFit/>
          </a:bodyPr>
          <a:lstStyle/>
          <a:p>
            <a:r>
              <a:rPr lang="en-US" b="1" dirty="0">
                <a:solidFill>
                  <a:srgbClr val="FF0000"/>
                </a:solidFill>
              </a:rPr>
              <a:t>X</a:t>
            </a:r>
          </a:p>
        </p:txBody>
      </p:sp>
      <p:sp>
        <p:nvSpPr>
          <p:cNvPr id="9" name="TextBox 8"/>
          <p:cNvSpPr txBox="1"/>
          <p:nvPr/>
        </p:nvSpPr>
        <p:spPr>
          <a:xfrm>
            <a:off x="7702026" y="1906240"/>
            <a:ext cx="326571" cy="446892"/>
          </a:xfrm>
          <a:prstGeom prst="rect">
            <a:avLst/>
          </a:prstGeom>
          <a:noFill/>
        </p:spPr>
        <p:txBody>
          <a:bodyPr wrap="square" rtlCol="0">
            <a:spAutoFit/>
          </a:bodyPr>
          <a:lstStyle/>
          <a:p>
            <a:r>
              <a:rPr lang="en-US" b="1" dirty="0">
                <a:solidFill>
                  <a:srgbClr val="FF0000"/>
                </a:solidFill>
              </a:rPr>
              <a:t>X</a:t>
            </a:r>
          </a:p>
        </p:txBody>
      </p:sp>
      <p:sp>
        <p:nvSpPr>
          <p:cNvPr id="10" name="TextBox 9"/>
          <p:cNvSpPr txBox="1"/>
          <p:nvPr/>
        </p:nvSpPr>
        <p:spPr>
          <a:xfrm>
            <a:off x="6097119" y="1524793"/>
            <a:ext cx="395151" cy="446892"/>
          </a:xfrm>
          <a:prstGeom prst="rect">
            <a:avLst/>
          </a:prstGeom>
          <a:noFill/>
        </p:spPr>
        <p:txBody>
          <a:bodyPr wrap="square" rtlCol="0">
            <a:spAutoFit/>
          </a:bodyPr>
          <a:lstStyle/>
          <a:p>
            <a:r>
              <a:rPr lang="en-US" b="1" dirty="0">
                <a:solidFill>
                  <a:srgbClr val="FF0000"/>
                </a:solidFill>
              </a:rPr>
              <a:t>X</a:t>
            </a:r>
          </a:p>
        </p:txBody>
      </p:sp>
      <p:sp>
        <p:nvSpPr>
          <p:cNvPr id="11" name="TextBox 10"/>
          <p:cNvSpPr txBox="1"/>
          <p:nvPr/>
        </p:nvSpPr>
        <p:spPr>
          <a:xfrm>
            <a:off x="6809241" y="1576642"/>
            <a:ext cx="296883" cy="369332"/>
          </a:xfrm>
          <a:prstGeom prst="rect">
            <a:avLst/>
          </a:prstGeom>
          <a:noFill/>
        </p:spPr>
        <p:txBody>
          <a:bodyPr wrap="square" rtlCol="0">
            <a:spAutoFit/>
          </a:bodyPr>
          <a:lstStyle/>
          <a:p>
            <a:r>
              <a:rPr lang="en-US" b="1" dirty="0">
                <a:solidFill>
                  <a:srgbClr val="FF0000"/>
                </a:solidFill>
              </a:rPr>
              <a:t>X</a:t>
            </a:r>
          </a:p>
        </p:txBody>
      </p:sp>
      <p:sp>
        <p:nvSpPr>
          <p:cNvPr id="12" name="TextBox 11"/>
          <p:cNvSpPr txBox="1"/>
          <p:nvPr/>
        </p:nvSpPr>
        <p:spPr>
          <a:xfrm>
            <a:off x="7520027" y="1607954"/>
            <a:ext cx="326571" cy="369332"/>
          </a:xfrm>
          <a:prstGeom prst="rect">
            <a:avLst/>
          </a:prstGeom>
          <a:noFill/>
        </p:spPr>
        <p:txBody>
          <a:bodyPr wrap="square" rtlCol="0">
            <a:spAutoFit/>
          </a:bodyPr>
          <a:lstStyle/>
          <a:p>
            <a:r>
              <a:rPr lang="en-US" b="1" dirty="0">
                <a:solidFill>
                  <a:srgbClr val="FF0000"/>
                </a:solidFill>
              </a:rPr>
              <a:t>X</a:t>
            </a:r>
          </a:p>
        </p:txBody>
      </p:sp>
      <p:sp>
        <p:nvSpPr>
          <p:cNvPr id="13" name="TextBox 12"/>
          <p:cNvSpPr txBox="1"/>
          <p:nvPr/>
        </p:nvSpPr>
        <p:spPr>
          <a:xfrm>
            <a:off x="7410450" y="2144486"/>
            <a:ext cx="326571" cy="369332"/>
          </a:xfrm>
          <a:prstGeom prst="rect">
            <a:avLst/>
          </a:prstGeom>
          <a:noFill/>
        </p:spPr>
        <p:txBody>
          <a:bodyPr wrap="square" rtlCol="0">
            <a:spAutoFit/>
          </a:bodyPr>
          <a:lstStyle/>
          <a:p>
            <a:r>
              <a:rPr lang="en-US" b="1" dirty="0">
                <a:solidFill>
                  <a:srgbClr val="FF0000"/>
                </a:solidFill>
              </a:rPr>
              <a:t>X</a:t>
            </a:r>
          </a:p>
        </p:txBody>
      </p:sp>
      <p:sp>
        <p:nvSpPr>
          <p:cNvPr id="14" name="TextBox 13"/>
          <p:cNvSpPr txBox="1"/>
          <p:nvPr/>
        </p:nvSpPr>
        <p:spPr>
          <a:xfrm>
            <a:off x="6066064" y="1303536"/>
            <a:ext cx="326571" cy="369332"/>
          </a:xfrm>
          <a:prstGeom prst="rect">
            <a:avLst/>
          </a:prstGeom>
          <a:noFill/>
        </p:spPr>
        <p:txBody>
          <a:bodyPr wrap="square" rtlCol="0">
            <a:spAutoFit/>
          </a:bodyPr>
          <a:lstStyle/>
          <a:p>
            <a:r>
              <a:rPr lang="en-US" b="1" dirty="0">
                <a:solidFill>
                  <a:srgbClr val="FF0000"/>
                </a:solidFill>
              </a:rPr>
              <a:t>X</a:t>
            </a:r>
          </a:p>
        </p:txBody>
      </p:sp>
      <p:pic>
        <p:nvPicPr>
          <p:cNvPr id="17" name="Video 16">
            <a:hlinkClick r:id="" action="ppaction://media"/>
            <a:extLst>
              <a:ext uri="{FF2B5EF4-FFF2-40B4-BE49-F238E27FC236}">
                <a16:creationId xmlns:a16="http://schemas.microsoft.com/office/drawing/2014/main" id="{4B8BF767-9A29-4B17-B338-B5B138882D7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flipV="1">
            <a:off x="8414426" y="6857999"/>
            <a:ext cx="729573" cy="45719"/>
          </a:xfrm>
          <a:prstGeom prst="rect">
            <a:avLst/>
          </a:prstGeom>
        </p:spPr>
      </p:pic>
    </p:spTree>
    <p:extLst>
      <p:ext uri="{BB962C8B-B14F-4D97-AF65-F5344CB8AC3E}">
        <p14:creationId xmlns:p14="http://schemas.microsoft.com/office/powerpoint/2010/main" val="3288087703"/>
      </p:ext>
    </p:extLst>
  </p:cSld>
  <p:clrMapOvr>
    <a:masterClrMapping/>
  </p:clrMapOvr>
  <mc:AlternateContent xmlns:mc="http://schemas.openxmlformats.org/markup-compatibility/2006" xmlns:p14="http://schemas.microsoft.com/office/powerpoint/2010/main">
    <mc:Choice Requires="p14">
      <p:transition spd="slow" p14:dur="2000" advTm="192360"/>
    </mc:Choice>
    <mc:Fallback xmlns="">
      <p:transition spd="slow" advTm="192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2">
            <a:extLst>
              <a:ext uri="{FF2B5EF4-FFF2-40B4-BE49-F238E27FC236}">
                <a16:creationId xmlns:a16="http://schemas.microsoft.com/office/drawing/2014/main" id="{E99AA0F7-2AE5-E540-86CD-41C4807F0592}"/>
              </a:ext>
            </a:extLst>
          </p:cNvPr>
          <p:cNvSpPr>
            <a:spLocks noGrp="1" noChangeArrowheads="1"/>
          </p:cNvSpPr>
          <p:nvPr>
            <p:ph type="title"/>
          </p:nvPr>
        </p:nvSpPr>
        <p:spPr>
          <a:xfrm>
            <a:off x="3288850" y="1131243"/>
            <a:ext cx="6040118" cy="662817"/>
          </a:xfrm>
          <a:noFill/>
        </p:spPr>
        <p:txBody>
          <a:bodyPr lIns="90487" tIns="44450" rIns="90487" bIns="44450">
            <a:noAutofit/>
          </a:bodyPr>
          <a:lstStyle/>
          <a:p>
            <a:pPr algn="ctr" eaLnBrk="1" hangingPunct="1">
              <a:lnSpc>
                <a:spcPct val="100000"/>
              </a:lnSpc>
              <a:spcBef>
                <a:spcPts val="200"/>
              </a:spcBef>
              <a:spcAft>
                <a:spcPts val="600"/>
              </a:spcAft>
            </a:pPr>
            <a:r>
              <a:rPr lang="en-US" sz="2000" b="1" dirty="0">
                <a:latin typeface="+mn-lt"/>
              </a:rPr>
              <a:t>Major Range and Test Facility Base </a:t>
            </a:r>
            <a:r>
              <a:rPr lang="en-US" sz="1800" b="1" dirty="0">
                <a:latin typeface="+mn-lt"/>
              </a:rPr>
              <a:t>(MRTFB)</a:t>
            </a:r>
          </a:p>
        </p:txBody>
      </p:sp>
      <p:pic>
        <p:nvPicPr>
          <p:cNvPr id="28" name="Picture 27"/>
          <p:cNvPicPr>
            <a:picLocks noChangeAspect="1"/>
          </p:cNvPicPr>
          <p:nvPr/>
        </p:nvPicPr>
        <p:blipFill rotWithShape="1">
          <a:blip r:embed="rId5"/>
          <a:srcRect t="8022"/>
          <a:stretch/>
        </p:blipFill>
        <p:spPr>
          <a:xfrm>
            <a:off x="3632415" y="1930339"/>
            <a:ext cx="5214214" cy="3019165"/>
          </a:xfrm>
          <a:prstGeom prst="rect">
            <a:avLst/>
          </a:prstGeom>
        </p:spPr>
      </p:pic>
      <p:grpSp>
        <p:nvGrpSpPr>
          <p:cNvPr id="4" name="Group 3"/>
          <p:cNvGrpSpPr/>
          <p:nvPr/>
        </p:nvGrpSpPr>
        <p:grpSpPr>
          <a:xfrm>
            <a:off x="3632623" y="5267532"/>
            <a:ext cx="680844" cy="647746"/>
            <a:chOff x="3620992" y="5612290"/>
            <a:chExt cx="680844" cy="647746"/>
          </a:xfrm>
        </p:grpSpPr>
        <p:sp>
          <p:nvSpPr>
            <p:cNvPr id="30" name="Rectangle 29"/>
            <p:cNvSpPr/>
            <p:nvPr/>
          </p:nvSpPr>
          <p:spPr>
            <a:xfrm>
              <a:off x="3620992" y="5656148"/>
              <a:ext cx="109182" cy="109182"/>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0"/>
            <p:cNvSpPr/>
            <p:nvPr/>
          </p:nvSpPr>
          <p:spPr>
            <a:xfrm>
              <a:off x="3620992" y="5800453"/>
              <a:ext cx="109182" cy="109182"/>
            </a:xfrm>
            <a:prstGeom prst="rect">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Rectangle 31"/>
            <p:cNvSpPr/>
            <p:nvPr/>
          </p:nvSpPr>
          <p:spPr>
            <a:xfrm>
              <a:off x="3620992" y="5943812"/>
              <a:ext cx="109182" cy="109182"/>
            </a:xfrm>
            <a:prstGeom prst="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Rectangle 32"/>
            <p:cNvSpPr/>
            <p:nvPr/>
          </p:nvSpPr>
          <p:spPr>
            <a:xfrm>
              <a:off x="3620992" y="6084601"/>
              <a:ext cx="109182" cy="109182"/>
            </a:xfrm>
            <a:prstGeom prst="rect">
              <a:avLst/>
            </a:prstGeom>
            <a:solidFill>
              <a:srgbClr val="FF92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Rectangle 42"/>
            <p:cNvSpPr/>
            <p:nvPr/>
          </p:nvSpPr>
          <p:spPr>
            <a:xfrm>
              <a:off x="3697940" y="5612290"/>
              <a:ext cx="423513"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Army</a:t>
              </a:r>
            </a:p>
          </p:txBody>
        </p:sp>
        <p:sp>
          <p:nvSpPr>
            <p:cNvPr id="44" name="Rectangle 43"/>
            <p:cNvSpPr/>
            <p:nvPr/>
          </p:nvSpPr>
          <p:spPr>
            <a:xfrm>
              <a:off x="3697940" y="5755513"/>
              <a:ext cx="418705"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Navy</a:t>
              </a:r>
            </a:p>
          </p:txBody>
        </p:sp>
        <p:sp>
          <p:nvSpPr>
            <p:cNvPr id="45" name="Rectangle 44"/>
            <p:cNvSpPr/>
            <p:nvPr/>
          </p:nvSpPr>
          <p:spPr>
            <a:xfrm>
              <a:off x="3700389" y="5901657"/>
              <a:ext cx="601447"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Air Force</a:t>
              </a:r>
            </a:p>
          </p:txBody>
        </p:sp>
        <p:sp>
          <p:nvSpPr>
            <p:cNvPr id="46" name="Rectangle 45"/>
            <p:cNvSpPr/>
            <p:nvPr/>
          </p:nvSpPr>
          <p:spPr>
            <a:xfrm>
              <a:off x="3697940" y="6044592"/>
              <a:ext cx="425116"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panose="020F0502020204030204"/>
                  <a:ea typeface="+mn-ea"/>
                  <a:cs typeface="+mn-cs"/>
                </a:rPr>
                <a:t>DISA</a:t>
              </a:r>
            </a:p>
          </p:txBody>
        </p:sp>
      </p:grpSp>
      <p:grpSp>
        <p:nvGrpSpPr>
          <p:cNvPr id="3" name="Group 2"/>
          <p:cNvGrpSpPr/>
          <p:nvPr/>
        </p:nvGrpSpPr>
        <p:grpSpPr>
          <a:xfrm>
            <a:off x="4050780" y="4815169"/>
            <a:ext cx="4944733" cy="1386492"/>
            <a:chOff x="4075977" y="5137667"/>
            <a:chExt cx="4944733" cy="1386492"/>
          </a:xfrm>
        </p:grpSpPr>
        <p:pic>
          <p:nvPicPr>
            <p:cNvPr id="54" name="Picture 53"/>
            <p:cNvPicPr>
              <a:picLocks noChangeAspect="1"/>
            </p:cNvPicPr>
            <p:nvPr/>
          </p:nvPicPr>
          <p:blipFill rotWithShape="1">
            <a:blip r:embed="rId6"/>
            <a:srcRect l="21523" r="21324"/>
            <a:stretch/>
          </p:blipFill>
          <p:spPr>
            <a:xfrm>
              <a:off x="4196063" y="5365316"/>
              <a:ext cx="1046376" cy="1099495"/>
            </a:xfrm>
            <a:prstGeom prst="rect">
              <a:avLst/>
            </a:prstGeom>
          </p:spPr>
        </p:pic>
        <p:pic>
          <p:nvPicPr>
            <p:cNvPr id="55" name="Picture 54"/>
            <p:cNvPicPr>
              <a:picLocks noChangeAspect="1"/>
            </p:cNvPicPr>
            <p:nvPr/>
          </p:nvPicPr>
          <p:blipFill rotWithShape="1">
            <a:blip r:embed="rId7"/>
            <a:srcRect l="21679" r="22121"/>
            <a:stretch/>
          </p:blipFill>
          <p:spPr>
            <a:xfrm>
              <a:off x="5460935" y="5365316"/>
              <a:ext cx="1031374" cy="1097174"/>
            </a:xfrm>
            <a:prstGeom prst="rect">
              <a:avLst/>
            </a:prstGeom>
          </p:spPr>
        </p:pic>
        <p:pic>
          <p:nvPicPr>
            <p:cNvPr id="56" name="Picture 55"/>
            <p:cNvPicPr>
              <a:picLocks noChangeAspect="1"/>
            </p:cNvPicPr>
            <p:nvPr/>
          </p:nvPicPr>
          <p:blipFill rotWithShape="1">
            <a:blip r:embed="rId8"/>
            <a:srcRect l="22597" r="21752"/>
            <a:stretch/>
          </p:blipFill>
          <p:spPr>
            <a:xfrm>
              <a:off x="6711849" y="5366245"/>
              <a:ext cx="1058565" cy="1100429"/>
            </a:xfrm>
            <a:prstGeom prst="rect">
              <a:avLst/>
            </a:prstGeom>
          </p:spPr>
        </p:pic>
        <p:pic>
          <p:nvPicPr>
            <p:cNvPr id="57" name="Picture 56"/>
            <p:cNvPicPr>
              <a:picLocks noChangeAspect="1"/>
            </p:cNvPicPr>
            <p:nvPr/>
          </p:nvPicPr>
          <p:blipFill rotWithShape="1">
            <a:blip r:embed="rId9"/>
            <a:srcRect l="22300" r="21854"/>
            <a:stretch/>
          </p:blipFill>
          <p:spPr>
            <a:xfrm>
              <a:off x="7993134" y="5366031"/>
              <a:ext cx="1025466" cy="1100268"/>
            </a:xfrm>
            <a:prstGeom prst="rect">
              <a:avLst/>
            </a:prstGeom>
          </p:spPr>
        </p:pic>
        <p:sp>
          <p:nvSpPr>
            <p:cNvPr id="58" name="TextBox 57"/>
            <p:cNvSpPr txBox="1"/>
            <p:nvPr/>
          </p:nvSpPr>
          <p:spPr>
            <a:xfrm>
              <a:off x="4075977" y="5137667"/>
              <a:ext cx="1143290" cy="307777"/>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Land Area</a:t>
              </a:r>
            </a:p>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22K Square Miles</a:t>
              </a:r>
            </a:p>
          </p:txBody>
        </p:sp>
        <p:sp>
          <p:nvSpPr>
            <p:cNvPr id="59" name="TextBox 58"/>
            <p:cNvSpPr txBox="1"/>
            <p:nvPr/>
          </p:nvSpPr>
          <p:spPr>
            <a:xfrm>
              <a:off x="5317495" y="5138022"/>
              <a:ext cx="1159974" cy="307777"/>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Airspace</a:t>
              </a:r>
            </a:p>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err="1">
                  <a:ln>
                    <a:noFill/>
                  </a:ln>
                  <a:solidFill>
                    <a:srgbClr val="000000"/>
                  </a:solidFill>
                  <a:effectLst/>
                  <a:uLnTx/>
                  <a:uFillTx/>
                  <a:latin typeface="Calibri" panose="020F0502020204030204"/>
                  <a:ea typeface="+mn-ea"/>
                  <a:cs typeface="+mn-cs"/>
                </a:rPr>
                <a:t>336K</a:t>
              </a: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 Square Miles</a:t>
              </a:r>
            </a:p>
          </p:txBody>
        </p:sp>
        <p:sp>
          <p:nvSpPr>
            <p:cNvPr id="60" name="TextBox 59"/>
            <p:cNvSpPr txBox="1"/>
            <p:nvPr/>
          </p:nvSpPr>
          <p:spPr>
            <a:xfrm>
              <a:off x="6607479" y="5148372"/>
              <a:ext cx="1159974" cy="307777"/>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Sea Area</a:t>
              </a:r>
            </a:p>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err="1">
                  <a:ln>
                    <a:noFill/>
                  </a:ln>
                  <a:solidFill>
                    <a:srgbClr val="000000"/>
                  </a:solidFill>
                  <a:effectLst/>
                  <a:uLnTx/>
                  <a:uFillTx/>
                  <a:latin typeface="Calibri" panose="020F0502020204030204"/>
                  <a:ea typeface="+mn-ea"/>
                  <a:cs typeface="+mn-cs"/>
                </a:rPr>
                <a:t>381K</a:t>
              </a: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 Square Miles</a:t>
              </a:r>
            </a:p>
          </p:txBody>
        </p:sp>
        <p:sp>
          <p:nvSpPr>
            <p:cNvPr id="61" name="TextBox 60"/>
            <p:cNvSpPr txBox="1"/>
            <p:nvPr/>
          </p:nvSpPr>
          <p:spPr>
            <a:xfrm>
              <a:off x="7860736" y="5152736"/>
              <a:ext cx="1159974" cy="307777"/>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Workforce</a:t>
              </a:r>
            </a:p>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err="1">
                  <a:ln>
                    <a:noFill/>
                  </a:ln>
                  <a:solidFill>
                    <a:srgbClr val="000000"/>
                  </a:solidFill>
                  <a:effectLst/>
                  <a:uLnTx/>
                  <a:uFillTx/>
                  <a:latin typeface="Calibri" panose="020F0502020204030204"/>
                  <a:ea typeface="+mn-ea"/>
                  <a:cs typeface="+mn-cs"/>
                </a:rPr>
                <a:t>23K</a:t>
              </a:r>
              <a:r>
                <a:rPr kumimoji="0" lang="en-US" sz="700" b="1" i="0" u="none" strike="noStrike" kern="1200" cap="none" spc="0" normalizeH="0" baseline="0" noProof="0" dirty="0">
                  <a:ln>
                    <a:noFill/>
                  </a:ln>
                  <a:solidFill>
                    <a:srgbClr val="000000"/>
                  </a:solidFill>
                  <a:effectLst/>
                  <a:uLnTx/>
                  <a:uFillTx/>
                  <a:latin typeface="Calibri" panose="020F0502020204030204"/>
                  <a:ea typeface="+mn-ea"/>
                  <a:cs typeface="+mn-cs"/>
                </a:rPr>
                <a:t> Personnel</a:t>
              </a:r>
            </a:p>
          </p:txBody>
        </p:sp>
        <p:sp>
          <p:nvSpPr>
            <p:cNvPr id="62" name="TextBox 61"/>
            <p:cNvSpPr txBox="1"/>
            <p:nvPr/>
          </p:nvSpPr>
          <p:spPr>
            <a:xfrm>
              <a:off x="4329850" y="5417747"/>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63" name="TextBox 62"/>
            <p:cNvSpPr txBox="1"/>
            <p:nvPr/>
          </p:nvSpPr>
          <p:spPr>
            <a:xfrm>
              <a:off x="4681803" y="5739264"/>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38%</a:t>
              </a:r>
            </a:p>
          </p:txBody>
        </p:sp>
        <p:sp>
          <p:nvSpPr>
            <p:cNvPr id="64" name="TextBox 63"/>
            <p:cNvSpPr txBox="1"/>
            <p:nvPr/>
          </p:nvSpPr>
          <p:spPr>
            <a:xfrm>
              <a:off x="4232457" y="5903140"/>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54%</a:t>
              </a:r>
            </a:p>
          </p:txBody>
        </p:sp>
        <p:sp>
          <p:nvSpPr>
            <p:cNvPr id="65" name="TextBox 64"/>
            <p:cNvSpPr txBox="1"/>
            <p:nvPr/>
          </p:nvSpPr>
          <p:spPr>
            <a:xfrm>
              <a:off x="5469278" y="5776255"/>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43%</a:t>
              </a:r>
            </a:p>
          </p:txBody>
        </p:sp>
        <p:sp>
          <p:nvSpPr>
            <p:cNvPr id="66" name="TextBox 65"/>
            <p:cNvSpPr txBox="1"/>
            <p:nvPr/>
          </p:nvSpPr>
          <p:spPr>
            <a:xfrm>
              <a:off x="5528182" y="6324104"/>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p:sp>
          <p:nvSpPr>
            <p:cNvPr id="67" name="TextBox 66"/>
            <p:cNvSpPr txBox="1"/>
            <p:nvPr/>
          </p:nvSpPr>
          <p:spPr>
            <a:xfrm>
              <a:off x="5938577" y="5873145"/>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53%</a:t>
              </a:r>
            </a:p>
          </p:txBody>
        </p:sp>
        <p:sp>
          <p:nvSpPr>
            <p:cNvPr id="68" name="TextBox 67"/>
            <p:cNvSpPr txBox="1"/>
            <p:nvPr/>
          </p:nvSpPr>
          <p:spPr>
            <a:xfrm>
              <a:off x="7205869" y="6316827"/>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panose="020F0502020204030204"/>
                  <a:ea typeface="+mn-ea"/>
                  <a:cs typeface="+mn-cs"/>
                </a:rPr>
                <a:t>&lt;1%</a:t>
              </a:r>
            </a:p>
          </p:txBody>
        </p:sp>
        <p:sp>
          <p:nvSpPr>
            <p:cNvPr id="69" name="TextBox 68"/>
            <p:cNvSpPr txBox="1"/>
            <p:nvPr/>
          </p:nvSpPr>
          <p:spPr>
            <a:xfrm>
              <a:off x="6754190" y="5867049"/>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57%</a:t>
              </a:r>
            </a:p>
          </p:txBody>
        </p:sp>
        <p:sp>
          <p:nvSpPr>
            <p:cNvPr id="70" name="TextBox 69"/>
            <p:cNvSpPr txBox="1"/>
            <p:nvPr/>
          </p:nvSpPr>
          <p:spPr>
            <a:xfrm>
              <a:off x="7195101" y="5768083"/>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43%</a:t>
              </a:r>
            </a:p>
          </p:txBody>
        </p:sp>
        <p:sp>
          <p:nvSpPr>
            <p:cNvPr id="71" name="TextBox 70"/>
            <p:cNvSpPr txBox="1"/>
            <p:nvPr/>
          </p:nvSpPr>
          <p:spPr>
            <a:xfrm>
              <a:off x="7829322" y="5839291"/>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72" name="TextBox 71"/>
            <p:cNvSpPr txBox="1"/>
            <p:nvPr/>
          </p:nvSpPr>
          <p:spPr>
            <a:xfrm>
              <a:off x="8022680" y="5632311"/>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24%</a:t>
              </a:r>
            </a:p>
          </p:txBody>
        </p:sp>
        <p:sp>
          <p:nvSpPr>
            <p:cNvPr id="73" name="TextBox 72"/>
            <p:cNvSpPr txBox="1"/>
            <p:nvPr/>
          </p:nvSpPr>
          <p:spPr>
            <a:xfrm>
              <a:off x="8249616" y="6059981"/>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49%</a:t>
              </a:r>
            </a:p>
          </p:txBody>
        </p:sp>
        <p:sp>
          <p:nvSpPr>
            <p:cNvPr id="75" name="TextBox 74"/>
            <p:cNvSpPr txBox="1"/>
            <p:nvPr/>
          </p:nvSpPr>
          <p:spPr>
            <a:xfrm>
              <a:off x="8421946" y="5630938"/>
              <a:ext cx="480711" cy="200055"/>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uLnTx/>
                  <a:uFillTx/>
                  <a:latin typeface="Calibri" panose="020F0502020204030204"/>
                  <a:ea typeface="+mn-ea"/>
                  <a:cs typeface="+mn-cs"/>
                </a:rPr>
                <a:t>23%</a:t>
              </a:r>
            </a:p>
          </p:txBody>
        </p:sp>
      </p:grpSp>
      <p:sp>
        <p:nvSpPr>
          <p:cNvPr id="50" name="Rectangle 22">
            <a:extLst>
              <a:ext uri="{FF2B5EF4-FFF2-40B4-BE49-F238E27FC236}">
                <a16:creationId xmlns:a16="http://schemas.microsoft.com/office/drawing/2014/main" id="{E99AA0F7-2AE5-E540-86CD-41C4807F0592}"/>
              </a:ext>
            </a:extLst>
          </p:cNvPr>
          <p:cNvSpPr txBox="1">
            <a:spLocks noChangeArrowheads="1"/>
          </p:cNvSpPr>
          <p:nvPr/>
        </p:nvSpPr>
        <p:spPr>
          <a:xfrm>
            <a:off x="3178366" y="1349505"/>
            <a:ext cx="6122311" cy="731766"/>
          </a:xfrm>
          <a:prstGeom prst="rect">
            <a:avLst/>
          </a:prstGeom>
          <a:noFill/>
        </p:spPr>
        <p:txBody>
          <a:bodyPr vert="horz" lIns="90487" tIns="44450" rIns="90487" bIns="4445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20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j-ea"/>
                <a:cs typeface="+mj-cs"/>
              </a:rPr>
              <a:t>23 Sites:  8 Army, 6 Navy, 7 Air Force, 2 Defense Agency</a:t>
            </a:r>
          </a:p>
        </p:txBody>
      </p:sp>
      <p:sp>
        <p:nvSpPr>
          <p:cNvPr id="74" name="Content Placeholder 2"/>
          <p:cNvSpPr txBox="1">
            <a:spLocks/>
          </p:cNvSpPr>
          <p:nvPr/>
        </p:nvSpPr>
        <p:spPr>
          <a:xfrm>
            <a:off x="-157099" y="1094288"/>
            <a:ext cx="3456645" cy="3497115"/>
          </a:xfrm>
          <a:prstGeom prst="rect">
            <a:avLst/>
          </a:prstGeom>
        </p:spPr>
        <p:txBody>
          <a:bodyPr vert="horz" lIns="0" tIns="45720" rIns="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process is modeled off the Infrastructure Readiness Reviews (IRR) used by TRMC in oversight of the MRTFB</a:t>
            </a: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Originally an annul event in which range Commanders briefed the Director, TRMC</a:t>
            </a: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 way communication served as the basis of understanding between the Services/ranges and OSD oversight</a:t>
            </a: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endParaRPr kumimoji="0" 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Informed TRMC’s major deliverables to congress:</a:t>
            </a:r>
          </a:p>
          <a:p>
            <a:pPr marL="1143000" marR="0" lvl="2"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Certification ~$3.6B (annual)</a:t>
            </a:r>
          </a:p>
          <a:p>
            <a:pPr marL="1143000" marR="0" lvl="2"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Strategic Plan of DoD Test Resources (Biennial)</a:t>
            </a:r>
          </a:p>
          <a:p>
            <a:pPr marL="1143000" marR="0" lvl="2" indent="-2286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List of DoD Major Range and Test Facilities Base (annual)</a:t>
            </a:r>
          </a:p>
        </p:txBody>
      </p:sp>
      <p:sp>
        <p:nvSpPr>
          <p:cNvPr id="2" name="Rectangle 1"/>
          <p:cNvSpPr/>
          <p:nvPr/>
        </p:nvSpPr>
        <p:spPr>
          <a:xfrm>
            <a:off x="3484587" y="1283639"/>
            <a:ext cx="5509872" cy="491074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5"/>
          <p:cNvSpPr/>
          <p:nvPr/>
        </p:nvSpPr>
        <p:spPr>
          <a:xfrm flipH="1">
            <a:off x="3360241" y="6368575"/>
            <a:ext cx="5635272" cy="4049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Look familiar? Congress modeled the EA authorities after TRMC’s</a:t>
            </a:r>
          </a:p>
        </p:txBody>
      </p:sp>
      <p:sp>
        <p:nvSpPr>
          <p:cNvPr id="76" name="Rectangle 75"/>
          <p:cNvSpPr/>
          <p:nvPr/>
        </p:nvSpPr>
        <p:spPr>
          <a:xfrm>
            <a:off x="698808" y="4993893"/>
            <a:ext cx="2667624" cy="14871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itle 2"/>
          <p:cNvSpPr txBox="1">
            <a:spLocks/>
          </p:cNvSpPr>
          <p:nvPr/>
        </p:nvSpPr>
        <p:spPr>
          <a:xfrm>
            <a:off x="1026134" y="350728"/>
            <a:ext cx="7002463" cy="677971"/>
          </a:xfrm>
          <a:prstGeom prst="rect">
            <a:avLst/>
          </a:prstGeom>
        </p:spPr>
        <p:txBody>
          <a:bodyPr/>
          <a:lstStyle>
            <a:lvl1pPr algn="ctr" rtl="0" eaLnBrk="0" fontAlgn="base" hangingPunct="0">
              <a:lnSpc>
                <a:spcPct val="85000"/>
              </a:lnSpc>
              <a:spcBef>
                <a:spcPct val="0"/>
              </a:spcBef>
              <a:spcAft>
                <a:spcPct val="0"/>
              </a:spcAft>
              <a:defRPr sz="3200" b="1">
                <a:solidFill>
                  <a:schemeClr val="tx2"/>
                </a:solidFill>
                <a:latin typeface="+mj-lt"/>
                <a:ea typeface="+mj-ea"/>
                <a:cs typeface="+mj-cs"/>
              </a:defRPr>
            </a:lvl1pPr>
            <a:lvl2pPr algn="ctr" rtl="0" eaLnBrk="0" fontAlgn="base" hangingPunct="0">
              <a:lnSpc>
                <a:spcPct val="85000"/>
              </a:lnSpc>
              <a:spcBef>
                <a:spcPct val="0"/>
              </a:spcBef>
              <a:spcAft>
                <a:spcPct val="0"/>
              </a:spcAft>
              <a:defRPr sz="3200" b="1">
                <a:solidFill>
                  <a:schemeClr val="tx2"/>
                </a:solidFill>
                <a:latin typeface="Arial" charset="0"/>
              </a:defRPr>
            </a:lvl2pPr>
            <a:lvl3pPr algn="ctr" rtl="0" eaLnBrk="0" fontAlgn="base" hangingPunct="0">
              <a:lnSpc>
                <a:spcPct val="85000"/>
              </a:lnSpc>
              <a:spcBef>
                <a:spcPct val="0"/>
              </a:spcBef>
              <a:spcAft>
                <a:spcPct val="0"/>
              </a:spcAft>
              <a:defRPr sz="3200" b="1">
                <a:solidFill>
                  <a:schemeClr val="tx2"/>
                </a:solidFill>
                <a:latin typeface="Arial" charset="0"/>
              </a:defRPr>
            </a:lvl3pPr>
            <a:lvl4pPr algn="ctr" rtl="0" eaLnBrk="0" fontAlgn="base" hangingPunct="0">
              <a:lnSpc>
                <a:spcPct val="85000"/>
              </a:lnSpc>
              <a:spcBef>
                <a:spcPct val="0"/>
              </a:spcBef>
              <a:spcAft>
                <a:spcPct val="0"/>
              </a:spcAft>
              <a:defRPr sz="3200" b="1">
                <a:solidFill>
                  <a:schemeClr val="tx2"/>
                </a:solidFill>
                <a:latin typeface="Arial" charset="0"/>
              </a:defRPr>
            </a:lvl4pPr>
            <a:lvl5pPr algn="ctr" rtl="0" eaLnBrk="0" fontAlgn="base" hangingPunct="0">
              <a:lnSpc>
                <a:spcPct val="85000"/>
              </a:lnSpc>
              <a:spcBef>
                <a:spcPct val="0"/>
              </a:spcBef>
              <a:spcAft>
                <a:spcPct val="0"/>
              </a:spcAft>
              <a:defRPr sz="3200" b="1">
                <a:solidFill>
                  <a:schemeClr val="tx2"/>
                </a:solidFill>
                <a:latin typeface="Arial" charset="0"/>
              </a:defRPr>
            </a:lvl5pPr>
            <a:lvl6pPr marL="457200" algn="ctr" rtl="0" fontAlgn="base">
              <a:lnSpc>
                <a:spcPct val="85000"/>
              </a:lnSpc>
              <a:spcBef>
                <a:spcPct val="0"/>
              </a:spcBef>
              <a:spcAft>
                <a:spcPct val="0"/>
              </a:spcAft>
              <a:defRPr sz="3200" b="1">
                <a:solidFill>
                  <a:schemeClr val="tx2"/>
                </a:solidFill>
                <a:latin typeface="Arial" charset="0"/>
              </a:defRPr>
            </a:lvl6pPr>
            <a:lvl7pPr marL="914400" algn="ctr" rtl="0" fontAlgn="base">
              <a:lnSpc>
                <a:spcPct val="85000"/>
              </a:lnSpc>
              <a:spcBef>
                <a:spcPct val="0"/>
              </a:spcBef>
              <a:spcAft>
                <a:spcPct val="0"/>
              </a:spcAft>
              <a:defRPr sz="3200" b="1">
                <a:solidFill>
                  <a:schemeClr val="tx2"/>
                </a:solidFill>
                <a:latin typeface="Arial" charset="0"/>
              </a:defRPr>
            </a:lvl7pPr>
            <a:lvl8pPr marL="1371600" algn="ctr" rtl="0" fontAlgn="base">
              <a:lnSpc>
                <a:spcPct val="85000"/>
              </a:lnSpc>
              <a:spcBef>
                <a:spcPct val="0"/>
              </a:spcBef>
              <a:spcAft>
                <a:spcPct val="0"/>
              </a:spcAft>
              <a:defRPr sz="3200" b="1">
                <a:solidFill>
                  <a:schemeClr val="tx2"/>
                </a:solidFill>
                <a:latin typeface="Arial" charset="0"/>
              </a:defRPr>
            </a:lvl8pPr>
            <a:lvl9pPr marL="1828800" algn="ctr" rtl="0" fontAlgn="base">
              <a:lnSpc>
                <a:spcPct val="85000"/>
              </a:lnSpc>
              <a:spcBef>
                <a:spcPct val="0"/>
              </a:spcBef>
              <a:spcAft>
                <a:spcPct val="0"/>
              </a:spcAft>
              <a:defRPr sz="3200" b="1">
                <a:solidFill>
                  <a:schemeClr val="tx2"/>
                </a:solidFill>
                <a:latin typeface="Arial" charset="0"/>
              </a:defRPr>
            </a:lvl9pPr>
          </a:lstStyle>
          <a:p>
            <a:r>
              <a:rPr lang="en-US" kern="0" dirty="0"/>
              <a:t>CREA Overview</a:t>
            </a:r>
          </a:p>
        </p:txBody>
      </p:sp>
      <p:sp>
        <p:nvSpPr>
          <p:cNvPr id="49" name="Slide Number Placeholder 3"/>
          <p:cNvSpPr txBox="1">
            <a:spLocks/>
          </p:cNvSpPr>
          <p:nvPr/>
        </p:nvSpPr>
        <p:spPr>
          <a:xfrm>
            <a:off x="8736903" y="6613742"/>
            <a:ext cx="363255" cy="2956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4D42D17-91E7-46F6-8F3B-333D73872F33}" type="slidenum">
              <a:rPr lang="en-US" sz="1200" smtClean="0"/>
              <a:pPr/>
              <a:t>9</a:t>
            </a:fld>
            <a:endParaRPr lang="en-US" sz="1200" dirty="0"/>
          </a:p>
        </p:txBody>
      </p:sp>
      <p:pic>
        <p:nvPicPr>
          <p:cNvPr id="5" name="Video 4">
            <a:hlinkClick r:id="" action="ppaction://media"/>
            <a:extLst>
              <a:ext uri="{FF2B5EF4-FFF2-40B4-BE49-F238E27FC236}">
                <a16:creationId xmlns:a16="http://schemas.microsoft.com/office/drawing/2014/main" id="{3BFBFF34-8D95-477B-AEDD-518ED84570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tretch>
            <a:fillRect/>
          </a:stretch>
        </p:blipFill>
        <p:spPr>
          <a:xfrm flipV="1">
            <a:off x="8589523" y="6857999"/>
            <a:ext cx="554476" cy="45719"/>
          </a:xfrm>
          <a:prstGeom prst="rect">
            <a:avLst/>
          </a:prstGeom>
        </p:spPr>
      </p:pic>
    </p:spTree>
    <p:extLst>
      <p:ext uri="{BB962C8B-B14F-4D97-AF65-F5344CB8AC3E}">
        <p14:creationId xmlns:p14="http://schemas.microsoft.com/office/powerpoint/2010/main" val="1701175201"/>
      </p:ext>
    </p:extLst>
  </p:cSld>
  <p:clrMapOvr>
    <a:masterClrMapping/>
  </p:clrMapOvr>
  <mc:AlternateContent xmlns:mc="http://schemas.openxmlformats.org/markup-compatibility/2006" xmlns:p14="http://schemas.microsoft.com/office/powerpoint/2010/main">
    <mc:Choice Requires="p14">
      <p:transition spd="slow" p14:dur="2000" advTm="29738"/>
    </mc:Choice>
    <mc:Fallback xmlns="">
      <p:transition spd="slow" advTm="29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2_Blank Presentation">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2"/>
        </a:lnRef>
        <a:fillRef idx="0">
          <a:schemeClr val="accent2"/>
        </a:fillRef>
        <a:effectRef idx="0">
          <a:schemeClr val="accent2"/>
        </a:effectRef>
        <a:fontRef idx="minor">
          <a:schemeClr val="tx1"/>
        </a:fontRef>
      </a: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8">
        <a:dk1>
          <a:srgbClr val="000000"/>
        </a:dk1>
        <a:lt1>
          <a:srgbClr val="FFFFFF"/>
        </a:lt1>
        <a:dk2>
          <a:srgbClr val="000000"/>
        </a:dk2>
        <a:lt2>
          <a:srgbClr val="808080"/>
        </a:lt2>
        <a:accent1>
          <a:srgbClr val="66FF66"/>
        </a:accent1>
        <a:accent2>
          <a:srgbClr val="3333CC"/>
        </a:accent2>
        <a:accent3>
          <a:srgbClr val="FFFFFF"/>
        </a:accent3>
        <a:accent4>
          <a:srgbClr val="000000"/>
        </a:accent4>
        <a:accent5>
          <a:srgbClr val="B8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9">
        <a:dk1>
          <a:srgbClr val="000000"/>
        </a:dk1>
        <a:lt1>
          <a:srgbClr val="FFFFFF"/>
        </a:lt1>
        <a:dk2>
          <a:srgbClr val="000000"/>
        </a:dk2>
        <a:lt2>
          <a:srgbClr val="808080"/>
        </a:lt2>
        <a:accent1>
          <a:srgbClr val="99FF66"/>
        </a:accent1>
        <a:accent2>
          <a:srgbClr val="3333CC"/>
        </a:accent2>
        <a:accent3>
          <a:srgbClr val="FFFFFF"/>
        </a:accent3>
        <a:accent4>
          <a:srgbClr val="000000"/>
        </a:accent4>
        <a:accent5>
          <a:srgbClr val="CAFFB8"/>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10">
        <a:dk1>
          <a:srgbClr val="000000"/>
        </a:dk1>
        <a:lt1>
          <a:srgbClr val="FFFFFF"/>
        </a:lt1>
        <a:dk2>
          <a:srgbClr val="000000"/>
        </a:dk2>
        <a:lt2>
          <a:srgbClr val="808080"/>
        </a:lt2>
        <a:accent1>
          <a:srgbClr val="CCFF99"/>
        </a:accent1>
        <a:accent2>
          <a:srgbClr val="3333CC"/>
        </a:accent2>
        <a:accent3>
          <a:srgbClr val="FFFFFF"/>
        </a:accent3>
        <a:accent4>
          <a:srgbClr val="000000"/>
        </a:accent4>
        <a:accent5>
          <a:srgbClr val="E2FF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6707</TotalTime>
  <Words>1868</Words>
  <Application>Microsoft Macintosh PowerPoint</Application>
  <PresentationFormat>On-screen Show (4:3)</PresentationFormat>
  <Paragraphs>245</Paragraphs>
  <Slides>15</Slides>
  <Notes>1</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 Arial</vt:lpstr>
      <vt:lpstr>Arial</vt:lpstr>
      <vt:lpstr>Calibri</vt:lpstr>
      <vt:lpstr>Courier New</vt:lpstr>
      <vt:lpstr>Times New Roman</vt:lpstr>
      <vt:lpstr>Wingdings</vt:lpstr>
      <vt:lpstr>2_Blank Presentation</vt:lpstr>
      <vt:lpstr>TRMC Cyber Activities</vt:lpstr>
      <vt:lpstr>PowerPoint Presentation</vt:lpstr>
      <vt:lpstr>Architecture</vt:lpstr>
      <vt:lpstr>Need for Cyber Ranges</vt:lpstr>
      <vt:lpstr>PowerPoint Presentation</vt:lpstr>
      <vt:lpstr>PowerPoint Presentation</vt:lpstr>
      <vt:lpstr>PowerPoint Presentation</vt:lpstr>
      <vt:lpstr>PowerPoint Presentation</vt:lpstr>
      <vt:lpstr>Major Range and Test Facility Base (MRTFB)</vt:lpstr>
      <vt:lpstr>CREA Goals</vt:lpstr>
      <vt:lpstr>PowerPoint Presentation</vt:lpstr>
      <vt:lpstr>PowerPoint Presentation</vt:lpstr>
      <vt:lpstr>PowerPoint Presentation</vt:lpstr>
      <vt:lpstr>Other EA/CIO/Portfolio Mgr Activities</vt:lpstr>
      <vt:lpstr>PowerPoint Presentation</vt:lpstr>
    </vt:vector>
  </TitlesOfParts>
  <Company>EITSD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fergusc</dc:creator>
  <cp:lastModifiedBy>Lena Moran</cp:lastModifiedBy>
  <cp:revision>313</cp:revision>
  <cp:lastPrinted>2020-02-14T20:27:59Z</cp:lastPrinted>
  <dcterms:created xsi:type="dcterms:W3CDTF">2013-01-11T15:31:54Z</dcterms:created>
  <dcterms:modified xsi:type="dcterms:W3CDTF">2020-11-13T01:30:36Z</dcterms:modified>
</cp:coreProperties>
</file>