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62" r:id="rId4"/>
    <p:sldId id="266" r:id="rId5"/>
    <p:sldId id="268" r:id="rId6"/>
    <p:sldId id="277" r:id="rId7"/>
    <p:sldId id="269" r:id="rId8"/>
    <p:sldId id="270" r:id="rId9"/>
    <p:sldId id="275" r:id="rId10"/>
    <p:sldId id="274" r:id="rId11"/>
    <p:sldId id="278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7488" userDrawn="1">
          <p15:clr>
            <a:srgbClr val="A4A3A4"/>
          </p15:clr>
        </p15:guide>
        <p15:guide id="4" orient="horz" pos="379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6528" userDrawn="1">
          <p15:clr>
            <a:srgbClr val="A4A3A4"/>
          </p15:clr>
        </p15:guide>
        <p15:guide id="8" pos="1152" userDrawn="1">
          <p15:clr>
            <a:srgbClr val="A4A3A4"/>
          </p15:clr>
        </p15:guide>
        <p15:guide id="9" orient="horz" pos="4176" userDrawn="1">
          <p15:clr>
            <a:srgbClr val="A4A3A4"/>
          </p15:clr>
        </p15:guide>
        <p15:guide id="10" orient="horz" pos="648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996633"/>
    <a:srgbClr val="87BF83"/>
    <a:srgbClr val="666465"/>
    <a:srgbClr val="B5B5B5"/>
    <a:srgbClr val="880C1B"/>
    <a:srgbClr val="50656E"/>
    <a:srgbClr val="AC9F89"/>
    <a:srgbClr val="66735B"/>
    <a:srgbClr val="7C9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6038" autoAdjust="0"/>
  </p:normalViewPr>
  <p:slideViewPr>
    <p:cSldViewPr showGuides="1">
      <p:cViewPr varScale="1">
        <p:scale>
          <a:sx n="131" d="100"/>
          <a:sy n="131" d="100"/>
        </p:scale>
        <p:origin x="368" y="184"/>
      </p:cViewPr>
      <p:guideLst>
        <p:guide orient="horz" pos="167"/>
        <p:guide pos="192"/>
        <p:guide pos="7488"/>
        <p:guide orient="horz" pos="3792"/>
        <p:guide orient="horz" pos="3984"/>
        <p:guide pos="3840"/>
        <p:guide pos="6528"/>
        <p:guide pos="1152"/>
        <p:guide orient="horz" pos="4176"/>
        <p:guide orient="horz" pos="648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1704" y="6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>
                <a:latin typeface="Arial" pitchFamily="34" charset="0"/>
              </a:rPr>
              <a:t>Raytheon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1/13/21</a:t>
            </a:fld>
            <a:endParaRPr lang="en-US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Approved for Public Release
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041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/>
              <a:t>Raytheon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Approved for Public Release
This document does not contain technology or technical data controlled under either the U.S. International Traffic in Arms Regulations or the U.S. Export Administration Regulations.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accent4"/>
                </a:solidFill>
              </a:rPr>
              <a:t>Text or image elements are not permitted below the copyright or takeaway bar on any slide to allow this white space for required document markings.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29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1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4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5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9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6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92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4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33" y="1028701"/>
            <a:ext cx="11465984" cy="4537076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11/18/2020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35" y="261938"/>
            <a:ext cx="9236364" cy="652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11/18/2020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13635" y="1028701"/>
            <a:ext cx="5608320" cy="4543839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28292" y="1028701"/>
            <a:ext cx="5608320" cy="4543839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1066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11/18/2020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2AFDF3A-EB56-6449-BD97-28BFD71FA0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9523" y="1"/>
            <a:ext cx="5647539" cy="685799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580984"/>
            <a:ext cx="12192000" cy="168621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0848" y="3220378"/>
            <a:ext cx="10909827" cy="430887"/>
          </a:xfrm>
          <a:prstGeom prst="rect">
            <a:avLst/>
          </a:prstGeom>
          <a:effectLst/>
        </p:spPr>
        <p:txBody>
          <a:bodyPr wrap="square" lIns="0" tIns="0" rIns="0" bIns="0">
            <a:noAutofit/>
          </a:bodyPr>
          <a:lstStyle>
            <a:lvl1pPr algn="l"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ADD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413181"/>
            <a:ext cx="5363077" cy="457200"/>
          </a:xfrm>
        </p:spPr>
        <p:txBody>
          <a:bodyPr lIns="0" tIns="0" rIns="0" bIns="0" anchor="ctr"/>
          <a:lstStyle>
            <a:lvl1pPr marL="0" indent="0">
              <a:buNone/>
              <a:defRPr sz="2400" b="1"/>
            </a:lvl1pPr>
            <a:lvl2pPr marL="230188" indent="0">
              <a:buNone/>
              <a:defRPr/>
            </a:lvl2pPr>
            <a:lvl3pPr marL="461963" indent="0">
              <a:buNone/>
              <a:defRPr/>
            </a:lvl3pPr>
            <a:lvl4pPr marL="68421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Business or subtitle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2" y="4880321"/>
            <a:ext cx="5363077" cy="596140"/>
          </a:xfrm>
        </p:spPr>
        <p:txBody>
          <a:bodyPr lIns="0" tIns="0" rIns="0" bIns="0" anchor="ctr" anchorCtr="0"/>
          <a:lstStyle>
            <a:lvl1pPr marL="0" indent="0">
              <a:buNone/>
              <a:defRPr sz="1600"/>
            </a:lvl1pPr>
            <a:lvl2pPr marL="230188" indent="0">
              <a:buNone/>
              <a:defRPr/>
            </a:lvl2pPr>
            <a:lvl3pPr marL="461963" indent="0">
              <a:buNone/>
              <a:defRPr/>
            </a:lvl3pPr>
            <a:lvl4pPr marL="68421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096000" y="6172200"/>
            <a:ext cx="5384800" cy="1592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marL="0" indent="0" algn="r"/>
            <a:r>
              <a:rPr lang="en-US" sz="800" dirty="0">
                <a:latin typeface="+mj-lt"/>
              </a:rPr>
              <a:t>Copyright. Unpublished Work. Raytheon Technologies.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409944"/>
            <a:ext cx="12192000" cy="448056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 dirty="0" err="1"/>
          </a:p>
        </p:txBody>
      </p:sp>
      <p:sp>
        <p:nvSpPr>
          <p:cNvPr id="4" name="Rectangle 3"/>
          <p:cNvSpPr/>
          <p:nvPr userDrawn="1"/>
        </p:nvSpPr>
        <p:spPr>
          <a:xfrm>
            <a:off x="5791201" y="1647501"/>
            <a:ext cx="579120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spc="350" dirty="0">
                <a:solidFill>
                  <a:srgbClr val="C00000"/>
                </a:solidFill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1100" b="1" spc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spc="350" dirty="0"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ITEA</a:t>
            </a:r>
            <a:r>
              <a:rPr lang="en-US" sz="1800" b="1" spc="350" baseline="0" dirty="0"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sz="1800" b="1" spc="350" baseline="30000" dirty="0"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b="1" spc="350" baseline="0" dirty="0">
                <a:effectLst/>
                <a:latin typeface="Microsoft Sans Serif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CYBERSECURITY WORKSHOP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900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11/18/2020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800134" y="2819401"/>
            <a:ext cx="10072249" cy="492443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00134" y="3772619"/>
            <a:ext cx="10072249" cy="1728031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 sz="1800" b="0"/>
            </a:lvl1pPr>
            <a:lvl2pPr marL="230188" indent="0">
              <a:buNone/>
              <a:defRPr/>
            </a:lvl2pPr>
            <a:lvl3pPr marL="461963" indent="0">
              <a:buNone/>
              <a:defRPr/>
            </a:lvl3pPr>
            <a:lvl4pPr marL="68421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Business or subtitle</a:t>
            </a:r>
            <a:br>
              <a:rPr lang="en-US" dirty="0"/>
            </a:br>
            <a:r>
              <a:rPr lang="en-US" dirty="0"/>
              <a:t>Presenter name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491686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634" y="261938"/>
            <a:ext cx="9236364" cy="6524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633" y="1028701"/>
            <a:ext cx="11465984" cy="45022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507" y="6172201"/>
            <a:ext cx="2844800" cy="2000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11/18/2020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1507" y="6172776"/>
            <a:ext cx="410211" cy="2000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11523557" y="6172776"/>
            <a:ext cx="0" cy="200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accent6"/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963930"/>
            <a:ext cx="12192003" cy="0"/>
          </a:xfrm>
          <a:prstGeom prst="line">
            <a:avLst/>
          </a:prstGeom>
          <a:ln w="127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54" r:id="rId3"/>
    <p:sldLayoutId id="2147483668" r:id="rId4"/>
    <p:sldLayoutId id="2147483671" r:id="rId5"/>
  </p:sldLayoutIdLst>
  <p:transition>
    <p:fade/>
  </p:transition>
  <p:hf hdr="0"/>
  <p:txStyles>
    <p:titleStyle>
      <a:lvl1pPr algn="l" defTabSz="914400" rtl="0" eaLnBrk="1" latinLnBrk="0" hangingPunct="1">
        <a:lnSpc>
          <a:spcPts val="29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14400" indent="-230188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4588" indent="-230188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48" y="2899928"/>
            <a:ext cx="10909827" cy="986272"/>
          </a:xfrm>
        </p:spPr>
        <p:txBody>
          <a:bodyPr/>
          <a:lstStyle/>
          <a:p>
            <a:r>
              <a:rPr lang="en-US" dirty="0"/>
              <a:t>Free and Open Source Software (FOSS)</a:t>
            </a:r>
            <a:br>
              <a:rPr lang="en-US" dirty="0"/>
            </a:br>
            <a:r>
              <a:rPr lang="en-US" dirty="0"/>
              <a:t>Testing to Reduce Cybersecurity Risk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82748" y="4828451"/>
            <a:ext cx="5363077" cy="596140"/>
          </a:xfrm>
        </p:spPr>
        <p:txBody>
          <a:bodyPr/>
          <a:lstStyle/>
          <a:p>
            <a:r>
              <a:rPr lang="en-US" dirty="0"/>
              <a:t>Tony Zinicola</a:t>
            </a:r>
          </a:p>
          <a:p>
            <a:r>
              <a:rPr lang="en-US" dirty="0"/>
              <a:t>November 19, 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5208933"/>
            <a:ext cx="2895600" cy="811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4458890"/>
            <a:ext cx="2477191" cy="709612"/>
          </a:xfrm>
          <a:prstGeom prst="rect">
            <a:avLst/>
          </a:prstGeom>
        </p:spPr>
      </p:pic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194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Approved for Public Release
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 Testing to Reduce Cybersecurity Risk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3213472" y="1371600"/>
            <a:ext cx="4415641" cy="3248547"/>
            <a:chOff x="762000" y="1066800"/>
            <a:chExt cx="7323860" cy="4943707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l="3749" t="23090" r="31496" b="19241"/>
            <a:stretch>
              <a:fillRect/>
            </a:stretch>
          </p:blipFill>
          <p:spPr bwMode="auto">
            <a:xfrm>
              <a:off x="1058140" y="1128154"/>
              <a:ext cx="7027720" cy="4882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762000" y="1066800"/>
              <a:ext cx="2286000" cy="457200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392395" y="4800600"/>
            <a:ext cx="40577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Questions?</a:t>
            </a:r>
          </a:p>
        </p:txBody>
      </p:sp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>
          <a:xfrm>
            <a:off x="8583507" y="6172201"/>
            <a:ext cx="2844800" cy="200025"/>
          </a:xfrm>
        </p:spPr>
        <p:txBody>
          <a:bodyPr/>
          <a:lstStyle/>
          <a:p>
            <a:r>
              <a:rPr lang="en-US" dirty="0"/>
              <a:t>11/18/2020</a:t>
            </a:r>
          </a:p>
        </p:txBody>
      </p:sp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194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Approved for Public Release
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4911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 Overview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 of Free and Open Source Software (FOSS) by many industries has increased greatly in recent years as it reduces cost, increases agility and drives competitive advantage.</a:t>
            </a:r>
          </a:p>
          <a:p>
            <a:pPr lvl="1"/>
            <a:r>
              <a:rPr lang="en-US" sz="2000" dirty="0"/>
              <a:t>FOSS tools are used during development and production of products</a:t>
            </a:r>
          </a:p>
          <a:p>
            <a:pPr lvl="1"/>
            <a:r>
              <a:rPr lang="en-US" sz="2000" dirty="0"/>
              <a:t>FOSS components and libraries are embedded into software products delivered to customers</a:t>
            </a:r>
          </a:p>
          <a:p>
            <a:pPr lvl="1"/>
            <a:r>
              <a:rPr lang="en-US" sz="2000" dirty="0"/>
              <a:t>FOSS applications are used internally as part of the company IT infrastructure</a:t>
            </a:r>
          </a:p>
          <a:p>
            <a:r>
              <a:rPr lang="en-US" dirty="0"/>
              <a:t>The use of FOSS does not come without risks</a:t>
            </a:r>
          </a:p>
          <a:p>
            <a:r>
              <a:rPr lang="en-US" dirty="0"/>
              <a:t>Each company needs to “own” the FOSS it uses and be responsible for cybersecurity safety requirements thereof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8583507" y="6172201"/>
            <a:ext cx="2844800" cy="200025"/>
          </a:xfrm>
        </p:spPr>
        <p:txBody>
          <a:bodyPr/>
          <a:lstStyle/>
          <a:p>
            <a:r>
              <a:rPr lang="en-US" dirty="0"/>
              <a:t>11/18/2020</a:t>
            </a:r>
          </a:p>
        </p:txBody>
      </p:sp>
      <p:sp>
        <p:nvSpPr>
          <p:cNvPr id="4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194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Approved for Public Release
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408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Associated with Using FOSS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3633" y="1028700"/>
            <a:ext cx="11465984" cy="5132091"/>
          </a:xfrm>
        </p:spPr>
        <p:txBody>
          <a:bodyPr/>
          <a:lstStyle/>
          <a:p>
            <a:r>
              <a:rPr lang="en-US" dirty="0"/>
              <a:t>Security Risks – Software Vulnerabilities</a:t>
            </a:r>
          </a:p>
          <a:p>
            <a:pPr lvl="1"/>
            <a:r>
              <a:rPr lang="en-US" sz="2000" dirty="0"/>
              <a:t>Immature/poorly tested FOSS may contain unintentional software vulnerabilities which can be exploited by attackers</a:t>
            </a:r>
          </a:p>
          <a:p>
            <a:pPr lvl="1"/>
            <a:r>
              <a:rPr lang="en-US" sz="2000" dirty="0"/>
              <a:t>FOSS may contain intentional “hidden” malicious functionality; back-doors, spyware, etc.  Risk is exacerbated by the fact that unexpected packages can be pulled in as dynamic dependencies during FOSS builds.</a:t>
            </a:r>
          </a:p>
          <a:p>
            <a:pPr lvl="1"/>
            <a:r>
              <a:rPr lang="en-US" sz="2000" dirty="0"/>
              <a:t>FOSS procurement risks:</a:t>
            </a:r>
          </a:p>
          <a:p>
            <a:pPr lvl="2"/>
            <a:r>
              <a:rPr lang="en-US" dirty="0"/>
              <a:t>Which public repositories do you trust? (GitHub, </a:t>
            </a:r>
            <a:r>
              <a:rPr lang="en-US" dirty="0" err="1"/>
              <a:t>DockerHub</a:t>
            </a:r>
            <a:r>
              <a:rPr lang="en-US" dirty="0"/>
              <a:t>, </a:t>
            </a:r>
            <a:r>
              <a:rPr lang="en-US" dirty="0" err="1"/>
              <a:t>MavenCentral</a:t>
            </a:r>
            <a:r>
              <a:rPr lang="en-US" dirty="0"/>
              <a:t>, SourceForge, CNET/Downloads, Linux YUM, APT, etc.)</a:t>
            </a:r>
          </a:p>
          <a:p>
            <a:pPr lvl="2"/>
            <a:r>
              <a:rPr lang="en-US" dirty="0"/>
              <a:t>Configuration Management (CM) challenges:</a:t>
            </a:r>
          </a:p>
          <a:p>
            <a:pPr lvl="3"/>
            <a:r>
              <a:rPr lang="en-US" dirty="0"/>
              <a:t>Specific FOSS name + exact version [does not guarantee] identical software download from Internet repositories. Multiple distributions can exist which are all slightly different.  Which one do you trust?</a:t>
            </a:r>
          </a:p>
          <a:p>
            <a:pPr lvl="2"/>
            <a:r>
              <a:rPr lang="en-US" dirty="0"/>
              <a:t>Downloading of pre-built binaries (executables, libraries, JAR/WAR/EAR files) instead of building all FOSS from source code – makes it even more difficult to verify what you are getting is safe.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8583507" y="6172201"/>
            <a:ext cx="2844800" cy="200025"/>
          </a:xfrm>
        </p:spPr>
        <p:txBody>
          <a:bodyPr/>
          <a:lstStyle/>
          <a:p>
            <a:r>
              <a:rPr lang="en-US" dirty="0"/>
              <a:t>11/18/2020</a:t>
            </a:r>
          </a:p>
        </p:txBody>
      </p:sp>
      <p:sp>
        <p:nvSpPr>
          <p:cNvPr id="3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194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Approved for Public Release
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484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Associated with FOSS (continued)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3633" y="1028700"/>
            <a:ext cx="11465984" cy="5132091"/>
          </a:xfrm>
        </p:spPr>
        <p:txBody>
          <a:bodyPr/>
          <a:lstStyle/>
          <a:p>
            <a:r>
              <a:rPr lang="en-US" dirty="0"/>
              <a:t>Legal/Business Risks – Software Licensing</a:t>
            </a:r>
          </a:p>
          <a:p>
            <a:pPr lvl="1"/>
            <a:r>
              <a:rPr lang="en-US" sz="1600" dirty="0"/>
              <a:t>Overly restrictive “viral” FOSS licenses</a:t>
            </a:r>
          </a:p>
          <a:p>
            <a:pPr lvl="2"/>
            <a:r>
              <a:rPr lang="en-US" sz="1600" dirty="0"/>
              <a:t>GNU General Public License (GPL) 2.0/3.0</a:t>
            </a:r>
          </a:p>
          <a:p>
            <a:pPr marL="461963" lvl="2" indent="0">
              <a:buNone/>
            </a:pPr>
            <a:r>
              <a:rPr lang="en-US" sz="1600" dirty="0"/>
              <a:t>    “All your proprietary source code must be released to the public, Royalty-free”</a:t>
            </a:r>
          </a:p>
          <a:p>
            <a:pPr lvl="1"/>
            <a:r>
              <a:rPr lang="en-US" sz="1600" dirty="0"/>
              <a:t>Main advertised license type is not consistent with internally contained licenses.</a:t>
            </a:r>
          </a:p>
          <a:p>
            <a:pPr lvl="2"/>
            <a:r>
              <a:rPr lang="en-US" sz="1600" dirty="0"/>
              <a:t>FOSS used within other FOSS is a common practice. On conflicts, which license takes precedence?</a:t>
            </a:r>
          </a:p>
          <a:p>
            <a:pPr lvl="1"/>
            <a:r>
              <a:rPr lang="en-US" sz="1600" dirty="0"/>
              <a:t>FOSS developer(s) failed to include original license text for all other FOSS components used.</a:t>
            </a:r>
          </a:p>
          <a:p>
            <a:pPr lvl="1"/>
            <a:r>
              <a:rPr lang="en-US" sz="1600" dirty="0"/>
              <a:t>Time and effort to address legal issues could be costly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159" y="3962400"/>
            <a:ext cx="3643313" cy="1850027"/>
          </a:xfrm>
          <a:prstGeom prst="rect">
            <a:avLst/>
          </a:prstGeom>
        </p:spPr>
      </p:pic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>
          <a:xfrm>
            <a:off x="8583507" y="6172201"/>
            <a:ext cx="2844800" cy="200025"/>
          </a:xfrm>
        </p:spPr>
        <p:txBody>
          <a:bodyPr/>
          <a:lstStyle/>
          <a:p>
            <a:r>
              <a:rPr lang="en-US" dirty="0"/>
              <a:t>11/18/2020</a:t>
            </a:r>
          </a:p>
        </p:txBody>
      </p:sp>
      <p:sp>
        <p:nvSpPr>
          <p:cNvPr id="4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194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Approved for Public Release
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2276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FOSS Risk Reduction Testing Activities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3633" y="1028701"/>
            <a:ext cx="11465984" cy="50672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Slide Number Placeholder 20"/>
          <p:cNvSpPr txBox="1">
            <a:spLocks/>
          </p:cNvSpPr>
          <p:nvPr/>
        </p:nvSpPr>
        <p:spPr>
          <a:xfrm>
            <a:off x="8661400" y="6356350"/>
            <a:ext cx="42068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DBB9-07C6-49AB-BFD5-E737C7E241F6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422172"/>
              </p:ext>
            </p:extLst>
          </p:nvPr>
        </p:nvGraphicFramePr>
        <p:xfrm>
          <a:off x="661105" y="1243422"/>
          <a:ext cx="11118513" cy="471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218">
                  <a:extLst>
                    <a:ext uri="{9D8B030D-6E8A-4147-A177-3AD203B41FA5}">
                      <a16:colId xmlns:a16="http://schemas.microsoft.com/office/drawing/2014/main" val="1046204633"/>
                    </a:ext>
                  </a:extLst>
                </a:gridCol>
              </a:tblGrid>
              <a:tr h="705689">
                <a:tc>
                  <a:txBody>
                    <a:bodyPr/>
                    <a:lstStyle/>
                    <a:p>
                      <a:r>
                        <a:rPr lang="en-US" sz="2400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Risk Reduction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Effort</a:t>
                      </a:r>
                      <a:r>
                        <a:rPr lang="en-US" baseline="0" dirty="0"/>
                        <a:t> Required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Be Automated?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73">
                <a:tc>
                  <a:txBody>
                    <a:bodyPr/>
                    <a:lstStyle/>
                    <a:p>
                      <a:r>
                        <a:rPr lang="en-US" dirty="0"/>
                        <a:t>Known</a:t>
                      </a:r>
                      <a:r>
                        <a:rPr lang="en-US" baseline="0" dirty="0"/>
                        <a:t> viruses/malware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  <a:r>
                        <a:rPr lang="en-US" baseline="0" dirty="0"/>
                        <a:t> antivirus scan (Static)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878525"/>
                  </a:ext>
                </a:extLst>
              </a:tr>
              <a:tr h="466373">
                <a:tc>
                  <a:txBody>
                    <a:bodyPr/>
                    <a:lstStyle/>
                    <a:p>
                      <a:r>
                        <a:rPr lang="en-US" dirty="0"/>
                        <a:t>FOSS Licensing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Compositional</a:t>
                      </a:r>
                      <a:r>
                        <a:rPr lang="en-US" baseline="0" dirty="0"/>
                        <a:t> Analysis (Static)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014">
                <a:tc>
                  <a:txBody>
                    <a:bodyPr/>
                    <a:lstStyle/>
                    <a:p>
                      <a:r>
                        <a:rPr lang="en-US" dirty="0"/>
                        <a:t>Known security issues (CVE)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Compositional</a:t>
                      </a:r>
                      <a:r>
                        <a:rPr lang="en-US" baseline="0" dirty="0"/>
                        <a:t> Analysis (Static)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710">
                <a:tc>
                  <a:txBody>
                    <a:bodyPr/>
                    <a:lstStyle/>
                    <a:p>
                      <a:r>
                        <a:rPr lang="en-US" dirty="0"/>
                        <a:t>Source code weaknesses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(CWE)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Code Analysis (Static)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  <a:r>
                        <a:rPr lang="en-US" baseline="0" dirty="0"/>
                        <a:t> / 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264684"/>
                  </a:ext>
                </a:extLst>
              </a:tr>
              <a:tr h="504710">
                <a:tc>
                  <a:txBody>
                    <a:bodyPr/>
                    <a:lstStyle/>
                    <a:p>
                      <a:r>
                        <a:rPr lang="en-US" dirty="0"/>
                        <a:t>Malicious code, back-doors, spyware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Sandbox Analysis (Dynamic)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490">
                <a:tc>
                  <a:txBody>
                    <a:bodyPr/>
                    <a:lstStyle/>
                    <a:p>
                      <a:r>
                        <a:rPr lang="en-US" dirty="0"/>
                        <a:t>Network</a:t>
                      </a:r>
                      <a:r>
                        <a:rPr lang="en-US" baseline="0" dirty="0"/>
                        <a:t> vulnerabilities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Penetration Testing (Dynamic)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 /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1171">
                <a:tc>
                  <a:txBody>
                    <a:bodyPr/>
                    <a:lstStyle/>
                    <a:p>
                      <a:r>
                        <a:rPr lang="en-US" dirty="0"/>
                        <a:t>Binary code vulnerabilities,</a:t>
                      </a:r>
                    </a:p>
                    <a:p>
                      <a:r>
                        <a:rPr lang="en-US" dirty="0"/>
                        <a:t>unknown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malware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Binary Code Analysis, Bytecode Analysis,</a:t>
                      </a:r>
                      <a:r>
                        <a:rPr lang="en-US" baseline="0" dirty="0"/>
                        <a:t>  Reverse Engineering </a:t>
                      </a:r>
                      <a:r>
                        <a:rPr lang="en-US" dirty="0"/>
                        <a:t>(Static, Dynamic)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</a:t>
                      </a:r>
                      <a:r>
                        <a:rPr lang="en-US" baseline="0" dirty="0"/>
                        <a:t> little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8583507" y="6172201"/>
            <a:ext cx="2844800" cy="200025"/>
          </a:xfrm>
        </p:spPr>
        <p:txBody>
          <a:bodyPr/>
          <a:lstStyle/>
          <a:p>
            <a:r>
              <a:rPr lang="en-US" dirty="0"/>
              <a:t>11/18/2020</a:t>
            </a:r>
          </a:p>
        </p:txBody>
      </p:sp>
      <p:sp>
        <p:nvSpPr>
          <p:cNvPr id="3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194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Approved for Public Release
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123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Testing Methods for FOSS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3633" y="1028700"/>
            <a:ext cx="11465984" cy="5343526"/>
          </a:xfrm>
        </p:spPr>
        <p:txBody>
          <a:bodyPr/>
          <a:lstStyle/>
          <a:p>
            <a:r>
              <a:rPr lang="en-US" dirty="0"/>
              <a:t>Compositional Analysis</a:t>
            </a:r>
          </a:p>
          <a:p>
            <a:pPr lvl="1"/>
            <a:r>
              <a:rPr lang="en-US" sz="1600" dirty="0"/>
              <a:t>Identify origin of software components in FOSS including embedded “FOSS within FOSS”</a:t>
            </a:r>
          </a:p>
          <a:p>
            <a:pPr lvl="1"/>
            <a:r>
              <a:rPr lang="en-US" sz="1600" dirty="0"/>
              <a:t>Identify licenses applicable to all components</a:t>
            </a:r>
          </a:p>
          <a:p>
            <a:pPr lvl="1"/>
            <a:r>
              <a:rPr lang="en-US" sz="1600" dirty="0"/>
              <a:t>Identify known vulnerabilities for each component – Common Vulnerabilities and Exposures (CVE)</a:t>
            </a:r>
          </a:p>
          <a:p>
            <a:r>
              <a:rPr lang="en-US" dirty="0"/>
              <a:t>Static Source Code Analysis (if source code is available)</a:t>
            </a:r>
          </a:p>
          <a:p>
            <a:pPr lvl="1"/>
            <a:r>
              <a:rPr lang="en-US" sz="1600" dirty="0"/>
              <a:t>Scans for exploitable code bugs; buffer overruns, etc.</a:t>
            </a:r>
          </a:p>
          <a:p>
            <a:pPr lvl="1"/>
            <a:r>
              <a:rPr lang="en-US" sz="1600" dirty="0"/>
              <a:t>Recommended as part of the DoD SwA process</a:t>
            </a:r>
          </a:p>
          <a:p>
            <a:r>
              <a:rPr lang="en-US" dirty="0"/>
              <a:t>Sandbox Analysis (for binaries, with or without source code available)</a:t>
            </a:r>
          </a:p>
          <a:p>
            <a:pPr lvl="1"/>
            <a:r>
              <a:rPr lang="en-US" sz="1600" dirty="0"/>
              <a:t>Build from source and observe what dependencies are pulled in from external repositories</a:t>
            </a:r>
          </a:p>
          <a:p>
            <a:pPr lvl="1"/>
            <a:r>
              <a:rPr lang="en-US" sz="1600" dirty="0"/>
              <a:t>Exercise the software in a well instrumented test environment (“sandbox”)</a:t>
            </a:r>
          </a:p>
          <a:p>
            <a:pPr lvl="2"/>
            <a:r>
              <a:rPr lang="en-US" sz="1600" dirty="0"/>
              <a:t>Monitor network activity, attempts to “phone home” to 3</a:t>
            </a:r>
            <a:r>
              <a:rPr lang="en-US" sz="1600" baseline="30000" dirty="0"/>
              <a:t>rd</a:t>
            </a:r>
            <a:r>
              <a:rPr lang="en-US" sz="1600" dirty="0"/>
              <a:t> party web sites</a:t>
            </a:r>
          </a:p>
          <a:p>
            <a:pPr lvl="2"/>
            <a:r>
              <a:rPr lang="en-US" sz="1600" dirty="0"/>
              <a:t>Monitor files, registry keys, processes.  Log everything that is created/modified/deleted.</a:t>
            </a:r>
          </a:p>
          <a:p>
            <a:r>
              <a:rPr lang="en-US" dirty="0"/>
              <a:t>Binary Analysis (if source code is not available)</a:t>
            </a:r>
          </a:p>
          <a:p>
            <a:pPr lvl="1"/>
            <a:r>
              <a:rPr lang="en-US" sz="1600" dirty="0"/>
              <a:t>Antivirus scan binary files for known malware signatures (very low effort)</a:t>
            </a:r>
          </a:p>
          <a:p>
            <a:pPr lvl="1"/>
            <a:r>
              <a:rPr lang="en-US" sz="1600" dirty="0"/>
              <a:t>Deep dive using low-level debugger and tools to find code vulnerabilities and unknown malware behavior</a:t>
            </a:r>
          </a:p>
          <a:p>
            <a:pPr lvl="1"/>
            <a:r>
              <a:rPr lang="en-US" sz="1600" dirty="0"/>
              <a:t>Reverse engineering – Binary x86/ARM, Java bytecode, Android DEX bytecode – Can take a lot of effort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8583507" y="6172201"/>
            <a:ext cx="2844800" cy="200025"/>
          </a:xfrm>
        </p:spPr>
        <p:txBody>
          <a:bodyPr/>
          <a:lstStyle/>
          <a:p>
            <a:r>
              <a:rPr lang="en-US" dirty="0"/>
              <a:t>11/18/2020</a:t>
            </a:r>
          </a:p>
        </p:txBody>
      </p:sp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194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Approved for Public Release
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970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Challenges – Static Source Code Analysis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3633" y="1028700"/>
            <a:ext cx="11465984" cy="5132091"/>
          </a:xfrm>
        </p:spPr>
        <p:txBody>
          <a:bodyPr/>
          <a:lstStyle/>
          <a:p>
            <a:r>
              <a:rPr lang="en-US" sz="2200" dirty="0"/>
              <a:t>Most SCA tools produce a lot of “False Positives” and “Not Applicable” findings</a:t>
            </a:r>
          </a:p>
          <a:p>
            <a:pPr lvl="1"/>
            <a:r>
              <a:rPr lang="en-US" sz="1600" dirty="0"/>
              <a:t>Manual auditing is needed to refine raw SCA scan results</a:t>
            </a:r>
          </a:p>
          <a:p>
            <a:pPr lvl="1"/>
            <a:r>
              <a:rPr lang="en-US" sz="1600" dirty="0"/>
              <a:t>Estimated that 90% of SCA manual effort is spent on auditing of results</a:t>
            </a:r>
          </a:p>
          <a:p>
            <a:pPr lvl="1"/>
            <a:r>
              <a:rPr lang="en-US" sz="1600" dirty="0"/>
              <a:t>Not easily automated (Maybe Artificial Intelligence/Machine Learning will eventually make this feasible?)</a:t>
            </a:r>
          </a:p>
          <a:p>
            <a:pPr lvl="1"/>
            <a:r>
              <a:rPr lang="en-US" sz="1600" dirty="0"/>
              <a:t>On a large code base, auditing effort could incur significant SME labor cost</a:t>
            </a:r>
          </a:p>
          <a:p>
            <a:pPr marL="230188" lvl="1" indent="0">
              <a:buNone/>
            </a:pPr>
            <a:r>
              <a:rPr lang="en-US" sz="1600" dirty="0"/>
              <a:t>    (Example: 10M SLOC ~ 100K findings x 2 minutes/finding = 3,333 hours of auditing effort)</a:t>
            </a:r>
          </a:p>
          <a:p>
            <a:pPr lvl="1"/>
            <a:r>
              <a:rPr lang="en-US" sz="1600" dirty="0"/>
              <a:t>Effective auditing requires some knowledge of the environment in which the software will be run in order to determine if findings are really applicable or not.</a:t>
            </a:r>
          </a:p>
          <a:p>
            <a:r>
              <a:rPr lang="en-US" sz="2200" dirty="0"/>
              <a:t>Scope growth</a:t>
            </a:r>
          </a:p>
          <a:p>
            <a:pPr lvl="1"/>
            <a:r>
              <a:rPr lang="en-US" sz="1600" dirty="0"/>
              <a:t>Does SCA scan need to include source code for all FOSS dependency libraries?</a:t>
            </a:r>
          </a:p>
          <a:p>
            <a:pPr lvl="1"/>
            <a:r>
              <a:rPr lang="en-US" sz="1600" dirty="0"/>
              <a:t>What about source code for the full FOSS operating system and installed packages?</a:t>
            </a:r>
          </a:p>
          <a:p>
            <a:r>
              <a:rPr lang="en-US" sz="2200" dirty="0"/>
              <a:t>100% source code coverage may not always be feasible</a:t>
            </a:r>
          </a:p>
          <a:p>
            <a:pPr lvl="1"/>
            <a:r>
              <a:rPr lang="en-US" sz="1600" dirty="0"/>
              <a:t>Filtering issues by severity, category, or other methods is required to scope the auditing effort for larger projects</a:t>
            </a:r>
          </a:p>
          <a:p>
            <a:pPr lvl="1"/>
            <a:r>
              <a:rPr lang="en-US" sz="1600" dirty="0"/>
              <a:t>Program-specific architecture should be communicated to auditors to help provide context</a:t>
            </a:r>
          </a:p>
          <a:p>
            <a:pPr lvl="1"/>
            <a:endParaRPr lang="en-US" sz="1600" dirty="0"/>
          </a:p>
          <a:p>
            <a:pPr marL="230188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8583507" y="6172201"/>
            <a:ext cx="2844800" cy="200025"/>
          </a:xfrm>
        </p:spPr>
        <p:txBody>
          <a:bodyPr/>
          <a:lstStyle/>
          <a:p>
            <a:r>
              <a:rPr lang="en-US" dirty="0"/>
              <a:t>11/18/2020</a:t>
            </a:r>
          </a:p>
        </p:txBody>
      </p:sp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194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Approved for Public Release
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69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Challenges – FOSS Compositional Analysis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3633" y="1028700"/>
            <a:ext cx="11465984" cy="5343526"/>
          </a:xfrm>
        </p:spPr>
        <p:txBody>
          <a:bodyPr/>
          <a:lstStyle/>
          <a:p>
            <a:r>
              <a:rPr lang="en-US" sz="2200" dirty="0"/>
              <a:t>Compositional analysis methods and limitations</a:t>
            </a:r>
          </a:p>
          <a:p>
            <a:pPr lvl="1"/>
            <a:r>
              <a:rPr lang="en-US" sz="1600" dirty="0"/>
              <a:t>Individual file hash matching</a:t>
            </a:r>
          </a:p>
          <a:p>
            <a:pPr lvl="2"/>
            <a:r>
              <a:rPr lang="en-US" sz="1600" dirty="0"/>
              <a:t>Seems to generate lots of False Positives (components that don’t really exist)</a:t>
            </a:r>
          </a:p>
          <a:p>
            <a:pPr lvl="1"/>
            <a:r>
              <a:rPr lang="en-US" sz="1600" dirty="0"/>
              <a:t>Source code “snippet matching”</a:t>
            </a:r>
          </a:p>
          <a:p>
            <a:pPr lvl="2"/>
            <a:r>
              <a:rPr lang="en-US" sz="1600" dirty="0"/>
              <a:t>Extremely compute intensive – takes a long time for a large code base</a:t>
            </a:r>
          </a:p>
          <a:p>
            <a:pPr lvl="2"/>
            <a:r>
              <a:rPr lang="en-US" sz="1600" dirty="0"/>
              <a:t>SLOC based license cost very high for a large code base</a:t>
            </a:r>
          </a:p>
          <a:p>
            <a:pPr lvl="2"/>
            <a:r>
              <a:rPr lang="en-US" sz="1600" dirty="0"/>
              <a:t>Not well supported by tools to date</a:t>
            </a:r>
          </a:p>
          <a:p>
            <a:pPr lvl="1"/>
            <a:r>
              <a:rPr lang="en-US" sz="1600" dirty="0"/>
              <a:t>Text string pattern searches for copyrights, licenses are not always reliable (lots of false positives)</a:t>
            </a:r>
          </a:p>
          <a:p>
            <a:r>
              <a:rPr lang="en-US" sz="2200" dirty="0"/>
              <a:t>Missing dependencies during scan can cause incomplete results</a:t>
            </a:r>
          </a:p>
          <a:p>
            <a:pPr lvl="1"/>
            <a:r>
              <a:rPr lang="en-US" sz="1600" dirty="0"/>
              <a:t>Best Practice – Run scans on the “build box” with a complete code base</a:t>
            </a:r>
          </a:p>
          <a:p>
            <a:r>
              <a:rPr lang="en-US" sz="2200" dirty="0"/>
              <a:t>False Positives – takes manual auditing effort to sanity check automated tool results</a:t>
            </a:r>
          </a:p>
          <a:p>
            <a:pPr lvl="1"/>
            <a:r>
              <a:rPr lang="en-US" sz="1600" dirty="0" err="1"/>
              <a:t>Mis</a:t>
            </a:r>
            <a:r>
              <a:rPr lang="en-US" sz="1600" dirty="0"/>
              <a:t>-identified components – can cause incorrect licenses and CVEs to appear in scan results</a:t>
            </a:r>
          </a:p>
          <a:p>
            <a:pPr lvl="1"/>
            <a:r>
              <a:rPr lang="en-US" sz="1600" dirty="0"/>
              <a:t>CVE Vulnerabilities are not always applicable – depends on how the FOSS is being used (context)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8583507" y="6172201"/>
            <a:ext cx="2844800" cy="200025"/>
          </a:xfrm>
        </p:spPr>
        <p:txBody>
          <a:bodyPr/>
          <a:lstStyle/>
          <a:p>
            <a:r>
              <a:rPr lang="en-US" dirty="0"/>
              <a:t>11/18/2020</a:t>
            </a:r>
          </a:p>
        </p:txBody>
      </p:sp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194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Approved for Public Release
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6860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FOSS Testing / Cybersecurity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3633" y="1028700"/>
            <a:ext cx="11465984" cy="5343526"/>
          </a:xfrm>
        </p:spPr>
        <p:txBody>
          <a:bodyPr/>
          <a:lstStyle/>
          <a:p>
            <a:r>
              <a:rPr lang="en-US" sz="2200" dirty="0"/>
              <a:t>DevOps </a:t>
            </a:r>
            <a:r>
              <a:rPr lang="en-US" sz="2200" dirty="0">
                <a:sym typeface="Wingdings" panose="05000000000000000000" pitchFamily="2" charset="2"/>
              </a:rPr>
              <a:t> </a:t>
            </a:r>
            <a:r>
              <a:rPr lang="en-US" sz="2200" dirty="0" err="1">
                <a:sym typeface="Wingdings" panose="05000000000000000000" pitchFamily="2" charset="2"/>
              </a:rPr>
              <a:t>DevSecOps</a:t>
            </a:r>
            <a:endParaRPr lang="en-US" sz="2200" dirty="0"/>
          </a:p>
          <a:p>
            <a:r>
              <a:rPr lang="en-US" sz="2200" dirty="0"/>
              <a:t>Automate, Automate, Automate</a:t>
            </a:r>
          </a:p>
          <a:p>
            <a:pPr lvl="1"/>
            <a:r>
              <a:rPr lang="en-US" sz="1600" dirty="0"/>
              <a:t>The </a:t>
            </a:r>
            <a:r>
              <a:rPr lang="en-US" sz="1600" dirty="0" err="1"/>
              <a:t>DevSecOps</a:t>
            </a:r>
            <a:r>
              <a:rPr lang="en-US" sz="1600" dirty="0"/>
              <a:t> pipeline needs to perform security testing automatically with each micro-build</a:t>
            </a:r>
          </a:p>
          <a:p>
            <a:pPr lvl="1"/>
            <a:r>
              <a:rPr lang="en-US" sz="1600" dirty="0"/>
              <a:t>Automation of Static and Dynamic test tools and activities</a:t>
            </a:r>
          </a:p>
          <a:p>
            <a:r>
              <a:rPr lang="en-US" sz="2200" dirty="0"/>
              <a:t>“Shift Left” Security in the </a:t>
            </a:r>
            <a:r>
              <a:rPr lang="en-US" sz="2200" dirty="0" err="1"/>
              <a:t>DevSecOps</a:t>
            </a:r>
            <a:r>
              <a:rPr lang="en-US" sz="2200" dirty="0"/>
              <a:t> pipeline</a:t>
            </a:r>
          </a:p>
          <a:p>
            <a:pPr lvl="1"/>
            <a:r>
              <a:rPr lang="en-US" sz="1600" dirty="0"/>
              <a:t>“Prevent” developers from checking-in insecure code into the baseline</a:t>
            </a:r>
          </a:p>
          <a:p>
            <a:pPr lvl="1"/>
            <a:r>
              <a:rPr lang="en-US" sz="1600" dirty="0"/>
              <a:t>Better static analysis methods to catch issues earlier in the pipeline</a:t>
            </a:r>
          </a:p>
          <a:p>
            <a:r>
              <a:rPr lang="en-US" sz="2200" dirty="0"/>
              <a:t>Artificial Intelligence / Machine Learning</a:t>
            </a:r>
          </a:p>
          <a:p>
            <a:pPr lvl="1"/>
            <a:r>
              <a:rPr lang="en-US" sz="1600" dirty="0"/>
              <a:t>Reduce False Positives in security scan results.  Reduce or eliminate the need for manual auditing</a:t>
            </a:r>
          </a:p>
          <a:p>
            <a:r>
              <a:rPr lang="en-US" sz="2200" dirty="0"/>
              <a:t>Community owned but “regulated” secure software repositories</a:t>
            </a:r>
          </a:p>
          <a:p>
            <a:pPr lvl="1"/>
            <a:r>
              <a:rPr lang="en-US" sz="1600" dirty="0"/>
              <a:t>Standard Cybersecurity rating systems for software components</a:t>
            </a:r>
          </a:p>
          <a:p>
            <a:pPr lvl="1"/>
            <a:r>
              <a:rPr lang="en-US" sz="1600" dirty="0"/>
              <a:t>Self-policing repositories with strong Configuration Management</a:t>
            </a:r>
          </a:p>
          <a:p>
            <a:pPr lvl="1"/>
            <a:r>
              <a:rPr lang="en-US" sz="1600" dirty="0"/>
              <a:t>Developer certifications, reputation tracking, security “clearance levels” ?</a:t>
            </a:r>
          </a:p>
          <a:p>
            <a:r>
              <a:rPr lang="en-US" sz="2200" dirty="0"/>
              <a:t>Legal reforms</a:t>
            </a:r>
          </a:p>
          <a:p>
            <a:pPr lvl="1"/>
            <a:r>
              <a:rPr lang="en-US" sz="1600" dirty="0"/>
              <a:t>Better defined FOSS licensing, policies to reduce risk of litigation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8583507" y="6172201"/>
            <a:ext cx="2844800" cy="200025"/>
          </a:xfrm>
        </p:spPr>
        <p:txBody>
          <a:bodyPr/>
          <a:lstStyle/>
          <a:p>
            <a:r>
              <a:rPr lang="en-US" dirty="0"/>
              <a:t>11/18/2020</a:t>
            </a:r>
          </a:p>
        </p:txBody>
      </p:sp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194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</a:rPr>
              <a:t>Approved for Public Release
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8936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This document does not contain technology or technical data controlled under either the U.S. International Traffic in Arms Regulations or the U.S. Export Administration Regulations."/>
  <p:tag name="BJHEADERFOOTERTEXTMARKING" val="Approved for Public Release&#10;This document does not contain technology or technical data controlled under either the U.S. International Traffic in Arms Regulations or the U.S. Export Administration Regulations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This document does not contain technology or technical data controlled under either the U.S. International Traffic in Arms Regulations or the U.S. Export Administration Regulations."/>
  <p:tag name="BJHEADERFOOTERTEXTMARKING" val="Approved for Public Release&#10;This document does not contain technology or technical data controlled under either the U.S. International Traffic in Arms Regulations or the U.S. Export Administration Regulation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This document does not contain technology or technical data controlled under either the U.S. International Traffic in Arms Regulations or the U.S. Export Administration Regulations."/>
  <p:tag name="BJHEADERFOOTERTEXTMARKING" val="Approved for Public Release&#10;This document does not contain technology or technical data controlled under either the U.S. International Traffic in Arms Regulations or the U.S. Export Administration Regulations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This document does not contain technology or technical data controlled under either the U.S. International Traffic in Arms Regulations or the U.S. Export Administration Regulations."/>
  <p:tag name="BJHEADERFOOTERTEXTMARKING" val="Approved for Public Release&#10;This document does not contain technology or technical data controlled under either the U.S. International Traffic in Arms Regulations or the U.S. Export Administration Regula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This document does not contain technology or technical data controlled under either the U.S. International Traffic in Arms Regulations or the U.S. Export Administration Regulations."/>
  <p:tag name="BJHEADERFOOTERTEXTMARKING" val="Approved for Public Release&#10;This document does not contain technology or technical data controlled under either the U.S. International Traffic in Arms Regulations or the U.S. Export Administration Regulations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This document does not contain technology or technical data controlled under either the U.S. International Traffic in Arms Regulations or the U.S. Export Administration Regulations."/>
  <p:tag name="BJHEADERFOOTERTEXTMARKING" val="Approved for Public Release&#10;This document does not contain technology or technical data controlled under either the U.S. International Traffic in Arms Regulations or the U.S. Export Administration Regulations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This document does not contain technology or technical data controlled under either the U.S. International Traffic in Arms Regulations or the U.S. Export Administration Regulations."/>
  <p:tag name="BJHEADERFOOTERTEXTMARKING" val="Approved for Public Release&#10;This document does not contain technology or technical data controlled under either the U.S. International Traffic in Arms Regulations or the U.S. Export Administration Regulations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This document does not contain technology or technical data controlled under either the U.S. International Traffic in Arms Regulations or the U.S. Export Administration Regulations."/>
  <p:tag name="BJHEADERFOOTERTEXTMARKING" val="Approved for Public Release&#10;This document does not contain technology or technical data controlled under either the U.S. International Traffic in Arms Regulations or the U.S. Export Administration Regulations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This document does not contain technology or technical data controlled under either the U.S. International Traffic in Arms Regulations or the U.S. Export Administration Regulations."/>
  <p:tag name="BJHEADERFOOTERTEXTMARKING" val="Approved for Public Release&#10;This document does not contain technology or technical data controlled under either the U.S. International Traffic in Arms Regulations or the U.S. Export Administration Regulation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This document does not contain technology or technical data controlled under either the U.S. International Traffic in Arms Regulations or the U.S. Export Administration Regulations."/>
  <p:tag name="BJHEADERFOOTERTEXTMARKING" val="Approved for Public Release&#10;This document does not contain technology or technical data controlled under either the U.S. International Traffic in Arms Regulations or the U.S. Export Administration Regula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This document does not contain technology or technical data controlled under either the U.S. International Traffic in Arms Regulations or the U.S. Export Administration Regulations."/>
  <p:tag name="BJHEADERFOOTERTEXTMARKING" val="Approved for Public Release&#10;This document does not contain technology or technical data controlled under either the U.S. International Traffic in Arms Regulations or the U.S. Export Administration Regulations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Approved for Public Release&#10;This document does not contain technology or technical data controlled under either the U.S. International Traffic in Arms Regulations or the U.S. Export Administration Regulations."/>
  <p:tag name="BJHEADERFOOTERTEXTMARKING" val="Approved for Public Release&#10;This document does not contain technology or technical data controlled under either the U.S. International Traffic in Arms Regulations or the U.S. Export Administration Regulations."/>
</p:tagLst>
</file>

<file path=ppt/theme/theme1.xml><?xml version="1.0" encoding="utf-8"?>
<a:theme xmlns:a="http://schemas.openxmlformats.org/drawingml/2006/main" name="Corp_Template_External">
  <a:themeElements>
    <a:clrScheme name="Raytheon Corpora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95A289"/>
      </a:accent1>
      <a:accent2>
        <a:srgbClr val="DAD9AD"/>
      </a:accent2>
      <a:accent3>
        <a:srgbClr val="7C96A1"/>
      </a:accent3>
      <a:accent4>
        <a:srgbClr val="CE1126"/>
      </a:accent4>
      <a:accent5>
        <a:srgbClr val="AC9F89"/>
      </a:accent5>
      <a:accent6>
        <a:srgbClr val="666465"/>
      </a:accent6>
      <a:hlink>
        <a:srgbClr val="7C96A1"/>
      </a:hlink>
      <a:folHlink>
        <a:srgbClr val="666465"/>
      </a:folHlink>
    </a:clrScheme>
    <a:fontScheme name="Raytheo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anchor="ctr"/>
      <a:lstStyle>
        <a:defPPr>
          <a:defRPr dirty="0" err="1" smtClean="0"/>
        </a:defPPr>
      </a:lstStyle>
    </a:spDef>
    <a:lnDef>
      <a:spPr>
        <a:ln w="12700">
          <a:solidFill>
            <a:srgbClr val="B5B5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rp_Internal_Template2017_4x3.potx" id="{6244C4CE-CD7C-470A-9060-DFC0366E5DB0}" vid="{1DC19616-BD53-42A8-A12A-833B28EBB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>
  <element uid="bba94c65-ac3d-4f34-b2e1-8de11ef6f01c" value=""/>
  <element uid="0ee4316e-f6de-4b36-9133-369b295502aa" value=""/>
  <element uid="aafc9a95-ee5d-487c-9c4e-67a5380f2991" value=""/>
  <element uid="bc2b7c01-6db1-4e7d-88d1-fc61674f86fd" value=""/>
  <element uid="c206d5fa-aee1-4f64-89d9-f81e4d7b3acc" value=""/>
</sisl>
</file>

<file path=customXml/item2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+VVNcTWFyc2hhbGxiPC9Vc2VyTmFtZT48RGF0ZVRpbWU+NS8zLzIwMTggMzo0MDo1MCBQTTwvRGF0ZVRpbWU+PExhYmVsU3RyaW5nPk9yaWdpbiBKdXJpc2RpY3Rpb246IFVTIDwvTGFiZWxTdHJpbmc+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+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ZmI5OTEzMDgtYTNkZS00MGE4LTk2N2ItMDkyMjMzNDI0MWJhIiB2YWx1ZT0iIiB4bWxucz0iaHR0cDovL3d3dy5ib2xkb25qYW1lcy5jb20vMjAwOC8wMS9zaWUvaW50ZXJuYWwvbGFiZWwiIC8+PGVsZW1lbnQgdWlkPSJjMjA2ZDVmYS1hZWUxLTRmNjQtODlkOS1mODFlNGQ3YjNhY2MiIHZhbHVlPSIiIHhtbG5zPSJodHRwOi8vd3d3LmJvbGRvbmphbWVzLmNvbS8yMDA4LzAxL3NpZS9pbnRlcm5hbC9sYWJlbCIgLz48L3Npc2w+PFVzZXJOYW1lPlVTXE1hcnNoYWxsYjwvVXNlck5hbWU+PERhdGVUaW1lPjUvMy8yMDE4IDM6NDQ6MTcgUE08L0RhdGVUaW1lPjxMYWJlbFN0cmluZz5PcmlnaW4gSnVyaXNkaWN0aW9uOiBVUyAgfCBSYXl0aGVvbiBQcm9wcmlldGFyeSB8IFBlciBDdXJyZW50IFJheXRoZW9uIFBvbGljeSAoUlAtT0dDLTAzNSkgfCBVUy1FeHBvcnQgQ29udHJvbGxlZCBKdXJpc2RpY3Rpb24gVW5kZXRlcm1pbmVkIHwgUGVyIEN1cnJlbnQgUmF5dGhlb24gUG9saWN5IChQSS1PR0MtR1RDLTUwMDQpPC9MYWJlbFN0cmluZz48L2l0ZW0+PGl0ZW0+PHNpc2wgc2lzbFZlcnNpb249IjAiIHBvbGljeT0iY2RlNTNhYzEtYmY1Zi00YWFlLTljZjEtMDc1MDllMjNhNGIwIiBvcmlnaW49InVzZXJTZWxlY3RlZCI+PGVsZW1lbnQgdWlkPSJiYmE5NGM2NS1hYzNkLTRmMzQtYjJlMS04ZGUxMWVmNmYwMWMiIHZhbHVlPSIiIHhtbG5zPSJodHRwOi8vd3d3LmJvbGRvbmphbWVzLmNvbS8yMDA4LzAxL3NpZS9pbnRlcm5hbC9sYWJlbCIgLz48ZWxlbWVudCB1aWQ9IjBlZTQzMTZlLWY2ZGUtNGIzNi05MTMzLTM2OWIyOTU1MDJhYSIgdmFsdWU9IiIgeG1sbnM9Imh0dHA6Ly93d3cuYm9sZG9uamFtZXMuY29tLzIwMDgvMDEvc2llL2ludGVybmFsL2xhYmVsIiAvPjxlbGVtZW50IHVpZD0iYWFmYzlhOTUtZWU1ZC00ODdjLTljNGUtNjdhNTM4MGYyOTkxIiB2YWx1ZT0iIiB4bWxucz0iaHR0cDovL3d3dy5ib2xkb25qYW1lcy5jb20vMjAwOC8wMS9zaWUvaW50ZXJuYWwvbGFiZWwiIC8+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+VVNcdHppbmljb2xhPC9Vc2VyTmFtZT48RGF0ZVRpbWU+Mi83LzIwMjAgOTowMzowMyBQTTwvRGF0ZVRpbWU+PExhYmVsU3RyaW5nPk9yaWdpbiBKdXJpc2RpY3Rpb246IFVTICB8IEFwcHJvdmVkIGZvciBQdWJsaWMgUmVsZWFzZSB8IFBlciBDdXJyZW50IFJheXRoZW9uIFBvbGljeSAoUlAtT0dDLTAzNSkgfCBPdGhlciBJbmZvcm1hdGlvbiAoTm90IFJlcXVpcmluZyBhbiBFeHBvcnQgQ29udHJvbCBNYXJraW5nKSB8IE5vIG1hcmtpbmcgYXBwbGllZCBieSB0aGUgdG9vbDwvTGFiZWxTdHJpbmc+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+PGVsZW1lbnQgdWlkPSIwZWU0MzE2ZS1mNmRlLTRiMzYtOTEzMy0zNjliMjk1NTAyYWE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+PGVsZW1lbnQgdWlkPSJjMjA2ZDVmYS1hZWUxLTRmNjQtODlkOS1mODFlNGQ3YjNhY2MiIHZhbHVlPSIiIHhtbG5zPSJodHRwOi8vd3d3LmJvbGRvbmphbWVzLmNvbS8yMDA4LzAxL3NpZS9pbnRlcm5hbC9sYWJlbCIgLz48L3Npc2w+PFVzZXJOYW1lPlVTXHR6aW5pY29sYTwvVXNlck5hbWU+PERhdGVUaW1lPjIvMTIvMjAyMCA2OjAyOjI3IFBNPC9EYXRlVGltZT48TGFiZWxTdHJpbmc+T3JpZ2luIEp1cmlzZGljdGlvbjogVVMgIHwgQXBwcm92ZWQgZm9yIFB1YmxpYyBSZWxlYXNlIHwgUGVyIEN1cnJlbnQgUmF5dGhlb24gUG9saWN5IChSUC1PR0MtMDM1KSB8IE90aGVyIEluZm9ybWF0aW9uIChOb3QgUmVxdWlyaW5nIGFuIEV4cG9ydCBDb250cm9sIE1hcmtpbmcpIHwgUGVyIEN1cnJlbnQgUmF5dGhlb24gUG9saWN5IChQSS1PR0MtR1RDLTUwMDQpPC9MYWJlbFN0cmluZz48L2l0ZW0+PC9sYWJlbEhpc3Rvcnk+</Value>
</WrappedLabelHistory>
</file>

<file path=customXml/itemProps1.xml><?xml version="1.0" encoding="utf-8"?>
<ds:datastoreItem xmlns:ds="http://schemas.openxmlformats.org/officeDocument/2006/customXml" ds:itemID="{2FEB5AD8-F96B-4557-97BA-ED169C5158C2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7190765B-7428-4124-A76C-197B7370DB41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4824</TotalTime>
  <Words>1627</Words>
  <Application>Microsoft Macintosh PowerPoint</Application>
  <PresentationFormat>Widescreen</PresentationFormat>
  <Paragraphs>168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Microsoft Sans Serif</vt:lpstr>
      <vt:lpstr>Wingdings</vt:lpstr>
      <vt:lpstr>Corp_Template_External</vt:lpstr>
      <vt:lpstr>Free and Open Source Software (FOSS) Testing to Reduce Cybersecurity Risk</vt:lpstr>
      <vt:lpstr>FOSS Overview</vt:lpstr>
      <vt:lpstr>Risks Associated with Using FOSS</vt:lpstr>
      <vt:lpstr>Risks Associated with FOSS (continued)</vt:lpstr>
      <vt:lpstr>Overview of FOSS Risk Reduction Testing Activities</vt:lpstr>
      <vt:lpstr>Applicable Testing Methods for FOSS</vt:lpstr>
      <vt:lpstr>Testing Challenges – Static Source Code Analysis</vt:lpstr>
      <vt:lpstr>Testing Challenges – FOSS Compositional Analysis</vt:lpstr>
      <vt:lpstr>Future of FOSS Testing / Cybersecurity</vt:lpstr>
      <vt:lpstr>FOSS Testing to Reduce Cybersecurity Risk</vt:lpstr>
    </vt:vector>
  </TitlesOfParts>
  <Company>Raytheon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[rtnipcontrolcode:public|rtnipcontrolcodevm:rpogc035|rtnexportcontrolcountry:usa|rtnexportcontrolcode:otherinfo|rtnexportcontrolcodevm:piogcgtc5004|]</dc:subject>
  <dc:creator>azinicola@raytheon.com</dc:creator>
  <cp:keywords>Raytheon Technologies</cp:keywords>
  <dc:description>Advanced Media 2016 Corp External Template</dc:description>
  <cp:lastModifiedBy>Lena Moran</cp:lastModifiedBy>
  <cp:revision>90</cp:revision>
  <dcterms:created xsi:type="dcterms:W3CDTF">2018-05-03T15:37:36Z</dcterms:created>
  <dcterms:modified xsi:type="dcterms:W3CDTF">2021-01-14T04:09:26Z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b1823fc3-a94f-408d-aa7f-836048ca3606</vt:lpwstr>
  </property>
  <property fmtid="{D5CDD505-2E9C-101B-9397-08002B2CF9AE}" pid="3" name="bjSaver">
    <vt:lpwstr>iRZXeLGUWaHdsB0kC4uiH9WGEY756iLz</vt:lpwstr>
  </property>
  <property fmtid="{D5CDD505-2E9C-101B-9397-08002B2CF9AE}" pid="4" name="rtnipcontrolcode">
    <vt:lpwstr>public</vt:lpwstr>
  </property>
  <property fmtid="{D5CDD505-2E9C-101B-9397-08002B2CF9AE}" pid="5" name="rtnipcontrolcodevm">
    <vt:lpwstr>rpogc035</vt:lpwstr>
  </property>
  <property fmtid="{D5CDD505-2E9C-101B-9397-08002B2CF9AE}" pid="6" name="rtnexportcontrolcountry">
    <vt:lpwstr>usa</vt:lpwstr>
  </property>
  <property fmtid="{D5CDD505-2E9C-101B-9397-08002B2CF9AE}" pid="7" name="rtnexportcontrolcode">
    <vt:lpwstr>otherinfo</vt:lpwstr>
  </property>
  <property fmtid="{D5CDD505-2E9C-101B-9397-08002B2CF9AE}" pid="8" name="rtnexportcontrolcodevm">
    <vt:lpwstr>piogcgtc5004</vt:lpwstr>
  </property>
  <property fmtid="{D5CDD505-2E9C-101B-9397-08002B2CF9AE}" pid="9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10" name="bjDocumentLabelXML-0">
    <vt:lpwstr>ames.com/2008/01/sie/internal/label"&gt;&lt;element uid="bba94c65-ac3d-4f34-b2e1-8de11ef6f01c" value="" /&gt;&lt;element uid="0ee4316e-f6de-4b36-9133-369b295502aa" value="" /&gt;&lt;element uid="aafc9a95-ee5d-487c-9c4e-67a5380f2991" value="" /&gt;&lt;element uid="bc2b7c01-6db1-4</vt:lpwstr>
  </property>
  <property fmtid="{D5CDD505-2E9C-101B-9397-08002B2CF9AE}" pid="11" name="bjDocumentLabelXML-1">
    <vt:lpwstr>e7d-88d1-fc61674f86fd" value="" /&gt;&lt;element uid="c206d5fa-aee1-4f64-89d9-f81e4d7b3acc" value="" /&gt;&lt;/sisl&gt;</vt:lpwstr>
  </property>
  <property fmtid="{D5CDD505-2E9C-101B-9397-08002B2CF9AE}" pid="12" name="bjLabelHistoryID">
    <vt:lpwstr>{7190765B-7428-4124-A76C-197B7370DB41}</vt:lpwstr>
  </property>
  <property fmtid="{D5CDD505-2E9C-101B-9397-08002B2CF9AE}" pid="13" name="bjDocumentSecurityLabel">
    <vt:lpwstr>Origin Jurisdiction: US  | Approved for Public Release | RIS &amp; RMD (Legacy Raytheon Markings) | Other Information (Not Requiring an Export Control Marking) | Per Current Raytheon Policy (PI-OGC-GTC-5004)</vt:lpwstr>
  </property>
  <property fmtid="{D5CDD505-2E9C-101B-9397-08002B2CF9AE}" pid="14" name="bjClsUserRVM">
    <vt:lpwstr>[]</vt:lpwstr>
  </property>
  <property fmtid="{D5CDD505-2E9C-101B-9397-08002B2CF9AE}" pid="15" name="bjSlideMasterFooterText">
    <vt:lpwstr>Approved for Public Release
This document does not contain technology or technical data controlled under either the U.S. International Traffic in Arms Regulations or the U.S. Export Administration Regulations.</vt:lpwstr>
  </property>
</Properties>
</file>