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3" r:id="rId2"/>
    <p:sldMasterId id="2147483665" r:id="rId3"/>
    <p:sldMasterId id="2147483667" r:id="rId4"/>
    <p:sldMasterId id="2147483669" r:id="rId5"/>
    <p:sldMasterId id="2147483679" r:id="rId6"/>
  </p:sldMasterIdLst>
  <p:notesMasterIdLst>
    <p:notesMasterId r:id="rId26"/>
  </p:notesMasterIdLst>
  <p:sldIdLst>
    <p:sldId id="256" r:id="rId7"/>
    <p:sldId id="302" r:id="rId8"/>
    <p:sldId id="355" r:id="rId9"/>
    <p:sldId id="272" r:id="rId10"/>
    <p:sldId id="327" r:id="rId11"/>
    <p:sldId id="312" r:id="rId12"/>
    <p:sldId id="322" r:id="rId13"/>
    <p:sldId id="328" r:id="rId14"/>
    <p:sldId id="356" r:id="rId15"/>
    <p:sldId id="357" r:id="rId16"/>
    <p:sldId id="314" r:id="rId17"/>
    <p:sldId id="332" r:id="rId18"/>
    <p:sldId id="358" r:id="rId19"/>
    <p:sldId id="324" r:id="rId20"/>
    <p:sldId id="310" r:id="rId21"/>
    <p:sldId id="359" r:id="rId22"/>
    <p:sldId id="360" r:id="rId23"/>
    <p:sldId id="361" r:id="rId24"/>
    <p:sldId id="36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 Wright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6964"/>
  </p:normalViewPr>
  <p:slideViewPr>
    <p:cSldViewPr snapToGrid="0" snapToObjects="1">
      <p:cViewPr varScale="1">
        <p:scale>
          <a:sx n="99" d="100"/>
          <a:sy n="99" d="100"/>
        </p:scale>
        <p:origin x="1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5AB91-EFB9-C74C-B8E0-11E007CF53B1}" type="datetimeFigureOut">
              <a:rPr lang="en-US" smtClean="0"/>
              <a:t>12/14/20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0C6EA-47BE-1740-8EF1-5A3DCFD7F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3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ientist.com/article/2198325-teslas-autopilot-tricked-into-driving-on-the-wrong-side-of-the-road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ientist.com/article/2198325-teslas-autopilot-tricked-into-driving-on-the-wrong-side-of-the-road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August 2003 - The Blaster worm infected the communication system of a US railway company stopping trains for half a day</a:t>
            </a:r>
          </a:p>
          <a:p>
            <a:pPr marL="457200" lvl="0" indent="-34290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January 2008 - A Polish teenager derailed four trains with a</a:t>
            </a:r>
          </a:p>
          <a:p>
            <a:pPr marL="457200" lvl="0" indent="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homemade remote device, leaving 12 passengers injured</a:t>
            </a:r>
          </a:p>
          <a:p>
            <a:pPr marL="457200" lvl="0" indent="-34290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June 2010 - STUXNET discovered</a:t>
            </a:r>
          </a:p>
          <a:p>
            <a:pPr marL="457200" lvl="0" indent="-34290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December 2015 - Black Energy attack on the Ukrainian power grid</a:t>
            </a:r>
          </a:p>
          <a:p>
            <a:pPr marL="457200" lvl="0" indent="-342900" algn="l" rtl="0">
              <a:lnSpc>
                <a:spcPct val="113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●"/>
            </a:pPr>
            <a:r>
              <a:rPr lang="en-US" dirty="0"/>
              <a:t>March 2016 - Iran compromises industrial controls of a dam in New York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Real-world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Cyber=physical attacks are on the rise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Cyberwarfare is the future; particular for critical infrastructure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 was stuxnet a big deal?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could have happened (NY dam example)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Train incident report - ICISI gets reports ahead of everyone else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691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 vulnerabilities? C-I-A?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8975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5c034d3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cruise control as an example -Insert exercise to identify parts of the cruise control in this diagram - break up into groups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Tesla hacks?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https://www.newscientist.com/article/2198325-teslas-autopilot-tricked-into-driving-on-the-wrong-side-of-the-road/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55c034d3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2738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5c034d3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 cruise control as an example -Insert exercise to identify parts of the cruise control in this diagram - break up into groups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Tesla hacks?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https://www.newscientist.com/article/2198325-teslas-autopilot-tricked-into-driving-on-the-wrong-side-of-the-road/</a:t>
            </a:r>
            <a:r>
              <a:rPr lang="en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Managing Risks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0" name="Google Shape;250;g55c034d3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87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Enterprise_control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B47CA-B157-4C4D-B5FE-95E174BA38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45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Safety culture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063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 wikipedia reference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Cruise control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Aircraft response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Versus locomotive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step function examples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Old analog -&gt; now digital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could a threat do? … if they can change the weights, K - unstable system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737max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625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Presenter's thoughts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rhetorical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B47CA-B157-4C4D-B5FE-95E174BA38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68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multicast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Cruise control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148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Many standards and this is not comprehensive.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Standards vary as to layers and specifics covered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There are Ethernet versions of many of these standards with gateways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6" name="Google Shape;67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6534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 wikipedia reference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Cruise control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Aircraft response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Versus locomotive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step function examples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Old analog -&gt; now digital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could a threat do? … if they can change the weights, K - unstable system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737max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198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LASSIFICATION 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5235" y="3793068"/>
            <a:ext cx="7047924" cy="667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i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Enter 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5237" y="333635"/>
            <a:ext cx="7047924" cy="345943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4800"/>
              </a:lnSpc>
              <a:defRPr sz="4200" b="0" i="0" cap="none" spc="0" baseline="0">
                <a:solidFill>
                  <a:srgbClr val="A7934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F780168-B048-3D4E-938F-5A52C85A821E}"/>
              </a:ext>
            </a:extLst>
          </p:cNvPr>
          <p:cNvSpPr txBox="1">
            <a:spLocks/>
          </p:cNvSpPr>
          <p:nvPr/>
        </p:nvSpPr>
        <p:spPr>
          <a:xfrm>
            <a:off x="3815235" y="4643856"/>
            <a:ext cx="7047924" cy="14786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sz="3000" b="0" i="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342891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B80864-C924-E24F-9B4A-4B56F6364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4763" y="4460682"/>
            <a:ext cx="5384800" cy="1208087"/>
          </a:xfrm>
          <a:prstGeom prst="rect">
            <a:avLst/>
          </a:prstGeom>
        </p:spPr>
        <p:txBody>
          <a:bodyPr/>
          <a:lstStyle>
            <a:lvl1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2pPr>
            <a:lvl3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3pPr>
            <a:lvl4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4pPr>
            <a:lvl5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5pPr>
          </a:lstStyle>
          <a:p>
            <a:r>
              <a:rPr lang="en-US" dirty="0"/>
              <a:t>Enter Presenter(s)</a:t>
            </a:r>
          </a:p>
        </p:txBody>
      </p:sp>
    </p:spTree>
    <p:extLst>
      <p:ext uri="{BB962C8B-B14F-4D97-AF65-F5344CB8AC3E}">
        <p14:creationId xmlns:p14="http://schemas.microsoft.com/office/powerpoint/2010/main" val="20190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92773"/>
            <a:ext cx="11430000" cy="1014761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5065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248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2" y="457200"/>
            <a:ext cx="393276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3769" y="457201"/>
            <a:ext cx="7497233" cy="5403850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+mn-lt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</a:defRPr>
            </a:lvl3pPr>
            <a:lvl4pPr>
              <a:defRPr sz="1800" b="0" i="0">
                <a:solidFill>
                  <a:schemeClr val="tx1"/>
                </a:solidFill>
                <a:latin typeface="+mn-lt"/>
              </a:defRPr>
            </a:lvl4pPr>
            <a:lvl5pPr>
              <a:defRPr sz="1800" b="0" i="0">
                <a:solidFill>
                  <a:schemeClr val="tx1"/>
                </a:solidFill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2" y="2274851"/>
            <a:ext cx="3932767" cy="3594139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add sub text</a:t>
            </a:r>
          </a:p>
        </p:txBody>
      </p:sp>
    </p:spTree>
    <p:extLst>
      <p:ext uri="{BB962C8B-B14F-4D97-AF65-F5344CB8AC3E}">
        <p14:creationId xmlns:p14="http://schemas.microsoft.com/office/powerpoint/2010/main" val="244183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2" y="457200"/>
            <a:ext cx="393276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9" y="457201"/>
            <a:ext cx="7497233" cy="5403850"/>
          </a:xfrm>
        </p:spPr>
        <p:txBody>
          <a:bodyPr/>
          <a:lstStyle>
            <a:lvl1pPr marL="0" indent="0">
              <a:buNone/>
              <a:defRPr sz="3200" b="0" i="0">
                <a:solidFill>
                  <a:srgbClr val="3C3C3C"/>
                </a:solidFill>
                <a:latin typeface="+mn-lt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2" y="2266305"/>
            <a:ext cx="3932767" cy="3594139"/>
          </a:xfrm>
        </p:spPr>
        <p:txBody>
          <a:bodyPr/>
          <a:lstStyle>
            <a:lvl1pPr marL="0" indent="0">
              <a:buNone/>
              <a:defRPr sz="1600" b="0" i="0">
                <a:latin typeface="+mn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add 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185993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5235" y="3793068"/>
            <a:ext cx="7047924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i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5237" y="333635"/>
            <a:ext cx="7047924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0" i="0" cap="none" spc="0" baseline="0">
                <a:solidFill>
                  <a:srgbClr val="A7934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94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234945" indent="-234945">
              <a:spcBef>
                <a:spcPts val="2200"/>
              </a:spcBef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+mn-lt"/>
              </a:defRPr>
            </a:lvl1pPr>
            <a:lvl2pPr marL="688957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2pPr>
            <a:lvl3pPr marL="1142971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3pPr>
            <a:lvl4pPr marL="1604923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4pPr>
            <a:lvl5pPr marL="1950990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08675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t">
              <a:defRPr b="0" i="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64576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1st bulle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0" indent="0">
              <a:spcBef>
                <a:spcPts val="2200"/>
              </a:spcBef>
              <a:buNone/>
              <a:defRPr b="1" i="0">
                <a:solidFill>
                  <a:schemeClr val="tx1"/>
                </a:solidFill>
                <a:latin typeface="+mn-lt"/>
              </a:defRPr>
            </a:lvl1pPr>
            <a:lvl2pPr marL="458777" indent="-230182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2pPr>
            <a:lvl3pPr marL="688957" indent="-234945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3pPr>
            <a:lvl4pPr marL="915965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4pPr>
            <a:lvl5pPr marL="1142971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08675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t">
              <a:defRPr b="0" i="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02350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4822"/>
            <a:ext cx="11430000" cy="1014761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5399" y="1215483"/>
            <a:ext cx="5615353" cy="496148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  <a:lvl2pPr>
              <a:defRPr b="0" i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7600" y="1215483"/>
            <a:ext cx="5613400" cy="496148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  <a:lvl2pPr>
              <a:defRPr b="0" i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430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2" y="1235115"/>
            <a:ext cx="5617633" cy="644487"/>
          </a:xfrm>
        </p:spPr>
        <p:txBody>
          <a:bodyPr bIns="182880" anchor="b"/>
          <a:lstStyle>
            <a:lvl1pPr marL="0" indent="0" fontAlgn="b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2" y="1998135"/>
            <a:ext cx="5617633" cy="4191531"/>
          </a:xfrm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2000" b="0" i="0">
                <a:solidFill>
                  <a:schemeClr val="tx1"/>
                </a:solidFill>
                <a:latin typeface="+mn-lt"/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</a:defRPr>
            </a:lvl4pPr>
            <a:lvl5pPr>
              <a:defRPr sz="16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35115"/>
            <a:ext cx="5638800" cy="644487"/>
          </a:xfrm>
        </p:spPr>
        <p:txBody>
          <a:bodyPr bIns="182880" anchor="b"/>
          <a:lstStyle>
            <a:lvl1pPr marL="0" indent="0" fontAlgn="b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998135"/>
            <a:ext cx="5638800" cy="4191531"/>
          </a:xfrm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2000" b="0" i="0">
                <a:solidFill>
                  <a:schemeClr val="tx1"/>
                </a:solidFill>
                <a:latin typeface="+mn-lt"/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</a:defRPr>
            </a:lvl4pPr>
            <a:lvl5pPr>
              <a:defRPr sz="16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48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70850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4822"/>
            <a:ext cx="11430000" cy="1014761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3624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74BF-49D1-4D45-A0BB-B3696267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568477-FEFE-7C43-BBF2-7D97C5BB0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245CF-9C9C-F343-B256-3DDAD063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3FB3-617F-7940-B8A9-C3B4F8442C4E}" type="datetimeFigureOut">
              <a:rPr lang="en-US" smtClean="0"/>
              <a:t>12/14/20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CAFD7-AD2D-1144-B471-108DFDF9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5EE33-5F69-E146-BB5A-34667DE8B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F276-902A-FA4D-BB03-F3D2AAE8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76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240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2" y="457200"/>
            <a:ext cx="393276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3769" y="457201"/>
            <a:ext cx="7497233" cy="5403850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+mn-lt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</a:defRPr>
            </a:lvl3pPr>
            <a:lvl4pPr>
              <a:defRPr sz="1800" b="0" i="0">
                <a:solidFill>
                  <a:schemeClr val="tx1"/>
                </a:solidFill>
                <a:latin typeface="+mn-lt"/>
              </a:defRPr>
            </a:lvl4pPr>
            <a:lvl5pPr>
              <a:defRPr sz="1800" b="0" i="0">
                <a:solidFill>
                  <a:schemeClr val="tx1"/>
                </a:solidFill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2" y="2274851"/>
            <a:ext cx="3932767" cy="3594139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add sub text</a:t>
            </a:r>
          </a:p>
        </p:txBody>
      </p:sp>
    </p:spTree>
    <p:extLst>
      <p:ext uri="{BB962C8B-B14F-4D97-AF65-F5344CB8AC3E}">
        <p14:creationId xmlns:p14="http://schemas.microsoft.com/office/powerpoint/2010/main" val="2240616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2" y="457200"/>
            <a:ext cx="393276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9" y="457201"/>
            <a:ext cx="7497233" cy="5403850"/>
          </a:xfrm>
        </p:spPr>
        <p:txBody>
          <a:bodyPr/>
          <a:lstStyle>
            <a:lvl1pPr marL="0" indent="0">
              <a:buNone/>
              <a:defRPr sz="3200" b="0" i="0">
                <a:latin typeface="+mn-lt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2" y="2274851"/>
            <a:ext cx="3932767" cy="3594139"/>
          </a:xfrm>
        </p:spPr>
        <p:txBody>
          <a:bodyPr/>
          <a:lstStyle>
            <a:lvl1pPr marL="0" indent="0">
              <a:buNone/>
              <a:defRPr sz="1600" b="0" i="0">
                <a:latin typeface="+mn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add 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2185883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73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5235" y="3793068"/>
            <a:ext cx="7047924" cy="667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i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Enter 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5237" y="333635"/>
            <a:ext cx="7047924" cy="345943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4800"/>
              </a:lnSpc>
              <a:defRPr sz="4200" b="0" i="0" cap="none" spc="0" baseline="0">
                <a:solidFill>
                  <a:srgbClr val="A7934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F780168-B048-3D4E-938F-5A52C85A821E}"/>
              </a:ext>
            </a:extLst>
          </p:cNvPr>
          <p:cNvSpPr txBox="1">
            <a:spLocks/>
          </p:cNvSpPr>
          <p:nvPr userDrawn="1"/>
        </p:nvSpPr>
        <p:spPr>
          <a:xfrm>
            <a:off x="3815235" y="4643856"/>
            <a:ext cx="7047924" cy="14786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sz="3000" b="0" i="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342891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B80864-C924-E24F-9B4A-4B56F6364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4763" y="4460682"/>
            <a:ext cx="5384800" cy="1208087"/>
          </a:xfrm>
          <a:prstGeom prst="rect">
            <a:avLst/>
          </a:prstGeom>
        </p:spPr>
        <p:txBody>
          <a:bodyPr/>
          <a:lstStyle>
            <a:lvl1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2pPr>
            <a:lvl3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3pPr>
            <a:lvl4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4pPr>
            <a:lvl5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5pPr>
          </a:lstStyle>
          <a:p>
            <a:r>
              <a:rPr lang="en-US" dirty="0"/>
              <a:t>Enter Presenter(s)</a:t>
            </a:r>
          </a:p>
        </p:txBody>
      </p:sp>
    </p:spTree>
    <p:extLst>
      <p:ext uri="{BB962C8B-B14F-4D97-AF65-F5344CB8AC3E}">
        <p14:creationId xmlns:p14="http://schemas.microsoft.com/office/powerpoint/2010/main" val="3409460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5235" y="3793068"/>
            <a:ext cx="7440262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i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5237" y="333635"/>
            <a:ext cx="7440262" cy="345943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4800"/>
              </a:lnSpc>
              <a:defRPr sz="4200" b="0" i="0" cap="none" spc="0" baseline="0">
                <a:solidFill>
                  <a:srgbClr val="A7934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21180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LASSIFICATION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5235" y="3793068"/>
            <a:ext cx="7440262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i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5237" y="333635"/>
            <a:ext cx="7440262" cy="345943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4800"/>
              </a:lnSpc>
              <a:defRPr sz="4200" b="0" i="0" cap="none" spc="0" baseline="0">
                <a:solidFill>
                  <a:srgbClr val="A7934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66740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234945" indent="-234945">
              <a:spcBef>
                <a:spcPts val="2200"/>
              </a:spcBef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+mn-lt"/>
              </a:defRPr>
            </a:lvl1pPr>
            <a:lvl2pPr marL="688957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2pPr>
            <a:lvl3pPr marL="1142971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3pPr>
            <a:lvl4pPr marL="1604923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4pPr>
            <a:lvl5pPr marL="1950990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00724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t">
              <a:defRPr b="0" i="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35447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1st bulle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0" indent="0">
              <a:spcBef>
                <a:spcPts val="2200"/>
              </a:spcBef>
              <a:buNone/>
              <a:defRPr b="1" i="0">
                <a:solidFill>
                  <a:schemeClr val="tx1"/>
                </a:solidFill>
                <a:latin typeface="+mn-lt"/>
              </a:defRPr>
            </a:lvl1pPr>
            <a:lvl2pPr marL="458777" indent="-230182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2pPr>
            <a:lvl3pPr marL="688957" indent="-234945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3pPr>
            <a:lvl4pPr marL="915965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4pPr>
            <a:lvl5pPr marL="1142971" indent="-227008">
              <a:spcBef>
                <a:spcPts val="60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00724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t">
              <a:defRPr b="0" i="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3325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92773"/>
            <a:ext cx="11430000" cy="1014761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4129" y="1215483"/>
            <a:ext cx="5615353" cy="496148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  <a:lvl2pPr>
              <a:defRPr b="0" i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7600" y="1215483"/>
            <a:ext cx="5613400" cy="496148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  <a:lvl2pPr>
              <a:defRPr b="0" i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49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2" y="1235115"/>
            <a:ext cx="5617633" cy="644487"/>
          </a:xfrm>
        </p:spPr>
        <p:txBody>
          <a:bodyPr bIns="182880" anchor="b"/>
          <a:lstStyle>
            <a:lvl1pPr marL="0" indent="0" fontAlgn="b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2" y="1998135"/>
            <a:ext cx="5617633" cy="4191531"/>
          </a:xfrm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2000" b="0" i="0">
                <a:solidFill>
                  <a:schemeClr val="tx1"/>
                </a:solidFill>
                <a:latin typeface="+mn-lt"/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</a:defRPr>
            </a:lvl4pPr>
            <a:lvl5pPr>
              <a:defRPr sz="16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35115"/>
            <a:ext cx="5638800" cy="644487"/>
          </a:xfrm>
        </p:spPr>
        <p:txBody>
          <a:bodyPr bIns="182880" anchor="b"/>
          <a:lstStyle>
            <a:lvl1pPr marL="0" indent="0" fontAlgn="b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998135"/>
            <a:ext cx="5638800" cy="4191531"/>
          </a:xfrm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2000" b="0" i="0">
                <a:solidFill>
                  <a:schemeClr val="tx1"/>
                </a:solidFill>
                <a:latin typeface="+mn-lt"/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</a:defRPr>
            </a:lvl4pPr>
            <a:lvl5pPr>
              <a:defRPr sz="16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92773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992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50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342891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1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34289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6B2DF-6689-D340-B526-EB1244339643}"/>
              </a:ext>
            </a:extLst>
          </p:cNvPr>
          <p:cNvSpPr txBox="1"/>
          <p:nvPr/>
        </p:nvSpPr>
        <p:spPr>
          <a:xfrm>
            <a:off x="0" y="6585124"/>
            <a:ext cx="1219200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marL="0" marR="0" lvl="0" indent="0" algn="ctr" defTabSz="1306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CLASSIFICATION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BDC331-D832-BA4D-98B1-F25E6829EBE6}"/>
              </a:ext>
            </a:extLst>
          </p:cNvPr>
          <p:cNvSpPr txBox="1"/>
          <p:nvPr/>
        </p:nvSpPr>
        <p:spPr>
          <a:xfrm>
            <a:off x="1" y="3203"/>
            <a:ext cx="1219200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marL="0" marR="0" lvl="0" indent="0" algn="ctr" defTabSz="1306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>
                <a:solidFill>
                  <a:srgbClr val="80808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CLASSIFICATION</a:t>
            </a:r>
            <a:endParaRPr lang="en-US" sz="1600" b="1" i="0" dirty="0">
              <a:solidFill>
                <a:srgbClr val="808080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4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defTabSz="342891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1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34289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6B2DF-6689-D340-B526-EB1244339643}"/>
              </a:ext>
            </a:extLst>
          </p:cNvPr>
          <p:cNvSpPr txBox="1"/>
          <p:nvPr/>
        </p:nvSpPr>
        <p:spPr>
          <a:xfrm>
            <a:off x="0" y="6585124"/>
            <a:ext cx="1219200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marL="0" marR="0" lvl="0" indent="0" algn="ctr" defTabSz="1306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CLASSIFICATION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BDC331-D832-BA4D-98B1-F25E6829EBE6}"/>
              </a:ext>
            </a:extLst>
          </p:cNvPr>
          <p:cNvSpPr txBox="1"/>
          <p:nvPr/>
        </p:nvSpPr>
        <p:spPr>
          <a:xfrm>
            <a:off x="1" y="3203"/>
            <a:ext cx="1219200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marL="0" marR="0" lvl="0" indent="0" algn="ctr" defTabSz="1306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>
                <a:solidFill>
                  <a:srgbClr val="80808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CLASSIFICATION</a:t>
            </a:r>
            <a:endParaRPr lang="en-US" sz="1600" b="1" i="0" dirty="0">
              <a:solidFill>
                <a:srgbClr val="808080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dt="0"/>
  <p:txStyles>
    <p:titleStyle>
      <a:lvl1pPr algn="l" defTabSz="342891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1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34289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dt="0"/>
  <p:txStyles>
    <p:titleStyle>
      <a:lvl1pPr algn="l" defTabSz="342891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1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34289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4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5265595"/>
          </a:xfrm>
          <a:prstGeom prst="rect">
            <a:avLst/>
          </a:prstGeom>
        </p:spPr>
        <p:txBody>
          <a:bodyPr vert="horz" lIns="91440" tIns="45720" rIns="91440" bIns="64008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C8CF3-08AA-A542-B081-394921001F6B}"/>
              </a:ext>
            </a:extLst>
          </p:cNvPr>
          <p:cNvSpPr txBox="1"/>
          <p:nvPr/>
        </p:nvSpPr>
        <p:spPr>
          <a:xfrm>
            <a:off x="0" y="6481079"/>
            <a:ext cx="54864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marL="0" marR="0" lvl="0" indent="0" algn="l" defTabSz="1306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97425" algn="ctr"/>
              </a:tabLst>
              <a:defRPr/>
            </a:pPr>
            <a:fld id="{DE9FCC56-4E1C-4C04-868A-1C1059837326}" type="slidenum">
              <a:rPr lang="en-US" sz="1000" b="0" i="0" smtClean="0">
                <a:solidFill>
                  <a:srgbClr val="80808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pPr marL="0" marR="0" lvl="0" indent="0" algn="l" defTabSz="1306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997425" algn="ctr"/>
                </a:tabLst>
                <a:defRPr/>
              </a:pPr>
              <a:t>‹#›</a:t>
            </a:fld>
            <a:r>
              <a:rPr lang="en-US" sz="1800" b="0" i="0" dirty="0">
                <a:solidFill>
                  <a:srgbClr val="80808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5958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rgbClr val="A7934B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594" marR="0" indent="-228594" algn="l" defTabSz="914377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1pPr>
      <a:lvl2pPr marL="685783" marR="0" indent="-228594" algn="l" defTabSz="914377" rtl="0" eaLnBrk="1" fontAlgn="t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2pPr>
      <a:lvl3pPr marL="1142971" marR="0" indent="-228594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3pPr>
      <a:lvl4pPr marL="1600160" marR="0" indent="-228594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4pPr>
      <a:lvl5pPr marL="2057349" marR="0" indent="-228594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92773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5265595"/>
          </a:xfrm>
          <a:prstGeom prst="rect">
            <a:avLst/>
          </a:prstGeom>
        </p:spPr>
        <p:txBody>
          <a:bodyPr vert="horz" lIns="91440" tIns="45720" rIns="91440" bIns="64008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C8CF3-08AA-A542-B081-394921001F6B}"/>
              </a:ext>
            </a:extLst>
          </p:cNvPr>
          <p:cNvSpPr txBox="1"/>
          <p:nvPr/>
        </p:nvSpPr>
        <p:spPr>
          <a:xfrm>
            <a:off x="0" y="6481079"/>
            <a:ext cx="54864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marL="0" marR="0" lvl="0" indent="0" algn="l" defTabSz="1306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97425" algn="ctr"/>
              </a:tabLst>
              <a:defRPr/>
            </a:pPr>
            <a:fld id="{DE9FCC56-4E1C-4C04-868A-1C1059837326}" type="slidenum">
              <a:rPr lang="en-US" sz="1000" b="0" i="0" smtClean="0">
                <a:solidFill>
                  <a:srgbClr val="80808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pPr marL="0" marR="0" lvl="0" indent="0" algn="l" defTabSz="1306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997425" algn="ctr"/>
                </a:tabLst>
                <a:defRPr/>
              </a:pPr>
              <a:t>‹#›</a:t>
            </a:fld>
            <a:r>
              <a:rPr lang="en-US" sz="1800" b="0" i="0" dirty="0">
                <a:solidFill>
                  <a:srgbClr val="80808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8513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rgbClr val="A7934B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594" marR="0" indent="-228594" algn="l" defTabSz="914377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1pPr>
      <a:lvl2pPr marL="685783" marR="0" indent="-228594" algn="l" defTabSz="914377" rtl="0" eaLnBrk="1" fontAlgn="t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2pPr>
      <a:lvl3pPr marL="1142971" marR="0" indent="-228594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3pPr>
      <a:lvl4pPr marL="1600160" marR="0" indent="-228594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4pPr>
      <a:lvl5pPr marL="2057349" marR="0" indent="-228594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FIP_Portal_Demo.exe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750B-17C4-1D4A-9947-DFDC275F6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1055" y="670187"/>
            <a:ext cx="9144000" cy="2387600"/>
          </a:xfrm>
        </p:spPr>
        <p:txBody>
          <a:bodyPr/>
          <a:lstStyle/>
          <a:p>
            <a:r>
              <a:rPr lang="en-US" sz="5400" dirty="0"/>
              <a:t>Test and Evaluation of Industrial Control and Cyber-Physical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311B9-3018-4749-A87C-937F99788A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Fred Wright, PhD</a:t>
            </a:r>
          </a:p>
          <a:p>
            <a:r>
              <a:rPr lang="en-US" dirty="0"/>
              <a:t>November 18, 2020</a:t>
            </a:r>
          </a:p>
          <a:p>
            <a:r>
              <a:rPr lang="en-US" dirty="0"/>
              <a:t>ITEA Cybersecurity Workshop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07EC0E-1C70-A741-90BE-3785E5CF7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5"/>
    </mc:Choice>
    <mc:Fallback xmlns="">
      <p:transition spd="slow" advTm="3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4123-8C19-6944-9B8C-D8E224C3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292"/>
            <a:ext cx="11430000" cy="1014761"/>
          </a:xfrm>
        </p:spPr>
        <p:txBody>
          <a:bodyPr/>
          <a:lstStyle/>
          <a:p>
            <a:r>
              <a:rPr lang="en-US" dirty="0"/>
              <a:t>Test and Evaluation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509D0-C022-4840-A58A-6B120E4429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0042" y="1123334"/>
            <a:ext cx="4774691" cy="4684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8C0E5-2126-B449-871C-AE846FCBA620}"/>
              </a:ext>
            </a:extLst>
          </p:cNvPr>
          <p:cNvSpPr txBox="1"/>
          <p:nvPr/>
        </p:nvSpPr>
        <p:spPr>
          <a:xfrm>
            <a:off x="994786" y="2130250"/>
            <a:ext cx="41985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to instrument</a:t>
            </a:r>
          </a:p>
          <a:p>
            <a:r>
              <a:rPr lang="en-US" dirty="0"/>
              <a:t>	field busses </a:t>
            </a:r>
          </a:p>
          <a:p>
            <a:r>
              <a:rPr lang="en-US" dirty="0"/>
              <a:t>	austere environment</a:t>
            </a:r>
          </a:p>
          <a:p>
            <a:r>
              <a:rPr lang="en-US" dirty="0"/>
              <a:t>How to instrument</a:t>
            </a:r>
          </a:p>
          <a:p>
            <a:r>
              <a:rPr lang="en-US" dirty="0"/>
              <a:t>	Multicast</a:t>
            </a:r>
          </a:p>
          <a:p>
            <a:r>
              <a:rPr lang="en-US" dirty="0"/>
              <a:t>	HMI logs and views</a:t>
            </a:r>
          </a:p>
          <a:p>
            <a:r>
              <a:rPr lang="en-US" dirty="0"/>
              <a:t>Many verticals, standards, and vendors</a:t>
            </a:r>
          </a:p>
          <a:p>
            <a:endParaRPr lang="en-US" dirty="0"/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B000DA7B-5E37-0746-8D40-CDF0262C5E27}"/>
              </a:ext>
            </a:extLst>
          </p:cNvPr>
          <p:cNvSpPr/>
          <p:nvPr/>
        </p:nvSpPr>
        <p:spPr>
          <a:xfrm>
            <a:off x="6501008" y="1123334"/>
            <a:ext cx="4873725" cy="4684613"/>
          </a:xfrm>
          <a:prstGeom prst="pie">
            <a:avLst>
              <a:gd name="adj1" fmla="val 20508787"/>
              <a:gd name="adj2" fmla="val 16200000"/>
            </a:avLst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1585AF-81F2-1044-8D60-57ED141BD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53"/>
    </mc:Choice>
    <mc:Fallback xmlns="">
      <p:transition spd="slow" advTm="6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40;p40">
            <a:extLst>
              <a:ext uri="{FF2B5EF4-FFF2-40B4-BE49-F238E27FC236}">
                <a16:creationId xmlns:a16="http://schemas.microsoft.com/office/drawing/2014/main" id="{63F30B63-B651-4622-B668-CA0BE3208228}"/>
              </a:ext>
            </a:extLst>
          </p:cNvPr>
          <p:cNvSpPr txBox="1">
            <a:spLocks/>
          </p:cNvSpPr>
          <p:nvPr/>
        </p:nvSpPr>
        <p:spPr>
          <a:xfrm>
            <a:off x="150" y="239081"/>
            <a:ext cx="1219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Example Architecture (DCS)</a:t>
            </a:r>
          </a:p>
        </p:txBody>
      </p:sp>
      <p:pic>
        <p:nvPicPr>
          <p:cNvPr id="6" name="Google Shape;469;p61">
            <a:extLst>
              <a:ext uri="{FF2B5EF4-FFF2-40B4-BE49-F238E27FC236}">
                <a16:creationId xmlns:a16="http://schemas.microsoft.com/office/drawing/2014/main" id="{996CE8BE-90D6-4F5D-BD4E-DC0B5003581A}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364936" y="475989"/>
            <a:ext cx="8029183" cy="63820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E3B8914-40F5-4150-9028-CE7AA65BF0D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81256" y="6424613"/>
            <a:ext cx="486032" cy="19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-US" dirty="0"/>
          </a:p>
        </p:txBody>
      </p:sp>
      <p:sp>
        <p:nvSpPr>
          <p:cNvPr id="12" name="Google Shape;243;p40">
            <a:extLst>
              <a:ext uri="{FF2B5EF4-FFF2-40B4-BE49-F238E27FC236}">
                <a16:creationId xmlns:a16="http://schemas.microsoft.com/office/drawing/2014/main" id="{00F0BAB5-CFFF-4914-BD86-0240B4DCF79E}"/>
              </a:ext>
            </a:extLst>
          </p:cNvPr>
          <p:cNvSpPr txBox="1"/>
          <p:nvPr/>
        </p:nvSpPr>
        <p:spPr>
          <a:xfrm>
            <a:off x="149" y="688781"/>
            <a:ext cx="12191699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400"/>
            </a:pPr>
            <a:r>
              <a:rPr lang="en-US" sz="18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en-US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Instrumentation Options</a:t>
            </a:r>
            <a:endParaRPr lang="en-US" sz="180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294D32-EDCD-814C-84D7-7E333CABF8D4}"/>
              </a:ext>
            </a:extLst>
          </p:cNvPr>
          <p:cNvSpPr txBox="1"/>
          <p:nvPr/>
        </p:nvSpPr>
        <p:spPr>
          <a:xfrm>
            <a:off x="1077799" y="1413163"/>
            <a:ext cx="1818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Logs from Human Machine Interface (HMI)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50FB80-10B3-0940-8652-077917693E3C}"/>
              </a:ext>
            </a:extLst>
          </p:cNvPr>
          <p:cNvCxnSpPr/>
          <p:nvPr/>
        </p:nvCxnSpPr>
        <p:spPr>
          <a:xfrm>
            <a:off x="2364936" y="2611059"/>
            <a:ext cx="1542046" cy="6459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B82250-A5D5-5F44-B043-CC89B40FB760}"/>
              </a:ext>
            </a:extLst>
          </p:cNvPr>
          <p:cNvCxnSpPr>
            <a:cxnSpLocks/>
          </p:cNvCxnSpPr>
          <p:nvPr/>
        </p:nvCxnSpPr>
        <p:spPr>
          <a:xfrm flipV="1">
            <a:off x="1686296" y="3690744"/>
            <a:ext cx="2814452" cy="6793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B52D5F-B004-BF4F-8255-ED9F28EBB9D6}"/>
              </a:ext>
            </a:extLst>
          </p:cNvPr>
          <p:cNvSpPr txBox="1"/>
          <p:nvPr/>
        </p:nvSpPr>
        <p:spPr>
          <a:xfrm>
            <a:off x="212882" y="3628887"/>
            <a:ext cx="1818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Monitor LAN segment with “Tap” or mirrored port on switch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7CA256-5BE3-1E41-98C4-6E6AB811D904}"/>
              </a:ext>
            </a:extLst>
          </p:cNvPr>
          <p:cNvCxnSpPr>
            <a:cxnSpLocks/>
          </p:cNvCxnSpPr>
          <p:nvPr/>
        </p:nvCxnSpPr>
        <p:spPr>
          <a:xfrm flipH="1">
            <a:off x="5427023" y="3493919"/>
            <a:ext cx="4833259" cy="14017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460DFD-1631-7041-A477-DC3DB92BD3D1}"/>
              </a:ext>
            </a:extLst>
          </p:cNvPr>
          <p:cNvSpPr txBox="1"/>
          <p:nvPr/>
        </p:nvSpPr>
        <p:spPr>
          <a:xfrm>
            <a:off x="10260282" y="3181480"/>
            <a:ext cx="1818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Instrumenting field busses is doable but cumbersome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5EAE72-1288-F24C-B8CA-E0D7EEF7791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718962" y="3781645"/>
            <a:ext cx="2541320" cy="1426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50A993B-CED2-E945-AE19-7AB361365D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57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76"/>
    </mc:Choice>
    <mc:Fallback xmlns="">
      <p:transition spd="slow" advTm="13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86" descr="https://lh5.googleusercontent.com/hkILrDImD5ter2EnW22c45VMbb4v5VicywdvycWuTOTf30ecZnmNeTZJ5NhnmnrDsqwT19D80oJ9s72n1-HB8SeuoTsqzay7solsp4FRCS0Qj7woro8dpsZJJ0ChmbU2Qq5M8p80"/>
          <p:cNvPicPr preferRelativeResize="0"/>
          <p:nvPr/>
        </p:nvPicPr>
        <p:blipFill rotWithShape="1">
          <a:blip r:embed="rId5">
            <a:alphaModFix/>
          </a:blip>
          <a:srcRect r="2730"/>
          <a:stretch/>
        </p:blipFill>
        <p:spPr>
          <a:xfrm>
            <a:off x="6096000" y="1076275"/>
            <a:ext cx="5585256" cy="3452693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86"/>
          <p:cNvSpPr txBox="1"/>
          <p:nvPr/>
        </p:nvSpPr>
        <p:spPr>
          <a:xfrm>
            <a:off x="729703" y="1124762"/>
            <a:ext cx="5022997" cy="414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15000"/>
              </a:lnSpc>
              <a:buClr>
                <a:schemeClr val="accent1"/>
              </a:buClr>
              <a:buSzPts val="1800"/>
              <a:buChar char="●"/>
              <a:defRPr sz="2400">
                <a:solidFill>
                  <a:schemeClr val="bg2"/>
                </a:solidFill>
                <a:ea typeface="Calibri"/>
                <a:sym typeface="Calibri"/>
              </a:defRPr>
            </a:lvl1pPr>
            <a:lvl2pPr marL="1219170" indent="-423323">
              <a:lnSpc>
                <a:spcPct val="90000"/>
              </a:lnSpc>
              <a:spcBef>
                <a:spcPts val="2133"/>
              </a:spcBef>
              <a:buClr>
                <a:schemeClr val="dk1"/>
              </a:buClr>
              <a:buSzPts val="1400"/>
              <a:buChar char="○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indent="-423323">
              <a:lnSpc>
                <a:spcPct val="90000"/>
              </a:lnSpc>
              <a:spcBef>
                <a:spcPts val="2133"/>
              </a:spcBef>
              <a:buClr>
                <a:schemeClr val="dk1"/>
              </a:buClr>
              <a:buSzPts val="1400"/>
              <a:buChar char="■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indent="-423323">
              <a:lnSpc>
                <a:spcPct val="90000"/>
              </a:lnSpc>
              <a:spcBef>
                <a:spcPts val="2133"/>
              </a:spcBef>
              <a:buClr>
                <a:schemeClr val="dk1"/>
              </a:buClr>
              <a:buSzPts val="1400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indent="-423323">
              <a:lnSpc>
                <a:spcPct val="90000"/>
              </a:lnSpc>
              <a:spcBef>
                <a:spcPts val="2133"/>
              </a:spcBef>
              <a:buClr>
                <a:schemeClr val="dk1"/>
              </a:buClr>
              <a:buSzPts val="1400"/>
              <a:buChar char="○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indent="-423323">
              <a:lnSpc>
                <a:spcPct val="90000"/>
              </a:lnSpc>
              <a:spcBef>
                <a:spcPts val="2133"/>
              </a:spcBef>
              <a:buClr>
                <a:schemeClr val="dk1"/>
              </a:buClr>
              <a:buSzPts val="1400"/>
              <a:buChar char="■"/>
              <a:defRPr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4267093" indent="-423323">
              <a:lnSpc>
                <a:spcPct val="90000"/>
              </a:lnSpc>
              <a:spcBef>
                <a:spcPts val="2133"/>
              </a:spcBef>
              <a:buClr>
                <a:schemeClr val="dk1"/>
              </a:buClr>
              <a:buSzPts val="1400"/>
              <a:buChar char="●"/>
              <a:defRPr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4876678" indent="-423323">
              <a:lnSpc>
                <a:spcPct val="90000"/>
              </a:lnSpc>
              <a:spcBef>
                <a:spcPts val="2133"/>
              </a:spcBef>
              <a:buClr>
                <a:schemeClr val="dk1"/>
              </a:buClr>
              <a:buSzPts val="1400"/>
              <a:buChar char="○"/>
              <a:defRPr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5486263" indent="-423323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114300" indent="0">
              <a:buNone/>
            </a:pPr>
            <a:r>
              <a:rPr lang="en" sz="2000" b="1" dirty="0">
                <a:solidFill>
                  <a:schemeClr val="tx1"/>
                </a:solidFill>
              </a:rPr>
              <a:t>Numerous Standards:</a:t>
            </a:r>
            <a:endParaRPr sz="800" b="1" dirty="0">
              <a:solidFill>
                <a:schemeClr val="tx1"/>
              </a:solidFill>
            </a:endParaRPr>
          </a:p>
          <a:p>
            <a:r>
              <a:rPr lang="en" sz="1600" dirty="0">
                <a:solidFill>
                  <a:schemeClr val="tx1"/>
                </a:solidFill>
              </a:rPr>
              <a:t>Vendor Proprietary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>
                <a:solidFill>
                  <a:schemeClr val="tx1"/>
                </a:solidFill>
              </a:rPr>
              <a:t>Modbus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>
                <a:solidFill>
                  <a:schemeClr val="tx1"/>
                </a:solidFill>
              </a:rPr>
              <a:t>HART  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>
                <a:solidFill>
                  <a:schemeClr val="tx1"/>
                </a:solidFill>
              </a:rPr>
              <a:t>Profibus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>
                <a:solidFill>
                  <a:schemeClr val="tx1"/>
                </a:solidFill>
              </a:rPr>
              <a:t>World FIP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>
                <a:solidFill>
                  <a:schemeClr val="tx1"/>
                </a:solidFill>
              </a:rPr>
              <a:t>Foundation Fieldbus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 err="1">
                <a:solidFill>
                  <a:schemeClr val="tx1"/>
                </a:solidFill>
              </a:rPr>
              <a:t>DeviceNet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 err="1">
                <a:solidFill>
                  <a:schemeClr val="tx1"/>
                </a:solidFill>
              </a:rPr>
              <a:t>SDSnet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 err="1">
                <a:solidFill>
                  <a:schemeClr val="tx1"/>
                </a:solidFill>
              </a:rPr>
              <a:t>LONworks</a:t>
            </a:r>
            <a:r>
              <a:rPr lang="en" sz="1600" dirty="0">
                <a:solidFill>
                  <a:schemeClr val="tx1"/>
                </a:solidFill>
              </a:rPr>
              <a:t> (building automation)</a:t>
            </a:r>
          </a:p>
          <a:p>
            <a:r>
              <a:rPr lang="en" sz="1600" dirty="0" err="1">
                <a:solidFill>
                  <a:schemeClr val="tx1"/>
                </a:solidFill>
              </a:rPr>
              <a:t>BACNet</a:t>
            </a:r>
            <a:r>
              <a:rPr lang="en" sz="1600" dirty="0">
                <a:solidFill>
                  <a:schemeClr val="tx1"/>
                </a:solidFill>
              </a:rPr>
              <a:t> (building automation)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>
                <a:solidFill>
                  <a:schemeClr val="tx1"/>
                </a:solidFill>
              </a:rPr>
              <a:t>CAN bus (automotive)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>
                <a:solidFill>
                  <a:schemeClr val="tx1"/>
                </a:solidFill>
              </a:rPr>
              <a:t>MIL-STD 1553 (aviation)</a:t>
            </a:r>
            <a:endParaRPr sz="1600" dirty="0">
              <a:solidFill>
                <a:schemeClr val="tx1"/>
              </a:solidFill>
            </a:endParaRPr>
          </a:p>
          <a:p>
            <a:r>
              <a:rPr lang="en" sz="1600" dirty="0">
                <a:solidFill>
                  <a:schemeClr val="tx1"/>
                </a:solidFill>
              </a:rPr>
              <a:t>ARINC-429 (aviation)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5" name="Google Shape;240;p40">
            <a:extLst>
              <a:ext uri="{FF2B5EF4-FFF2-40B4-BE49-F238E27FC236}">
                <a16:creationId xmlns:a16="http://schemas.microsoft.com/office/drawing/2014/main" id="{29DE505F-893F-4600-B9E3-BD6DE4E04B01}"/>
              </a:ext>
            </a:extLst>
          </p:cNvPr>
          <p:cNvSpPr txBox="1">
            <a:spLocks/>
          </p:cNvSpPr>
          <p:nvPr/>
        </p:nvSpPr>
        <p:spPr>
          <a:xfrm>
            <a:off x="150" y="239081"/>
            <a:ext cx="1219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Instrumentation and Field Bus Standards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243;p40">
            <a:extLst>
              <a:ext uri="{FF2B5EF4-FFF2-40B4-BE49-F238E27FC236}">
                <a16:creationId xmlns:a16="http://schemas.microsoft.com/office/drawing/2014/main" id="{2DF23524-618D-4176-9405-B71418990817}"/>
              </a:ext>
            </a:extLst>
          </p:cNvPr>
          <p:cNvSpPr txBox="1"/>
          <p:nvPr/>
        </p:nvSpPr>
        <p:spPr>
          <a:xfrm>
            <a:off x="149" y="688781"/>
            <a:ext cx="12191699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400"/>
            </a:pPr>
            <a:r>
              <a:rPr lang="en-US" sz="18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On the Right </a:t>
            </a:r>
            <a:r>
              <a:rPr lang="en-US" sz="180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Bus: Instrumentation and Data Reduction Challenges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75448CC-1575-4055-B6B0-E21D97FE99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81256" y="6424613"/>
            <a:ext cx="486032" cy="19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D1FF85-2319-6C46-B20B-764C9E2D09C2}"/>
              </a:ext>
            </a:extLst>
          </p:cNvPr>
          <p:cNvSpPr/>
          <p:nvPr/>
        </p:nvSpPr>
        <p:spPr>
          <a:xfrm>
            <a:off x="4168239" y="4577455"/>
            <a:ext cx="7513017" cy="1976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lnSpc>
                <a:spcPct val="115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Implementations may be built on “open” standards but not necessarily interoperable with other vendor’s products</a:t>
            </a:r>
          </a:p>
          <a:p>
            <a:pPr marL="457200" indent="-342900">
              <a:lnSpc>
                <a:spcPct val="115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Products may be capable of using standard protocols but proprietary protocols are often used in practice</a:t>
            </a:r>
          </a:p>
          <a:p>
            <a:pPr marL="457200" indent="-342900">
              <a:lnSpc>
                <a:spcPct val="115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How field and SCADA Messages/Protocols are encapsulated for Ethernet segments can also cause issues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847367-59D8-634B-B624-8369F0D15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38"/>
    </mc:Choice>
    <mc:Fallback xmlns="">
      <p:transition spd="slow" advTm="8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4123-8C19-6944-9B8C-D8E224C3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292"/>
            <a:ext cx="11430000" cy="1014761"/>
          </a:xfrm>
        </p:spPr>
        <p:txBody>
          <a:bodyPr/>
          <a:lstStyle/>
          <a:p>
            <a:r>
              <a:rPr lang="en-US" dirty="0"/>
              <a:t>Test and Evaluation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509D0-C022-4840-A58A-6B120E4429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0042" y="1123334"/>
            <a:ext cx="4774691" cy="4684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8C0E5-2126-B449-871C-AE846FCBA620}"/>
              </a:ext>
            </a:extLst>
          </p:cNvPr>
          <p:cNvSpPr txBox="1"/>
          <p:nvPr/>
        </p:nvSpPr>
        <p:spPr>
          <a:xfrm>
            <a:off x="469972" y="2265311"/>
            <a:ext cx="58176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System security versus device security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Vulnerability testing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Verify controls for network devices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Increasing use of RF 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B000DA7B-5E37-0746-8D40-CDF0262C5E27}"/>
              </a:ext>
            </a:extLst>
          </p:cNvPr>
          <p:cNvSpPr/>
          <p:nvPr/>
        </p:nvSpPr>
        <p:spPr>
          <a:xfrm rot="4358350">
            <a:off x="6501008" y="1123334"/>
            <a:ext cx="4873725" cy="4684613"/>
          </a:xfrm>
          <a:prstGeom prst="pie">
            <a:avLst>
              <a:gd name="adj1" fmla="val 20508787"/>
              <a:gd name="adj2" fmla="val 16200000"/>
            </a:avLst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F78CBD-CEFE-2D4A-AE26-C83857CA4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70"/>
    </mc:Choice>
    <mc:Fallback xmlns="">
      <p:transition spd="slow" advTm="34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77;p73" descr="https://lh5.googleusercontent.com/Hp8Tbh6WbIdJoWk726yz3uSkUCqKxylByN0ACnCVJRXBvdFls6tPacWYHMyxf9k1Sa0VE9jtiKmja_flQFKc2iSvzH0AoHAffR7hTrjF5nvHiBW8u8bc74i5Ab3GhVa1ke4uwjWIn14nDYlN0w">
            <a:extLst>
              <a:ext uri="{FF2B5EF4-FFF2-40B4-BE49-F238E27FC236}">
                <a16:creationId xmlns:a16="http://schemas.microsoft.com/office/drawing/2014/main" id="{688C8AF6-AFDE-4DE0-AA89-0CE77D90E8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8935"/>
          <a:stretch/>
        </p:blipFill>
        <p:spPr>
          <a:xfrm>
            <a:off x="354328" y="811781"/>
            <a:ext cx="3861413" cy="31561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40;p40">
            <a:extLst>
              <a:ext uri="{FF2B5EF4-FFF2-40B4-BE49-F238E27FC236}">
                <a16:creationId xmlns:a16="http://schemas.microsoft.com/office/drawing/2014/main" id="{63F30B63-B651-4622-B668-CA0BE3208228}"/>
              </a:ext>
            </a:extLst>
          </p:cNvPr>
          <p:cNvSpPr txBox="1">
            <a:spLocks/>
          </p:cNvSpPr>
          <p:nvPr/>
        </p:nvSpPr>
        <p:spPr>
          <a:xfrm>
            <a:off x="150" y="239081"/>
            <a:ext cx="1219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Finding Vulnerabilities in ICS Devices</a:t>
            </a:r>
          </a:p>
        </p:txBody>
      </p:sp>
      <p:sp>
        <p:nvSpPr>
          <p:cNvPr id="12" name="Google Shape;243;p40">
            <a:extLst>
              <a:ext uri="{FF2B5EF4-FFF2-40B4-BE49-F238E27FC236}">
                <a16:creationId xmlns:a16="http://schemas.microsoft.com/office/drawing/2014/main" id="{00F0BAB5-CFFF-4914-BD86-0240B4DCF79E}"/>
              </a:ext>
            </a:extLst>
          </p:cNvPr>
          <p:cNvSpPr txBox="1"/>
          <p:nvPr/>
        </p:nvSpPr>
        <p:spPr>
          <a:xfrm>
            <a:off x="149" y="688781"/>
            <a:ext cx="12191699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400"/>
            </a:pPr>
            <a:r>
              <a:rPr lang="en-US" sz="18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US" sz="180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Little</a:t>
            </a:r>
            <a:r>
              <a:rPr lang="en-US" sz="18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 Deeper</a:t>
            </a:r>
            <a:endParaRPr lang="en-US" sz="180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61FDD4E-712F-4F67-ABB4-09336F466FF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81256" y="6424613"/>
            <a:ext cx="486032" cy="19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85E9C-9408-4952-B0A5-AE5A8CD3E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297" y="998662"/>
            <a:ext cx="4489220" cy="3719060"/>
          </a:xfrm>
          <a:prstGeom prst="rect">
            <a:avLst/>
          </a:prstGeom>
        </p:spPr>
      </p:pic>
      <p:pic>
        <p:nvPicPr>
          <p:cNvPr id="7" name="Google Shape;363;p49">
            <a:extLst>
              <a:ext uri="{FF2B5EF4-FFF2-40B4-BE49-F238E27FC236}">
                <a16:creationId xmlns:a16="http://schemas.microsoft.com/office/drawing/2014/main" id="{8A59183A-F30F-AF48-A55F-B00395338A1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6458" y="4108862"/>
            <a:ext cx="2131252" cy="219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11F559-DDC4-7549-BBE3-82DA386C63C8}"/>
              </a:ext>
            </a:extLst>
          </p:cNvPr>
          <p:cNvSpPr txBox="1"/>
          <p:nvPr/>
        </p:nvSpPr>
        <p:spPr>
          <a:xfrm>
            <a:off x="5288475" y="6323672"/>
            <a:ext cx="283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Device “Transmitter”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8D4BF-09EB-644A-B8CE-9E9D06206F9D}"/>
              </a:ext>
            </a:extLst>
          </p:cNvPr>
          <p:cNvSpPr txBox="1"/>
          <p:nvPr/>
        </p:nvSpPr>
        <p:spPr>
          <a:xfrm>
            <a:off x="771897" y="4717722"/>
            <a:ext cx="3158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Fuzzing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security evaluations when needed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78DF32C-B58F-A845-B213-2FAB54730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7"/>
    </mc:Choice>
    <mc:Fallback xmlns="">
      <p:transition spd="slow" advTm="57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Communications for Industrial Automation</a:t>
            </a:r>
          </a:p>
        </p:txBody>
      </p:sp>
      <p:sp>
        <p:nvSpPr>
          <p:cNvPr id="581" name="Google Shape;581;p67"/>
          <p:cNvSpPr txBox="1">
            <a:spLocks noGrp="1"/>
          </p:cNvSpPr>
          <p:nvPr>
            <p:ph idx="1"/>
          </p:nvPr>
        </p:nvSpPr>
        <p:spPr>
          <a:xfrm>
            <a:off x="381000" y="1215484"/>
            <a:ext cx="6421734" cy="52655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Microwave point-to-point</a:t>
            </a:r>
          </a:p>
          <a:p>
            <a:r>
              <a:rPr lang="en-US" dirty="0"/>
              <a:t>Cellular (3G and 4G)</a:t>
            </a:r>
          </a:p>
          <a:p>
            <a:r>
              <a:rPr lang="en-US" dirty="0"/>
              <a:t>Various industrial, scientific, and medical (ISM) unlicensed radio band systems </a:t>
            </a:r>
          </a:p>
          <a:p>
            <a:pPr lvl="2"/>
            <a:r>
              <a:rPr lang="en-US" dirty="0" err="1"/>
              <a:t>Wifi</a:t>
            </a:r>
            <a:endParaRPr lang="en-US" dirty="0"/>
          </a:p>
          <a:p>
            <a:pPr lvl="2"/>
            <a:r>
              <a:rPr lang="en-US" dirty="0"/>
              <a:t>Bluetooth</a:t>
            </a:r>
          </a:p>
          <a:p>
            <a:pPr lvl="2"/>
            <a:r>
              <a:rPr lang="en-US" dirty="0"/>
              <a:t>Zigbee (IEEE 802.15.4), </a:t>
            </a:r>
          </a:p>
          <a:p>
            <a:pPr lvl="2"/>
            <a:r>
              <a:rPr lang="en-US" dirty="0" err="1"/>
              <a:t>LoRaWAN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Other IoT radios</a:t>
            </a:r>
          </a:p>
          <a:p>
            <a:r>
              <a:rPr lang="en-US" dirty="0"/>
              <a:t>Satellite Communications (SATCOM)</a:t>
            </a:r>
          </a:p>
          <a:p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2DFF09F-934C-7F42-8D21-6A36376E831D}"/>
              </a:ext>
            </a:extLst>
          </p:cNvPr>
          <p:cNvSpPr txBox="1">
            <a:spLocks/>
          </p:cNvSpPr>
          <p:nvPr/>
        </p:nvSpPr>
        <p:spPr>
          <a:xfrm>
            <a:off x="9846199" y="6483677"/>
            <a:ext cx="736077" cy="3651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r" defTabSz="914186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  <a:defRPr sz="1200" b="1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092" lvl="1" algn="l" defTabSz="914186" rtl="0" eaLnBrk="1" latinLnBrk="0" hangingPunct="1">
              <a:buNone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914186" lvl="2" algn="l" defTabSz="914186" rtl="0" eaLnBrk="1" latinLnBrk="0" hangingPunct="1">
              <a:buNone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371279" lvl="3" algn="l" defTabSz="914186" rtl="0" eaLnBrk="1" latinLnBrk="0" hangingPunct="1">
              <a:buNone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828373" lvl="4" algn="l" defTabSz="914186" rtl="0" eaLnBrk="1" latinLnBrk="0" hangingPunct="1">
              <a:buNone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285466" lvl="5" algn="l" defTabSz="914186" rtl="0" eaLnBrk="1" latinLnBrk="0" hangingPunct="1">
              <a:buNone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6pPr>
            <a:lvl7pPr marL="2742558" lvl="6" algn="l" defTabSz="914186" rtl="0" eaLnBrk="1" latinLnBrk="0" hangingPunct="1">
              <a:buNone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7pPr>
            <a:lvl8pPr marL="3199652" lvl="7" algn="l" defTabSz="914186" rtl="0" eaLnBrk="1" latinLnBrk="0" hangingPunct="1">
              <a:buNone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8pPr>
            <a:lvl9pPr marL="3656744" lvl="8" algn="l" defTabSz="914186" rtl="0" eaLnBrk="1" latinLnBrk="0" hangingPunct="1">
              <a:buNone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Google Shape;587;p68" descr="Adafruit RFM96W LoRa Radio Transceiver Breakout - 433 MHz - RadioFruit">
            <a:extLst>
              <a:ext uri="{FF2B5EF4-FFF2-40B4-BE49-F238E27FC236}">
                <a16:creationId xmlns:a16="http://schemas.microsoft.com/office/drawing/2014/main" id="{F9F35AD4-38C1-ED40-B8B0-317D3D559C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2457" y="1378597"/>
            <a:ext cx="2705570" cy="20504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89;p68">
            <a:extLst>
              <a:ext uri="{FF2B5EF4-FFF2-40B4-BE49-F238E27FC236}">
                <a16:creationId xmlns:a16="http://schemas.microsoft.com/office/drawing/2014/main" id="{36B8F5F0-72A7-D448-A9C4-ACAE9D94E54B}"/>
              </a:ext>
            </a:extLst>
          </p:cNvPr>
          <p:cNvSpPr txBox="1"/>
          <p:nvPr/>
        </p:nvSpPr>
        <p:spPr>
          <a:xfrm>
            <a:off x="8457517" y="892111"/>
            <a:ext cx="4136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Adafruit Low power Long Range (</a:t>
            </a:r>
            <a:r>
              <a:rPr lang="en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LoRa</a:t>
            </a: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Radio Transceiver (433MHz) &gt;1km</a:t>
            </a:r>
            <a:endParaRPr dirty="0"/>
          </a:p>
        </p:txBody>
      </p:sp>
      <p:pic>
        <p:nvPicPr>
          <p:cNvPr id="10" name="Google Shape;588;p68" descr="https://www.mouser.com/images/digiinternational/lrg/XBEE_Pro_S2C_SPL.jpg">
            <a:extLst>
              <a:ext uri="{FF2B5EF4-FFF2-40B4-BE49-F238E27FC236}">
                <a16:creationId xmlns:a16="http://schemas.microsoft.com/office/drawing/2014/main" id="{C0BCB442-F447-2A4C-B177-0B8890ABB53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77081" y="4401177"/>
            <a:ext cx="1548018" cy="22194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90;p68">
            <a:extLst>
              <a:ext uri="{FF2B5EF4-FFF2-40B4-BE49-F238E27FC236}">
                <a16:creationId xmlns:a16="http://schemas.microsoft.com/office/drawing/2014/main" id="{2380D8F3-A393-6847-9A44-D624EE6BE5DF}"/>
              </a:ext>
            </a:extLst>
          </p:cNvPr>
          <p:cNvSpPr txBox="1"/>
          <p:nvPr/>
        </p:nvSpPr>
        <p:spPr>
          <a:xfrm>
            <a:off x="7951090" y="4636163"/>
            <a:ext cx="3609987" cy="429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 International Zigbee Module (2.4GHz)</a:t>
            </a:r>
            <a:endParaRPr dirty="0"/>
          </a:p>
          <a:p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(Low power mesh network) ~10 to 20m</a:t>
            </a: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85F6F1-94C6-D747-85CB-E613DE332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5"/>
    </mc:Choice>
    <mc:Fallback xmlns="">
      <p:transition spd="slow" advTm="41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4123-8C19-6944-9B8C-D8E224C3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292"/>
            <a:ext cx="11430000" cy="1014761"/>
          </a:xfrm>
        </p:spPr>
        <p:txBody>
          <a:bodyPr/>
          <a:lstStyle/>
          <a:p>
            <a:r>
              <a:rPr lang="en-US" dirty="0"/>
              <a:t>Test and Evaluation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509D0-C022-4840-A58A-6B120E4429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0042" y="1123334"/>
            <a:ext cx="4774691" cy="4684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8C0E5-2126-B449-871C-AE846FCBA620}"/>
              </a:ext>
            </a:extLst>
          </p:cNvPr>
          <p:cNvSpPr txBox="1"/>
          <p:nvPr/>
        </p:nvSpPr>
        <p:spPr>
          <a:xfrm>
            <a:off x="769159" y="2130250"/>
            <a:ext cx="55723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Representing threats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Safety concerns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Threat Intelligence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Red team familiarity with ICS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Testing physical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Increasing use of RF communications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Another threat 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Cost of replicating the operating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B000DA7B-5E37-0746-8D40-CDF0262C5E27}"/>
              </a:ext>
            </a:extLst>
          </p:cNvPr>
          <p:cNvSpPr/>
          <p:nvPr/>
        </p:nvSpPr>
        <p:spPr>
          <a:xfrm rot="8598260">
            <a:off x="6501008" y="1123334"/>
            <a:ext cx="4873725" cy="4684613"/>
          </a:xfrm>
          <a:prstGeom prst="pie">
            <a:avLst>
              <a:gd name="adj1" fmla="val 20508787"/>
              <a:gd name="adj2" fmla="val 16200000"/>
            </a:avLst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E6E75D-1E6D-914D-812D-072914F2D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99"/>
    </mc:Choice>
    <mc:Fallback xmlns="">
      <p:transition spd="slow" advTm="7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4123-8C19-6944-9B8C-D8E224C3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292"/>
            <a:ext cx="11430000" cy="1014761"/>
          </a:xfrm>
        </p:spPr>
        <p:txBody>
          <a:bodyPr/>
          <a:lstStyle/>
          <a:p>
            <a:r>
              <a:rPr lang="en-US" dirty="0"/>
              <a:t>Test and Evaluation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509D0-C022-4840-A58A-6B120E4429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0042" y="1123334"/>
            <a:ext cx="4774691" cy="4684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8C0E5-2126-B449-871C-AE846FCBA620}"/>
              </a:ext>
            </a:extLst>
          </p:cNvPr>
          <p:cNvSpPr txBox="1"/>
          <p:nvPr/>
        </p:nvSpPr>
        <p:spPr>
          <a:xfrm>
            <a:off x="994786" y="2130250"/>
            <a:ext cx="46302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Cyber “So What”</a:t>
            </a:r>
          </a:p>
          <a:p>
            <a:r>
              <a:rPr lang="en-US" sz="2000" dirty="0"/>
              <a:t>	Assessing impacts to operations</a:t>
            </a:r>
          </a:p>
          <a:p>
            <a:r>
              <a:rPr lang="en-US" sz="2000" dirty="0"/>
              <a:t>Testing incident response and recovery</a:t>
            </a:r>
          </a:p>
          <a:p>
            <a:r>
              <a:rPr lang="en-US" sz="2000" dirty="0"/>
              <a:t>	Tied to safety	</a:t>
            </a:r>
          </a:p>
          <a:p>
            <a:r>
              <a:rPr lang="en-US" sz="2000" dirty="0"/>
              <a:t>	Disruption to operations</a:t>
            </a:r>
          </a:p>
          <a:p>
            <a:endParaRPr lang="en-US" sz="2000" dirty="0"/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B000DA7B-5E37-0746-8D40-CDF0262C5E27}"/>
              </a:ext>
            </a:extLst>
          </p:cNvPr>
          <p:cNvSpPr/>
          <p:nvPr/>
        </p:nvSpPr>
        <p:spPr>
          <a:xfrm rot="12969359">
            <a:off x="6501008" y="1123334"/>
            <a:ext cx="4873725" cy="4684613"/>
          </a:xfrm>
          <a:prstGeom prst="pie">
            <a:avLst>
              <a:gd name="adj1" fmla="val 3283117"/>
              <a:gd name="adj2" fmla="val 16200000"/>
            </a:avLst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4C5860-CD13-E44E-9638-C1F438DA8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1"/>
    </mc:Choice>
    <mc:Fallback xmlns="">
      <p:transition spd="slow" advTm="2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>
            <a:spLocks noGrp="1"/>
          </p:cNvSpPr>
          <p:nvPr>
            <p:ph type="title"/>
          </p:nvPr>
        </p:nvSpPr>
        <p:spPr>
          <a:xfrm>
            <a:off x="1835700" y="22720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b="1" dirty="0"/>
              <a:t>Basic Control System Components</a:t>
            </a:r>
            <a:endParaRPr dirty="0"/>
          </a:p>
        </p:txBody>
      </p:sp>
      <p:sp>
        <p:nvSpPr>
          <p:cNvPr id="253" name="Google Shape;253;p29"/>
          <p:cNvSpPr txBox="1"/>
          <p:nvPr/>
        </p:nvSpPr>
        <p:spPr>
          <a:xfrm>
            <a:off x="2576834" y="2177153"/>
            <a:ext cx="1343100" cy="4845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Human Machine </a:t>
            </a:r>
            <a:endParaRPr sz="1100"/>
          </a:p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Interface (HMI)</a:t>
            </a:r>
            <a:endParaRPr sz="1100"/>
          </a:p>
        </p:txBody>
      </p:sp>
      <p:sp>
        <p:nvSpPr>
          <p:cNvPr id="254" name="Google Shape;254;p29"/>
          <p:cNvSpPr txBox="1"/>
          <p:nvPr/>
        </p:nvSpPr>
        <p:spPr>
          <a:xfrm>
            <a:off x="8192475" y="2174375"/>
            <a:ext cx="1730100" cy="4845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Remote Diagnostics</a:t>
            </a:r>
            <a:endParaRPr sz="1100"/>
          </a:p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and Maintenance</a:t>
            </a:r>
            <a:endParaRPr sz="1100"/>
          </a:p>
        </p:txBody>
      </p:sp>
      <p:sp>
        <p:nvSpPr>
          <p:cNvPr id="255" name="Google Shape;255;p29"/>
          <p:cNvSpPr txBox="1"/>
          <p:nvPr/>
        </p:nvSpPr>
        <p:spPr>
          <a:xfrm>
            <a:off x="5419238" y="3178723"/>
            <a:ext cx="1043100" cy="2769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  Controller  </a:t>
            </a:r>
            <a:endParaRPr sz="1100"/>
          </a:p>
        </p:txBody>
      </p:sp>
      <p:sp>
        <p:nvSpPr>
          <p:cNvPr id="256" name="Google Shape;256;p29"/>
          <p:cNvSpPr txBox="1"/>
          <p:nvPr/>
        </p:nvSpPr>
        <p:spPr>
          <a:xfrm>
            <a:off x="4173498" y="4058677"/>
            <a:ext cx="893400" cy="2769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Actuators </a:t>
            </a:r>
            <a:endParaRPr sz="1100"/>
          </a:p>
        </p:txBody>
      </p:sp>
      <p:sp>
        <p:nvSpPr>
          <p:cNvPr id="257" name="Google Shape;257;p29"/>
          <p:cNvSpPr txBox="1"/>
          <p:nvPr/>
        </p:nvSpPr>
        <p:spPr>
          <a:xfrm>
            <a:off x="6761389" y="4066043"/>
            <a:ext cx="758400" cy="2769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Sensors </a:t>
            </a:r>
            <a:endParaRPr sz="1100"/>
          </a:p>
        </p:txBody>
      </p:sp>
      <p:sp>
        <p:nvSpPr>
          <p:cNvPr id="258" name="Google Shape;258;p29"/>
          <p:cNvSpPr txBox="1"/>
          <p:nvPr/>
        </p:nvSpPr>
        <p:spPr>
          <a:xfrm>
            <a:off x="5186900" y="4825023"/>
            <a:ext cx="1527000" cy="2769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Controlled Process </a:t>
            </a:r>
            <a:endParaRPr sz="1100"/>
          </a:p>
        </p:txBody>
      </p:sp>
      <p:sp>
        <p:nvSpPr>
          <p:cNvPr id="259" name="Google Shape;259;p29"/>
          <p:cNvSpPr txBox="1"/>
          <p:nvPr/>
        </p:nvSpPr>
        <p:spPr>
          <a:xfrm>
            <a:off x="3957126" y="2538596"/>
            <a:ext cx="15513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Set points,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Control algorithms,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Parameter constraints,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Process Data</a:t>
            </a:r>
            <a:endParaRPr sz="1100"/>
          </a:p>
        </p:txBody>
      </p:sp>
      <p:sp>
        <p:nvSpPr>
          <p:cNvPr id="260" name="Google Shape;260;p29"/>
          <p:cNvSpPr txBox="1"/>
          <p:nvPr/>
        </p:nvSpPr>
        <p:spPr>
          <a:xfrm>
            <a:off x="3889214" y="3518697"/>
            <a:ext cx="968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Manipulated 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Variable</a:t>
            </a:r>
            <a:endParaRPr sz="1100"/>
          </a:p>
        </p:txBody>
      </p:sp>
      <p:sp>
        <p:nvSpPr>
          <p:cNvPr id="261" name="Google Shape;261;p29"/>
          <p:cNvSpPr txBox="1"/>
          <p:nvPr/>
        </p:nvSpPr>
        <p:spPr>
          <a:xfrm>
            <a:off x="7105546" y="3245685"/>
            <a:ext cx="828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Controlled 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Variable</a:t>
            </a:r>
            <a:endParaRPr sz="1100"/>
          </a:p>
        </p:txBody>
      </p:sp>
      <p:sp>
        <p:nvSpPr>
          <p:cNvPr id="262" name="Google Shape;262;p29"/>
          <p:cNvSpPr txBox="1"/>
          <p:nvPr/>
        </p:nvSpPr>
        <p:spPr>
          <a:xfrm>
            <a:off x="3779621" y="4840675"/>
            <a:ext cx="6135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Process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inputs</a:t>
            </a:r>
            <a:endParaRPr sz="1100"/>
          </a:p>
        </p:txBody>
      </p:sp>
      <p:sp>
        <p:nvSpPr>
          <p:cNvPr id="263" name="Google Shape;263;p29"/>
          <p:cNvSpPr txBox="1"/>
          <p:nvPr/>
        </p:nvSpPr>
        <p:spPr>
          <a:xfrm>
            <a:off x="7491832" y="4861150"/>
            <a:ext cx="13995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Process</a:t>
            </a:r>
            <a:r>
              <a:rPr lang="en" sz="1100"/>
              <a:t>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outputs</a:t>
            </a:r>
            <a:endParaRPr sz="1100"/>
          </a:p>
        </p:txBody>
      </p:sp>
      <p:sp>
        <p:nvSpPr>
          <p:cNvPr id="264" name="Google Shape;264;p29"/>
          <p:cNvSpPr txBox="1"/>
          <p:nvPr/>
        </p:nvSpPr>
        <p:spPr>
          <a:xfrm>
            <a:off x="5476364" y="5472991"/>
            <a:ext cx="9495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Disturbances</a:t>
            </a:r>
            <a:endParaRPr sz="1100"/>
          </a:p>
        </p:txBody>
      </p:sp>
      <p:cxnSp>
        <p:nvCxnSpPr>
          <p:cNvPr id="265" name="Google Shape;265;p29"/>
          <p:cNvCxnSpPr>
            <a:stCxn id="253" idx="2"/>
            <a:endCxn id="255" idx="1"/>
          </p:cNvCxnSpPr>
          <p:nvPr/>
        </p:nvCxnSpPr>
        <p:spPr>
          <a:xfrm rot="-5400000" flipH="1">
            <a:off x="4006034" y="1904003"/>
            <a:ext cx="655500" cy="21708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66" name="Google Shape;266;p29"/>
          <p:cNvCxnSpPr>
            <a:stCxn id="256" idx="0"/>
            <a:endCxn id="255" idx="2"/>
          </p:cNvCxnSpPr>
          <p:nvPr/>
        </p:nvCxnSpPr>
        <p:spPr>
          <a:xfrm rot="-5400000">
            <a:off x="4978998" y="3096877"/>
            <a:ext cx="603000" cy="1320600"/>
          </a:xfrm>
          <a:prstGeom prst="bentConnector3">
            <a:avLst>
              <a:gd name="adj1" fmla="val 49996"/>
            </a:avLst>
          </a:prstGeom>
          <a:noFill/>
          <a:ln w="38100" cap="flat" cmpd="sng">
            <a:solidFill>
              <a:srgbClr val="4A86E8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67" name="Google Shape;267;p29"/>
          <p:cNvCxnSpPr>
            <a:stCxn id="255" idx="3"/>
            <a:endCxn id="257" idx="0"/>
          </p:cNvCxnSpPr>
          <p:nvPr/>
        </p:nvCxnSpPr>
        <p:spPr>
          <a:xfrm>
            <a:off x="6462338" y="3317173"/>
            <a:ext cx="678300" cy="748800"/>
          </a:xfrm>
          <a:prstGeom prst="bentConnector2">
            <a:avLst/>
          </a:prstGeom>
          <a:noFill/>
          <a:ln w="38100" cap="flat" cmpd="sng">
            <a:solidFill>
              <a:srgbClr val="4A86E8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68" name="Google Shape;268;p29"/>
          <p:cNvCxnSpPr>
            <a:stCxn id="258" idx="1"/>
            <a:endCxn id="256" idx="2"/>
          </p:cNvCxnSpPr>
          <p:nvPr/>
        </p:nvCxnSpPr>
        <p:spPr>
          <a:xfrm rot="10800000">
            <a:off x="4620200" y="4335573"/>
            <a:ext cx="566700" cy="627900"/>
          </a:xfrm>
          <a:prstGeom prst="bentConnector2">
            <a:avLst/>
          </a:prstGeom>
          <a:noFill/>
          <a:ln w="38100" cap="flat" cmpd="sng">
            <a:solidFill>
              <a:srgbClr val="4A86E8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69" name="Google Shape;269;p29"/>
          <p:cNvCxnSpPr>
            <a:stCxn id="262" idx="3"/>
          </p:cNvCxnSpPr>
          <p:nvPr/>
        </p:nvCxnSpPr>
        <p:spPr>
          <a:xfrm>
            <a:off x="4393121" y="5059975"/>
            <a:ext cx="794100" cy="9900"/>
          </a:xfrm>
          <a:prstGeom prst="straightConnector1">
            <a:avLst/>
          </a:prstGeom>
          <a:noFill/>
          <a:ln w="25400" cap="flat" cmpd="sng">
            <a:solidFill>
              <a:srgbClr val="6AA84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" name="Google Shape;270;p29"/>
          <p:cNvCxnSpPr>
            <a:endCxn id="263" idx="1"/>
          </p:cNvCxnSpPr>
          <p:nvPr/>
        </p:nvCxnSpPr>
        <p:spPr>
          <a:xfrm>
            <a:off x="6729232" y="5080450"/>
            <a:ext cx="762600" cy="0"/>
          </a:xfrm>
          <a:prstGeom prst="straightConnector1">
            <a:avLst/>
          </a:prstGeom>
          <a:noFill/>
          <a:ln w="25400" cap="flat" cmpd="sng">
            <a:solidFill>
              <a:srgbClr val="6AA84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1" name="Google Shape;271;p29"/>
          <p:cNvCxnSpPr>
            <a:stCxn id="257" idx="2"/>
            <a:endCxn id="258" idx="3"/>
          </p:cNvCxnSpPr>
          <p:nvPr/>
        </p:nvCxnSpPr>
        <p:spPr>
          <a:xfrm rot="5400000">
            <a:off x="6617089" y="4439843"/>
            <a:ext cx="620400" cy="426600"/>
          </a:xfrm>
          <a:prstGeom prst="bentConnector2">
            <a:avLst/>
          </a:prstGeom>
          <a:noFill/>
          <a:ln w="38100" cap="flat" cmpd="sng">
            <a:solidFill>
              <a:srgbClr val="4A86E8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72" name="Google Shape;272;p29"/>
          <p:cNvCxnSpPr>
            <a:stCxn id="254" idx="1"/>
          </p:cNvCxnSpPr>
          <p:nvPr/>
        </p:nvCxnSpPr>
        <p:spPr>
          <a:xfrm flipH="1">
            <a:off x="6462375" y="2416625"/>
            <a:ext cx="1730100" cy="7761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accent1"/>
            </a:solidFill>
            <a:prstDash val="dash"/>
            <a:miter lim="800000"/>
            <a:headEnd type="triangle" w="med" len="med"/>
            <a:tailEnd type="triangle" w="med" len="med"/>
          </a:ln>
        </p:spPr>
      </p:cxnSp>
      <p:cxnSp>
        <p:nvCxnSpPr>
          <p:cNvPr id="273" name="Google Shape;273;p29"/>
          <p:cNvCxnSpPr>
            <a:stCxn id="254" idx="2"/>
            <a:endCxn id="257" idx="3"/>
          </p:cNvCxnSpPr>
          <p:nvPr/>
        </p:nvCxnSpPr>
        <p:spPr>
          <a:xfrm rot="5400000">
            <a:off x="7515825" y="2662775"/>
            <a:ext cx="1545600" cy="15378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dash"/>
            <a:miter lim="800000"/>
            <a:headEnd type="triangle" w="med" len="med"/>
            <a:tailEnd type="triangle" w="med" len="med"/>
          </a:ln>
        </p:spPr>
      </p:cxnSp>
      <p:cxnSp>
        <p:nvCxnSpPr>
          <p:cNvPr id="274" name="Google Shape;274;p29"/>
          <p:cNvCxnSpPr>
            <a:endCxn id="256" idx="3"/>
          </p:cNvCxnSpPr>
          <p:nvPr/>
        </p:nvCxnSpPr>
        <p:spPr>
          <a:xfrm flipH="1">
            <a:off x="5066898" y="3769927"/>
            <a:ext cx="3888300" cy="427200"/>
          </a:xfrm>
          <a:prstGeom prst="bentConnector3">
            <a:avLst>
              <a:gd name="adj1" fmla="val 59370"/>
            </a:avLst>
          </a:prstGeom>
          <a:noFill/>
          <a:ln w="25400" cap="flat" cmpd="sng">
            <a:solidFill>
              <a:schemeClr val="accent1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75" name="Google Shape;275;p29"/>
          <p:cNvCxnSpPr>
            <a:stCxn id="264" idx="0"/>
            <a:endCxn id="258" idx="2"/>
          </p:cNvCxnSpPr>
          <p:nvPr/>
        </p:nvCxnSpPr>
        <p:spPr>
          <a:xfrm rot="10800000">
            <a:off x="5950514" y="5101891"/>
            <a:ext cx="600" cy="371100"/>
          </a:xfrm>
          <a:prstGeom prst="straightConnector1">
            <a:avLst/>
          </a:prstGeom>
          <a:noFill/>
          <a:ln w="25400" cap="flat" cmpd="sng">
            <a:solidFill>
              <a:srgbClr val="6AA84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76" name="Google Shape;276;p29"/>
          <p:cNvSpPr txBox="1"/>
          <p:nvPr/>
        </p:nvSpPr>
        <p:spPr>
          <a:xfrm>
            <a:off x="7095198" y="5772045"/>
            <a:ext cx="432886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NIST SP 800-82, Revision 2: Guide to Industrial Control Systems (ICS) Security (https://</a:t>
            </a:r>
            <a:r>
              <a:rPr lang="en" sz="1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csrc.nist.gov</a:t>
            </a:r>
            <a:r>
              <a:rPr lang="en"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/publications/detail/</a:t>
            </a:r>
            <a:r>
              <a:rPr lang="en" sz="1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</a:t>
            </a:r>
            <a:r>
              <a:rPr lang="en"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/800-82/rev-2/final) </a:t>
            </a:r>
            <a:endParaRPr sz="2000" dirty="0"/>
          </a:p>
          <a:p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E7E84A-A691-9C4D-A645-336DD01B7788}"/>
              </a:ext>
            </a:extLst>
          </p:cNvPr>
          <p:cNvSpPr/>
          <p:nvPr/>
        </p:nvSpPr>
        <p:spPr>
          <a:xfrm>
            <a:off x="5031273" y="4667003"/>
            <a:ext cx="1844541" cy="632747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CA8643-AB53-FA42-99F4-CB943BB7EF4B}"/>
              </a:ext>
            </a:extLst>
          </p:cNvPr>
          <p:cNvCxnSpPr/>
          <p:nvPr/>
        </p:nvCxnSpPr>
        <p:spPr>
          <a:xfrm flipV="1">
            <a:off x="3779621" y="5299750"/>
            <a:ext cx="1251652" cy="7375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008C1D-3CE2-194D-A380-DCC3AA487643}"/>
              </a:ext>
            </a:extLst>
          </p:cNvPr>
          <p:cNvSpPr txBox="1"/>
          <p:nvPr/>
        </p:nvSpPr>
        <p:spPr>
          <a:xfrm>
            <a:off x="2484140" y="6082466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physical process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157C6D-1CA7-3148-83AC-7BEC7E4E31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6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84"/>
    </mc:Choice>
    <mc:Fallback xmlns="">
      <p:transition spd="slow" advTm="54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FF8A-0A71-DE47-8665-65B335337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Challenges for test and evaluation are numerous but can be managed to identify and manage risks </a:t>
            </a:r>
          </a:p>
          <a:p>
            <a:r>
              <a:rPr lang="en-US" dirty="0"/>
              <a:t>End-to-end system testing can be costly and not feasible.  Step-by-step test events, augmented with modeling, are need to build a view system security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789C3-B499-7949-9B9D-5DA81D7F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E2337C-FB3F-FD48-A59A-25933AB93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6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18"/>
    </mc:Choice>
    <mc:Fallback xmlns="">
      <p:transition spd="slow" advTm="6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 rot="10800000" flipH="1">
            <a:off x="9139829" y="3028515"/>
            <a:ext cx="185476" cy="209928"/>
          </a:xfrm>
          <a:custGeom>
            <a:avLst/>
            <a:gdLst/>
            <a:ahLst/>
            <a:cxnLst/>
            <a:rect l="0" t="0" r="0" b="0"/>
            <a:pathLst>
              <a:path w="1320" h="1494" extrusionOk="0">
                <a:moveTo>
                  <a:pt x="0" y="442"/>
                </a:moveTo>
                <a:cubicBezTo>
                  <a:pt x="0" y="1052"/>
                  <a:pt x="0" y="1052"/>
                  <a:pt x="0" y="1052"/>
                </a:cubicBezTo>
                <a:cubicBezTo>
                  <a:pt x="0" y="1099"/>
                  <a:pt x="25" y="1142"/>
                  <a:pt x="66" y="1166"/>
                </a:cubicBezTo>
                <a:cubicBezTo>
                  <a:pt x="594" y="1471"/>
                  <a:pt x="594" y="1471"/>
                  <a:pt x="594" y="1471"/>
                </a:cubicBezTo>
                <a:cubicBezTo>
                  <a:pt x="635" y="1494"/>
                  <a:pt x="685" y="1494"/>
                  <a:pt x="726" y="1471"/>
                </a:cubicBezTo>
                <a:cubicBezTo>
                  <a:pt x="1254" y="1166"/>
                  <a:pt x="1254" y="1166"/>
                  <a:pt x="1254" y="1166"/>
                </a:cubicBezTo>
                <a:cubicBezTo>
                  <a:pt x="1294" y="1142"/>
                  <a:pt x="1320" y="1099"/>
                  <a:pt x="1320" y="1052"/>
                </a:cubicBezTo>
                <a:cubicBezTo>
                  <a:pt x="1320" y="442"/>
                  <a:pt x="1320" y="442"/>
                  <a:pt x="1320" y="442"/>
                </a:cubicBezTo>
                <a:cubicBezTo>
                  <a:pt x="1320" y="395"/>
                  <a:pt x="1294" y="352"/>
                  <a:pt x="1254" y="328"/>
                </a:cubicBezTo>
                <a:cubicBezTo>
                  <a:pt x="726" y="23"/>
                  <a:pt x="726" y="23"/>
                  <a:pt x="726" y="23"/>
                </a:cubicBezTo>
                <a:cubicBezTo>
                  <a:pt x="685" y="0"/>
                  <a:pt x="635" y="0"/>
                  <a:pt x="594" y="23"/>
                </a:cubicBezTo>
                <a:cubicBezTo>
                  <a:pt x="66" y="328"/>
                  <a:pt x="66" y="328"/>
                  <a:pt x="66" y="328"/>
                </a:cubicBezTo>
                <a:cubicBezTo>
                  <a:pt x="25" y="352"/>
                  <a:pt x="0" y="395"/>
                  <a:pt x="0" y="442"/>
                </a:cubicBezTo>
                <a:close/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n-lt"/>
              <a:ea typeface="Fira Sans"/>
              <a:cs typeface="Fira Sans"/>
              <a:sym typeface="Fira Sans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2254957" y="2550727"/>
            <a:ext cx="669555" cy="757825"/>
          </a:xfrm>
          <a:custGeom>
            <a:avLst/>
            <a:gdLst/>
            <a:ahLst/>
            <a:cxnLst/>
            <a:rect l="0" t="0" r="0" b="0"/>
            <a:pathLst>
              <a:path w="1320" h="1494" extrusionOk="0">
                <a:moveTo>
                  <a:pt x="0" y="442"/>
                </a:moveTo>
                <a:cubicBezTo>
                  <a:pt x="0" y="1052"/>
                  <a:pt x="0" y="1052"/>
                  <a:pt x="0" y="1052"/>
                </a:cubicBezTo>
                <a:cubicBezTo>
                  <a:pt x="0" y="1099"/>
                  <a:pt x="25" y="1142"/>
                  <a:pt x="66" y="1166"/>
                </a:cubicBezTo>
                <a:cubicBezTo>
                  <a:pt x="594" y="1471"/>
                  <a:pt x="594" y="1471"/>
                  <a:pt x="594" y="1471"/>
                </a:cubicBezTo>
                <a:cubicBezTo>
                  <a:pt x="635" y="1494"/>
                  <a:pt x="685" y="1494"/>
                  <a:pt x="726" y="1471"/>
                </a:cubicBezTo>
                <a:cubicBezTo>
                  <a:pt x="1254" y="1166"/>
                  <a:pt x="1254" y="1166"/>
                  <a:pt x="1254" y="1166"/>
                </a:cubicBezTo>
                <a:cubicBezTo>
                  <a:pt x="1294" y="1142"/>
                  <a:pt x="1320" y="1099"/>
                  <a:pt x="1320" y="1052"/>
                </a:cubicBezTo>
                <a:cubicBezTo>
                  <a:pt x="1320" y="442"/>
                  <a:pt x="1320" y="442"/>
                  <a:pt x="1320" y="442"/>
                </a:cubicBezTo>
                <a:cubicBezTo>
                  <a:pt x="1320" y="395"/>
                  <a:pt x="1294" y="352"/>
                  <a:pt x="1254" y="328"/>
                </a:cubicBezTo>
                <a:cubicBezTo>
                  <a:pt x="726" y="23"/>
                  <a:pt x="726" y="23"/>
                  <a:pt x="726" y="23"/>
                </a:cubicBezTo>
                <a:cubicBezTo>
                  <a:pt x="685" y="0"/>
                  <a:pt x="635" y="0"/>
                  <a:pt x="594" y="23"/>
                </a:cubicBezTo>
                <a:cubicBezTo>
                  <a:pt x="66" y="328"/>
                  <a:pt x="66" y="328"/>
                  <a:pt x="66" y="328"/>
                </a:cubicBezTo>
                <a:cubicBezTo>
                  <a:pt x="25" y="352"/>
                  <a:pt x="0" y="395"/>
                  <a:pt x="0" y="4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n-lt"/>
              <a:ea typeface="Fira Sans"/>
              <a:cs typeface="Fira Sans"/>
              <a:sym typeface="Fira Sans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9626977" y="2054402"/>
            <a:ext cx="582056" cy="658791"/>
          </a:xfrm>
          <a:custGeom>
            <a:avLst/>
            <a:gdLst/>
            <a:ahLst/>
            <a:cxnLst/>
            <a:rect l="0" t="0" r="0" b="0"/>
            <a:pathLst>
              <a:path w="1320" h="1494" extrusionOk="0">
                <a:moveTo>
                  <a:pt x="0" y="442"/>
                </a:moveTo>
                <a:cubicBezTo>
                  <a:pt x="0" y="1052"/>
                  <a:pt x="0" y="1052"/>
                  <a:pt x="0" y="1052"/>
                </a:cubicBezTo>
                <a:cubicBezTo>
                  <a:pt x="0" y="1099"/>
                  <a:pt x="25" y="1142"/>
                  <a:pt x="66" y="1166"/>
                </a:cubicBezTo>
                <a:cubicBezTo>
                  <a:pt x="594" y="1471"/>
                  <a:pt x="594" y="1471"/>
                  <a:pt x="594" y="1471"/>
                </a:cubicBezTo>
                <a:cubicBezTo>
                  <a:pt x="635" y="1494"/>
                  <a:pt x="685" y="1494"/>
                  <a:pt x="726" y="1471"/>
                </a:cubicBezTo>
                <a:cubicBezTo>
                  <a:pt x="1254" y="1166"/>
                  <a:pt x="1254" y="1166"/>
                  <a:pt x="1254" y="1166"/>
                </a:cubicBezTo>
                <a:cubicBezTo>
                  <a:pt x="1294" y="1142"/>
                  <a:pt x="1320" y="1099"/>
                  <a:pt x="1320" y="1052"/>
                </a:cubicBezTo>
                <a:cubicBezTo>
                  <a:pt x="1320" y="442"/>
                  <a:pt x="1320" y="442"/>
                  <a:pt x="1320" y="442"/>
                </a:cubicBezTo>
                <a:cubicBezTo>
                  <a:pt x="1320" y="395"/>
                  <a:pt x="1294" y="352"/>
                  <a:pt x="1254" y="328"/>
                </a:cubicBezTo>
                <a:cubicBezTo>
                  <a:pt x="726" y="23"/>
                  <a:pt x="726" y="23"/>
                  <a:pt x="726" y="23"/>
                </a:cubicBezTo>
                <a:cubicBezTo>
                  <a:pt x="685" y="0"/>
                  <a:pt x="635" y="0"/>
                  <a:pt x="594" y="23"/>
                </a:cubicBezTo>
                <a:cubicBezTo>
                  <a:pt x="66" y="328"/>
                  <a:pt x="66" y="328"/>
                  <a:pt x="66" y="328"/>
                </a:cubicBezTo>
                <a:cubicBezTo>
                  <a:pt x="25" y="352"/>
                  <a:pt x="0" y="395"/>
                  <a:pt x="0" y="442"/>
                </a:cubicBezTo>
                <a:close/>
              </a:path>
            </a:pathLst>
          </a:custGeom>
          <a:solidFill>
            <a:schemeClr val="l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n-lt"/>
              <a:ea typeface="Fira Sans"/>
              <a:cs typeface="Fira Sans"/>
              <a:sym typeface="Fira Sans"/>
            </a:endParaRPr>
          </a:p>
        </p:txBody>
      </p:sp>
      <p:sp>
        <p:nvSpPr>
          <p:cNvPr id="100" name="Shape 100"/>
          <p:cNvSpPr/>
          <p:nvPr/>
        </p:nvSpPr>
        <p:spPr>
          <a:xfrm rot="10800000" flipH="1">
            <a:off x="3090690" y="2257235"/>
            <a:ext cx="185476" cy="209928"/>
          </a:xfrm>
          <a:custGeom>
            <a:avLst/>
            <a:gdLst/>
            <a:ahLst/>
            <a:cxnLst/>
            <a:rect l="0" t="0" r="0" b="0"/>
            <a:pathLst>
              <a:path w="1320" h="1494" extrusionOk="0">
                <a:moveTo>
                  <a:pt x="0" y="442"/>
                </a:moveTo>
                <a:cubicBezTo>
                  <a:pt x="0" y="1052"/>
                  <a:pt x="0" y="1052"/>
                  <a:pt x="0" y="1052"/>
                </a:cubicBezTo>
                <a:cubicBezTo>
                  <a:pt x="0" y="1099"/>
                  <a:pt x="25" y="1142"/>
                  <a:pt x="66" y="1166"/>
                </a:cubicBezTo>
                <a:cubicBezTo>
                  <a:pt x="594" y="1471"/>
                  <a:pt x="594" y="1471"/>
                  <a:pt x="594" y="1471"/>
                </a:cubicBezTo>
                <a:cubicBezTo>
                  <a:pt x="635" y="1494"/>
                  <a:pt x="685" y="1494"/>
                  <a:pt x="726" y="1471"/>
                </a:cubicBezTo>
                <a:cubicBezTo>
                  <a:pt x="1254" y="1166"/>
                  <a:pt x="1254" y="1166"/>
                  <a:pt x="1254" y="1166"/>
                </a:cubicBezTo>
                <a:cubicBezTo>
                  <a:pt x="1294" y="1142"/>
                  <a:pt x="1320" y="1099"/>
                  <a:pt x="1320" y="1052"/>
                </a:cubicBezTo>
                <a:cubicBezTo>
                  <a:pt x="1320" y="442"/>
                  <a:pt x="1320" y="442"/>
                  <a:pt x="1320" y="442"/>
                </a:cubicBezTo>
                <a:cubicBezTo>
                  <a:pt x="1320" y="395"/>
                  <a:pt x="1294" y="352"/>
                  <a:pt x="1254" y="328"/>
                </a:cubicBezTo>
                <a:cubicBezTo>
                  <a:pt x="726" y="23"/>
                  <a:pt x="726" y="23"/>
                  <a:pt x="726" y="23"/>
                </a:cubicBezTo>
                <a:cubicBezTo>
                  <a:pt x="685" y="0"/>
                  <a:pt x="635" y="0"/>
                  <a:pt x="594" y="23"/>
                </a:cubicBezTo>
                <a:cubicBezTo>
                  <a:pt x="66" y="328"/>
                  <a:pt x="66" y="328"/>
                  <a:pt x="66" y="328"/>
                </a:cubicBezTo>
                <a:cubicBezTo>
                  <a:pt x="25" y="352"/>
                  <a:pt x="0" y="395"/>
                  <a:pt x="0" y="442"/>
                </a:cubicBezTo>
                <a:close/>
              </a:path>
            </a:pathLst>
          </a:custGeom>
          <a:solidFill>
            <a:srgbClr val="D8D8D8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n-lt"/>
              <a:ea typeface="Fira Sans"/>
              <a:cs typeface="Fira Sans"/>
              <a:sym typeface="Fira Sans"/>
            </a:endParaRPr>
          </a:p>
        </p:txBody>
      </p:sp>
      <p:sp>
        <p:nvSpPr>
          <p:cNvPr id="101" name="Shape 101"/>
          <p:cNvSpPr/>
          <p:nvPr/>
        </p:nvSpPr>
        <p:spPr>
          <a:xfrm rot="10800000" flipH="1">
            <a:off x="9006469" y="2406788"/>
            <a:ext cx="258222" cy="292264"/>
          </a:xfrm>
          <a:custGeom>
            <a:avLst/>
            <a:gdLst/>
            <a:ahLst/>
            <a:cxnLst/>
            <a:rect l="0" t="0" r="0" b="0"/>
            <a:pathLst>
              <a:path w="1320" h="1494" extrusionOk="0">
                <a:moveTo>
                  <a:pt x="0" y="442"/>
                </a:moveTo>
                <a:cubicBezTo>
                  <a:pt x="0" y="1052"/>
                  <a:pt x="0" y="1052"/>
                  <a:pt x="0" y="1052"/>
                </a:cubicBezTo>
                <a:cubicBezTo>
                  <a:pt x="0" y="1099"/>
                  <a:pt x="25" y="1142"/>
                  <a:pt x="66" y="1166"/>
                </a:cubicBezTo>
                <a:cubicBezTo>
                  <a:pt x="594" y="1471"/>
                  <a:pt x="594" y="1471"/>
                  <a:pt x="594" y="1471"/>
                </a:cubicBezTo>
                <a:cubicBezTo>
                  <a:pt x="635" y="1494"/>
                  <a:pt x="685" y="1494"/>
                  <a:pt x="726" y="1471"/>
                </a:cubicBezTo>
                <a:cubicBezTo>
                  <a:pt x="1254" y="1166"/>
                  <a:pt x="1254" y="1166"/>
                  <a:pt x="1254" y="1166"/>
                </a:cubicBezTo>
                <a:cubicBezTo>
                  <a:pt x="1294" y="1142"/>
                  <a:pt x="1320" y="1099"/>
                  <a:pt x="1320" y="1052"/>
                </a:cubicBezTo>
                <a:cubicBezTo>
                  <a:pt x="1320" y="442"/>
                  <a:pt x="1320" y="442"/>
                  <a:pt x="1320" y="442"/>
                </a:cubicBezTo>
                <a:cubicBezTo>
                  <a:pt x="1320" y="395"/>
                  <a:pt x="1294" y="352"/>
                  <a:pt x="1254" y="328"/>
                </a:cubicBezTo>
                <a:cubicBezTo>
                  <a:pt x="726" y="23"/>
                  <a:pt x="726" y="23"/>
                  <a:pt x="726" y="23"/>
                </a:cubicBezTo>
                <a:cubicBezTo>
                  <a:pt x="685" y="0"/>
                  <a:pt x="635" y="0"/>
                  <a:pt x="594" y="23"/>
                </a:cubicBezTo>
                <a:cubicBezTo>
                  <a:pt x="66" y="328"/>
                  <a:pt x="66" y="328"/>
                  <a:pt x="66" y="328"/>
                </a:cubicBezTo>
                <a:cubicBezTo>
                  <a:pt x="25" y="352"/>
                  <a:pt x="0" y="395"/>
                  <a:pt x="0" y="4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n-lt"/>
              <a:ea typeface="Fira Sans"/>
              <a:cs typeface="Fira Sans"/>
              <a:sym typeface="Fira Sans"/>
            </a:endParaRPr>
          </a:p>
        </p:txBody>
      </p:sp>
      <p:sp>
        <p:nvSpPr>
          <p:cNvPr id="102" name="Shape 102"/>
          <p:cNvSpPr/>
          <p:nvPr/>
        </p:nvSpPr>
        <p:spPr>
          <a:xfrm rot="10800000" flipH="1">
            <a:off x="5513459" y="2741354"/>
            <a:ext cx="185476" cy="209928"/>
          </a:xfrm>
          <a:custGeom>
            <a:avLst/>
            <a:gdLst/>
            <a:ahLst/>
            <a:cxnLst/>
            <a:rect l="0" t="0" r="0" b="0"/>
            <a:pathLst>
              <a:path w="1320" h="1494" extrusionOk="0">
                <a:moveTo>
                  <a:pt x="0" y="442"/>
                </a:moveTo>
                <a:cubicBezTo>
                  <a:pt x="0" y="1052"/>
                  <a:pt x="0" y="1052"/>
                  <a:pt x="0" y="1052"/>
                </a:cubicBezTo>
                <a:cubicBezTo>
                  <a:pt x="0" y="1099"/>
                  <a:pt x="25" y="1142"/>
                  <a:pt x="66" y="1166"/>
                </a:cubicBezTo>
                <a:cubicBezTo>
                  <a:pt x="594" y="1471"/>
                  <a:pt x="594" y="1471"/>
                  <a:pt x="594" y="1471"/>
                </a:cubicBezTo>
                <a:cubicBezTo>
                  <a:pt x="635" y="1494"/>
                  <a:pt x="685" y="1494"/>
                  <a:pt x="726" y="1471"/>
                </a:cubicBezTo>
                <a:cubicBezTo>
                  <a:pt x="1254" y="1166"/>
                  <a:pt x="1254" y="1166"/>
                  <a:pt x="1254" y="1166"/>
                </a:cubicBezTo>
                <a:cubicBezTo>
                  <a:pt x="1294" y="1142"/>
                  <a:pt x="1320" y="1099"/>
                  <a:pt x="1320" y="1052"/>
                </a:cubicBezTo>
                <a:cubicBezTo>
                  <a:pt x="1320" y="442"/>
                  <a:pt x="1320" y="442"/>
                  <a:pt x="1320" y="442"/>
                </a:cubicBezTo>
                <a:cubicBezTo>
                  <a:pt x="1320" y="395"/>
                  <a:pt x="1294" y="352"/>
                  <a:pt x="1254" y="328"/>
                </a:cubicBezTo>
                <a:cubicBezTo>
                  <a:pt x="726" y="23"/>
                  <a:pt x="726" y="23"/>
                  <a:pt x="726" y="23"/>
                </a:cubicBezTo>
                <a:cubicBezTo>
                  <a:pt x="685" y="0"/>
                  <a:pt x="635" y="0"/>
                  <a:pt x="594" y="23"/>
                </a:cubicBezTo>
                <a:cubicBezTo>
                  <a:pt x="66" y="328"/>
                  <a:pt x="66" y="328"/>
                  <a:pt x="66" y="328"/>
                </a:cubicBezTo>
                <a:cubicBezTo>
                  <a:pt x="25" y="352"/>
                  <a:pt x="0" y="395"/>
                  <a:pt x="0" y="442"/>
                </a:cubicBezTo>
                <a:close/>
              </a:path>
            </a:pathLst>
          </a:custGeom>
          <a:solidFill>
            <a:schemeClr val="l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n-lt"/>
              <a:ea typeface="Fira Sans"/>
              <a:cs typeface="Fira Sans"/>
              <a:sym typeface="Fira Sans"/>
            </a:endParaRPr>
          </a:p>
        </p:txBody>
      </p:sp>
      <p:sp>
        <p:nvSpPr>
          <p:cNvPr id="103" name="Shape 103"/>
          <p:cNvSpPr/>
          <p:nvPr/>
        </p:nvSpPr>
        <p:spPr>
          <a:xfrm rot="10800000" flipH="1">
            <a:off x="6218274" y="2109722"/>
            <a:ext cx="185476" cy="209928"/>
          </a:xfrm>
          <a:custGeom>
            <a:avLst/>
            <a:gdLst/>
            <a:ahLst/>
            <a:cxnLst/>
            <a:rect l="0" t="0" r="0" b="0"/>
            <a:pathLst>
              <a:path w="1320" h="1494" extrusionOk="0">
                <a:moveTo>
                  <a:pt x="0" y="442"/>
                </a:moveTo>
                <a:cubicBezTo>
                  <a:pt x="0" y="1052"/>
                  <a:pt x="0" y="1052"/>
                  <a:pt x="0" y="1052"/>
                </a:cubicBezTo>
                <a:cubicBezTo>
                  <a:pt x="0" y="1099"/>
                  <a:pt x="25" y="1142"/>
                  <a:pt x="66" y="1166"/>
                </a:cubicBezTo>
                <a:cubicBezTo>
                  <a:pt x="594" y="1471"/>
                  <a:pt x="594" y="1471"/>
                  <a:pt x="594" y="1471"/>
                </a:cubicBezTo>
                <a:cubicBezTo>
                  <a:pt x="635" y="1494"/>
                  <a:pt x="685" y="1494"/>
                  <a:pt x="726" y="1471"/>
                </a:cubicBezTo>
                <a:cubicBezTo>
                  <a:pt x="1254" y="1166"/>
                  <a:pt x="1254" y="1166"/>
                  <a:pt x="1254" y="1166"/>
                </a:cubicBezTo>
                <a:cubicBezTo>
                  <a:pt x="1294" y="1142"/>
                  <a:pt x="1320" y="1099"/>
                  <a:pt x="1320" y="1052"/>
                </a:cubicBezTo>
                <a:cubicBezTo>
                  <a:pt x="1320" y="442"/>
                  <a:pt x="1320" y="442"/>
                  <a:pt x="1320" y="442"/>
                </a:cubicBezTo>
                <a:cubicBezTo>
                  <a:pt x="1320" y="395"/>
                  <a:pt x="1294" y="352"/>
                  <a:pt x="1254" y="328"/>
                </a:cubicBezTo>
                <a:cubicBezTo>
                  <a:pt x="726" y="23"/>
                  <a:pt x="726" y="23"/>
                  <a:pt x="726" y="23"/>
                </a:cubicBezTo>
                <a:cubicBezTo>
                  <a:pt x="685" y="0"/>
                  <a:pt x="635" y="0"/>
                  <a:pt x="594" y="23"/>
                </a:cubicBezTo>
                <a:cubicBezTo>
                  <a:pt x="66" y="328"/>
                  <a:pt x="66" y="328"/>
                  <a:pt x="66" y="328"/>
                </a:cubicBezTo>
                <a:cubicBezTo>
                  <a:pt x="25" y="352"/>
                  <a:pt x="0" y="395"/>
                  <a:pt x="0" y="442"/>
                </a:cubicBezTo>
                <a:close/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n-lt"/>
              <a:ea typeface="Fira Sans"/>
              <a:cs typeface="Fira Sans"/>
              <a:sym typeface="Fira Sans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99730" y="337669"/>
            <a:ext cx="11174819" cy="66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3200"/>
            </a:pPr>
            <a:r>
              <a:rPr lang="en-US" sz="3400" b="1" dirty="0">
                <a:solidFill>
                  <a:srgbClr val="00ABB4"/>
                </a:solidFill>
                <a:latin typeface="+mj-lt"/>
                <a:cs typeface="Fira Sans"/>
              </a:rPr>
              <a:t>A Few Infamous Cyber-Physical Incidents</a:t>
            </a:r>
            <a:endParaRPr sz="3400" b="1" i="0" u="none" strike="noStrike" cap="none" dirty="0">
              <a:solidFill>
                <a:srgbClr val="00ABB4"/>
              </a:solidFill>
              <a:latin typeface="+mj-lt"/>
              <a:ea typeface="Calibri"/>
              <a:cs typeface="Fira Sans"/>
              <a:sym typeface="Calibri"/>
            </a:endParaRPr>
          </a:p>
        </p:txBody>
      </p:sp>
      <p:grpSp>
        <p:nvGrpSpPr>
          <p:cNvPr id="106" name="Shape 106"/>
          <p:cNvGrpSpPr/>
          <p:nvPr/>
        </p:nvGrpSpPr>
        <p:grpSpPr>
          <a:xfrm>
            <a:off x="2224108" y="2186762"/>
            <a:ext cx="995115" cy="1051681"/>
            <a:chOff x="2472293" y="1902031"/>
            <a:chExt cx="869874" cy="919321"/>
          </a:xfrm>
        </p:grpSpPr>
        <p:sp>
          <p:nvSpPr>
            <p:cNvPr id="107" name="Shape 107"/>
            <p:cNvSpPr/>
            <p:nvPr/>
          </p:nvSpPr>
          <p:spPr>
            <a:xfrm>
              <a:off x="2472293" y="1951480"/>
              <a:ext cx="869874" cy="86987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0" dist="406400" dir="5400000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500" dirty="0">
                <a:solidFill>
                  <a:schemeClr val="lt1"/>
                </a:solidFill>
                <a:latin typeface="+mn-lt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2472293" y="1902031"/>
              <a:ext cx="869874" cy="86987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0" dist="736600" dir="5400000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500" dirty="0">
                <a:solidFill>
                  <a:schemeClr val="lt1"/>
                </a:solidFill>
                <a:latin typeface="+mn-lt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2543885" y="1979404"/>
              <a:ext cx="726691" cy="7266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lt1"/>
                  </a:solidFill>
                  <a:latin typeface="+mn-lt"/>
                  <a:sym typeface="Fira Sans Medium"/>
                </a:rPr>
                <a:t>2008</a:t>
              </a:r>
              <a:endParaRPr dirty="0">
                <a:latin typeface="+mn-lt"/>
              </a:endParaRPr>
            </a:p>
          </p:txBody>
        </p:sp>
      </p:grpSp>
      <p:grpSp>
        <p:nvGrpSpPr>
          <p:cNvPr id="110" name="Shape 110"/>
          <p:cNvGrpSpPr/>
          <p:nvPr/>
        </p:nvGrpSpPr>
        <p:grpSpPr>
          <a:xfrm>
            <a:off x="1492004" y="3572533"/>
            <a:ext cx="2575349" cy="1324479"/>
            <a:chOff x="703496" y="3435472"/>
            <a:chExt cx="2575349" cy="1324479"/>
          </a:xfrm>
        </p:grpSpPr>
        <p:sp>
          <p:nvSpPr>
            <p:cNvPr id="111" name="Shape 111"/>
            <p:cNvSpPr/>
            <p:nvPr/>
          </p:nvSpPr>
          <p:spPr>
            <a:xfrm>
              <a:off x="703496" y="3435472"/>
              <a:ext cx="2575349" cy="1096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Train Derailment</a:t>
              </a:r>
              <a:endParaRPr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2" name="Shape 112"/>
            <p:cNvCxnSpPr/>
            <p:nvPr/>
          </p:nvCxnSpPr>
          <p:spPr>
            <a:xfrm>
              <a:off x="1705420" y="4759951"/>
              <a:ext cx="571500" cy="0"/>
            </a:xfrm>
            <a:prstGeom prst="straightConnector1">
              <a:avLst/>
            </a:prstGeom>
            <a:noFill/>
            <a:ln w="28575" cap="rnd" cmpd="sng">
              <a:solidFill>
                <a:schemeClr val="accent1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grpSp>
        <p:nvGrpSpPr>
          <p:cNvPr id="113" name="Shape 113"/>
          <p:cNvGrpSpPr/>
          <p:nvPr/>
        </p:nvGrpSpPr>
        <p:grpSpPr>
          <a:xfrm>
            <a:off x="4255031" y="3574748"/>
            <a:ext cx="3667208" cy="1353287"/>
            <a:chOff x="4023115" y="3367860"/>
            <a:chExt cx="3667208" cy="1637480"/>
          </a:xfrm>
        </p:grpSpPr>
        <p:sp>
          <p:nvSpPr>
            <p:cNvPr id="114" name="Shape 114"/>
            <p:cNvSpPr/>
            <p:nvPr/>
          </p:nvSpPr>
          <p:spPr>
            <a:xfrm>
              <a:off x="4023115" y="3367860"/>
              <a:ext cx="3667208" cy="1099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STUXNET</a:t>
              </a:r>
              <a:endParaRPr dirty="0"/>
            </a:p>
          </p:txBody>
        </p:sp>
        <p:cxnSp>
          <p:nvCxnSpPr>
            <p:cNvPr id="115" name="Shape 115"/>
            <p:cNvCxnSpPr/>
            <p:nvPr/>
          </p:nvCxnSpPr>
          <p:spPr>
            <a:xfrm>
              <a:off x="5580735" y="5005340"/>
              <a:ext cx="571500" cy="0"/>
            </a:xfrm>
            <a:prstGeom prst="straightConnector1">
              <a:avLst/>
            </a:prstGeom>
            <a:noFill/>
            <a:ln w="28575" cap="rnd" cmpd="sng">
              <a:solidFill>
                <a:schemeClr val="accent2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grpSp>
        <p:nvGrpSpPr>
          <p:cNvPr id="116" name="Shape 116"/>
          <p:cNvGrpSpPr/>
          <p:nvPr/>
        </p:nvGrpSpPr>
        <p:grpSpPr>
          <a:xfrm>
            <a:off x="8221100" y="3571957"/>
            <a:ext cx="3051378" cy="1353528"/>
            <a:chOff x="8242155" y="3500401"/>
            <a:chExt cx="3051378" cy="1353528"/>
          </a:xfrm>
        </p:grpSpPr>
        <p:sp>
          <p:nvSpPr>
            <p:cNvPr id="117" name="Shape 117"/>
            <p:cNvSpPr/>
            <p:nvPr/>
          </p:nvSpPr>
          <p:spPr>
            <a:xfrm>
              <a:off x="8242155" y="3500401"/>
              <a:ext cx="3051378" cy="109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noAutofit/>
            </a:bodyPr>
            <a:lstStyle/>
            <a:p>
              <a:pPr marL="0" marR="0" lvl="0" indent="0" algn="ctr" rtl="0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Black Energy</a:t>
              </a:r>
              <a:endParaRPr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8" name="Shape 118"/>
            <p:cNvCxnSpPr/>
            <p:nvPr/>
          </p:nvCxnSpPr>
          <p:spPr>
            <a:xfrm>
              <a:off x="9485078" y="4853929"/>
              <a:ext cx="571500" cy="0"/>
            </a:xfrm>
            <a:prstGeom prst="straightConnector1">
              <a:avLst/>
            </a:prstGeom>
            <a:noFill/>
            <a:ln w="28575" cap="rnd" cmpd="sng">
              <a:solidFill>
                <a:schemeClr val="accent3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cxnSp>
        <p:nvCxnSpPr>
          <p:cNvPr id="119" name="Shape 119"/>
          <p:cNvCxnSpPr/>
          <p:nvPr/>
        </p:nvCxnSpPr>
        <p:spPr>
          <a:xfrm>
            <a:off x="4088430" y="2287516"/>
            <a:ext cx="0" cy="23633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0" name="Shape 120"/>
          <p:cNvCxnSpPr/>
          <p:nvPr/>
        </p:nvCxnSpPr>
        <p:spPr>
          <a:xfrm>
            <a:off x="8005360" y="2287516"/>
            <a:ext cx="0" cy="23633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1" name="Shape 121"/>
          <p:cNvGrpSpPr/>
          <p:nvPr/>
        </p:nvGrpSpPr>
        <p:grpSpPr>
          <a:xfrm>
            <a:off x="5535612" y="2186762"/>
            <a:ext cx="987959" cy="1044118"/>
            <a:chOff x="2472293" y="1902031"/>
            <a:chExt cx="869874" cy="919321"/>
          </a:xfrm>
        </p:grpSpPr>
        <p:sp>
          <p:nvSpPr>
            <p:cNvPr id="122" name="Shape 122"/>
            <p:cNvSpPr/>
            <p:nvPr/>
          </p:nvSpPr>
          <p:spPr>
            <a:xfrm>
              <a:off x="2472293" y="1951480"/>
              <a:ext cx="869874" cy="86987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0" dist="406400" dir="5400000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500" dirty="0">
                <a:solidFill>
                  <a:schemeClr val="lt1"/>
                </a:solidFill>
                <a:latin typeface="+mn-lt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2472293" y="1902031"/>
              <a:ext cx="869874" cy="86987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0" dist="736600" dir="5400000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500" dirty="0">
                <a:solidFill>
                  <a:schemeClr val="lt1"/>
                </a:solidFill>
                <a:latin typeface="+mn-lt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2543885" y="1979404"/>
              <a:ext cx="726691" cy="7266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lt1"/>
                  </a:solidFill>
                  <a:latin typeface="+mn-lt"/>
                  <a:sym typeface="Fira Sans Medium"/>
                </a:rPr>
                <a:t>2010</a:t>
              </a:r>
              <a:endParaRPr dirty="0">
                <a:latin typeface="+mn-lt"/>
              </a:endParaRPr>
            </a:p>
          </p:txBody>
        </p:sp>
      </p:grpSp>
      <p:grpSp>
        <p:nvGrpSpPr>
          <p:cNvPr id="125" name="Shape 125"/>
          <p:cNvGrpSpPr/>
          <p:nvPr/>
        </p:nvGrpSpPr>
        <p:grpSpPr>
          <a:xfrm>
            <a:off x="9144000" y="2186762"/>
            <a:ext cx="1037726" cy="1106944"/>
            <a:chOff x="2472293" y="1902031"/>
            <a:chExt cx="869874" cy="919321"/>
          </a:xfrm>
        </p:grpSpPr>
        <p:sp>
          <p:nvSpPr>
            <p:cNvPr id="126" name="Shape 126"/>
            <p:cNvSpPr/>
            <p:nvPr/>
          </p:nvSpPr>
          <p:spPr>
            <a:xfrm>
              <a:off x="2472293" y="1951480"/>
              <a:ext cx="869874" cy="86987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0" dist="406400" dir="5400000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500" dirty="0">
                <a:solidFill>
                  <a:schemeClr val="lt1"/>
                </a:solidFill>
                <a:latin typeface="+mn-lt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2472293" y="1902031"/>
              <a:ext cx="869874" cy="86987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0" dist="736600" dir="5400000" algn="t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500" dirty="0">
                <a:solidFill>
                  <a:schemeClr val="lt1"/>
                </a:solidFill>
                <a:latin typeface="+mn-lt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2543885" y="1979404"/>
              <a:ext cx="726691" cy="72669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chemeClr val="lt1"/>
                  </a:solidFill>
                  <a:latin typeface="+mn-lt"/>
                  <a:sym typeface="Fira Sans Medium"/>
                </a:rPr>
                <a:t>2015</a:t>
              </a:r>
              <a:endParaRPr dirty="0">
                <a:latin typeface="+mn-lt"/>
              </a:endParaRPr>
            </a:p>
          </p:txBody>
        </p:sp>
      </p:grpSp>
      <p:sp>
        <p:nvSpPr>
          <p:cNvPr id="34" name="Slide Number Placeholder 1">
            <a:extLst>
              <a:ext uri="{FF2B5EF4-FFF2-40B4-BE49-F238E27FC236}">
                <a16:creationId xmlns:a16="http://schemas.microsoft.com/office/drawing/2014/main" id="{F67BDD61-534E-4CB6-8543-8775A74E34D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81256" y="6424613"/>
            <a:ext cx="486032" cy="19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02BE36-87FE-154D-9E9D-4A48D5FDC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80393"/>
      </p:ext>
    </p:extLst>
  </p:cSld>
  <p:clrMapOvr>
    <a:masterClrMapping/>
  </p:clrMapOvr>
  <p:transition advTm="1031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74C7-AA18-1149-8242-5FD8F0B7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320" y="309283"/>
            <a:ext cx="8764905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Defense Appropriation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DD7B5-7CBF-B044-973F-955481751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08166"/>
            <a:ext cx="11430000" cy="4972913"/>
          </a:xfrm>
        </p:spPr>
        <p:txBody>
          <a:bodyPr/>
          <a:lstStyle/>
          <a:p>
            <a:r>
              <a:rPr lang="en-US" dirty="0"/>
              <a:t>SEC. 1643. DESIGNATION OF OFFICIAL FOR MATTERS RELATING TO INTEGRATING CYBERSECURITY AND INDUSTRIAL CONTROL SYSTEMS WITHIN THE DEPARTMENT OF DEFENSE</a:t>
            </a:r>
          </a:p>
          <a:p>
            <a:endParaRPr lang="en-US" dirty="0"/>
          </a:p>
          <a:p>
            <a:r>
              <a:rPr lang="en-US" dirty="0"/>
              <a:t>SEC. 1650. PILOT PROGRAM AUTHORITY TO ENHANCE CYBERSECURITY AND RESILIENCY OF CRITICAL INFRASTRUCTURE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53B59-E0D0-2A4F-9580-46253177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198" y="6483676"/>
            <a:ext cx="736077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defPPr>
              <a:defRPr lang="en-US"/>
            </a:defPPr>
            <a:lvl1pPr marL="0" algn="r" defTabSz="914186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9B9E78F-ABFD-44CE-894E-3D6432B5FC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FB037A-8399-6240-89B1-5638F7FE8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1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76"/>
    </mc:Choice>
    <mc:Fallback xmlns="">
      <p:transition spd="slow" advTm="4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>
            <a:spLocks noGrp="1"/>
          </p:cNvSpPr>
          <p:nvPr>
            <p:ph type="title"/>
          </p:nvPr>
        </p:nvSpPr>
        <p:spPr>
          <a:xfrm>
            <a:off x="1835700" y="22720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b="1" dirty="0"/>
              <a:t>Basic Control System Components</a:t>
            </a:r>
            <a:endParaRPr dirty="0"/>
          </a:p>
        </p:txBody>
      </p:sp>
      <p:sp>
        <p:nvSpPr>
          <p:cNvPr id="253" name="Google Shape;253;p29"/>
          <p:cNvSpPr txBox="1"/>
          <p:nvPr/>
        </p:nvSpPr>
        <p:spPr>
          <a:xfrm>
            <a:off x="2576834" y="2177153"/>
            <a:ext cx="1343100" cy="4845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Human Machine </a:t>
            </a:r>
            <a:endParaRPr sz="1100" dirty="0"/>
          </a:p>
          <a:p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Interface (HMI)</a:t>
            </a:r>
            <a:endParaRPr sz="1100" dirty="0"/>
          </a:p>
        </p:txBody>
      </p:sp>
      <p:sp>
        <p:nvSpPr>
          <p:cNvPr id="254" name="Google Shape;254;p29"/>
          <p:cNvSpPr txBox="1"/>
          <p:nvPr/>
        </p:nvSpPr>
        <p:spPr>
          <a:xfrm>
            <a:off x="8192475" y="2174375"/>
            <a:ext cx="1730100" cy="4845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Remote Diagnostics</a:t>
            </a:r>
            <a:endParaRPr sz="1100"/>
          </a:p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and Maintenance</a:t>
            </a:r>
            <a:endParaRPr sz="1100"/>
          </a:p>
        </p:txBody>
      </p:sp>
      <p:sp>
        <p:nvSpPr>
          <p:cNvPr id="255" name="Google Shape;255;p29"/>
          <p:cNvSpPr txBox="1"/>
          <p:nvPr/>
        </p:nvSpPr>
        <p:spPr>
          <a:xfrm>
            <a:off x="5419238" y="3178723"/>
            <a:ext cx="1043100" cy="2769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  Controller  </a:t>
            </a:r>
            <a:endParaRPr sz="1100"/>
          </a:p>
        </p:txBody>
      </p:sp>
      <p:sp>
        <p:nvSpPr>
          <p:cNvPr id="256" name="Google Shape;256;p29"/>
          <p:cNvSpPr txBox="1"/>
          <p:nvPr/>
        </p:nvSpPr>
        <p:spPr>
          <a:xfrm>
            <a:off x="4173498" y="4058677"/>
            <a:ext cx="893400" cy="2769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Actuators </a:t>
            </a:r>
            <a:endParaRPr sz="1100"/>
          </a:p>
        </p:txBody>
      </p:sp>
      <p:sp>
        <p:nvSpPr>
          <p:cNvPr id="257" name="Google Shape;257;p29"/>
          <p:cNvSpPr txBox="1"/>
          <p:nvPr/>
        </p:nvSpPr>
        <p:spPr>
          <a:xfrm>
            <a:off x="6761389" y="4066043"/>
            <a:ext cx="758400" cy="2769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Sensors </a:t>
            </a:r>
            <a:endParaRPr sz="1100"/>
          </a:p>
        </p:txBody>
      </p:sp>
      <p:sp>
        <p:nvSpPr>
          <p:cNvPr id="258" name="Google Shape;258;p29"/>
          <p:cNvSpPr txBox="1"/>
          <p:nvPr/>
        </p:nvSpPr>
        <p:spPr>
          <a:xfrm>
            <a:off x="5186900" y="4825023"/>
            <a:ext cx="1527000" cy="276900"/>
          </a:xfrm>
          <a:prstGeom prst="rect">
            <a:avLst/>
          </a:prstGeom>
          <a:solidFill>
            <a:srgbClr val="FFCB99"/>
          </a:solidFill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Controlled Process </a:t>
            </a:r>
            <a:endParaRPr sz="1100"/>
          </a:p>
        </p:txBody>
      </p:sp>
      <p:sp>
        <p:nvSpPr>
          <p:cNvPr id="259" name="Google Shape;259;p29"/>
          <p:cNvSpPr txBox="1"/>
          <p:nvPr/>
        </p:nvSpPr>
        <p:spPr>
          <a:xfrm>
            <a:off x="3957126" y="2538596"/>
            <a:ext cx="15513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Set points,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Control algorithms,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Parameter constraints,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Process Data</a:t>
            </a:r>
            <a:endParaRPr sz="1100"/>
          </a:p>
        </p:txBody>
      </p:sp>
      <p:sp>
        <p:nvSpPr>
          <p:cNvPr id="260" name="Google Shape;260;p29"/>
          <p:cNvSpPr txBox="1"/>
          <p:nvPr/>
        </p:nvSpPr>
        <p:spPr>
          <a:xfrm>
            <a:off x="3889214" y="3518697"/>
            <a:ext cx="968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Manipulated 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Variable</a:t>
            </a:r>
            <a:endParaRPr sz="1100"/>
          </a:p>
        </p:txBody>
      </p:sp>
      <p:sp>
        <p:nvSpPr>
          <p:cNvPr id="261" name="Google Shape;261;p29"/>
          <p:cNvSpPr txBox="1"/>
          <p:nvPr/>
        </p:nvSpPr>
        <p:spPr>
          <a:xfrm>
            <a:off x="7105546" y="3245685"/>
            <a:ext cx="828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Controlled 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Variable</a:t>
            </a:r>
            <a:endParaRPr sz="1100"/>
          </a:p>
        </p:txBody>
      </p:sp>
      <p:sp>
        <p:nvSpPr>
          <p:cNvPr id="262" name="Google Shape;262;p29"/>
          <p:cNvSpPr txBox="1"/>
          <p:nvPr/>
        </p:nvSpPr>
        <p:spPr>
          <a:xfrm>
            <a:off x="3779621" y="4840675"/>
            <a:ext cx="6135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Process</a:t>
            </a:r>
            <a:endParaRPr sz="1100"/>
          </a:p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inputs</a:t>
            </a:r>
            <a:endParaRPr sz="1100"/>
          </a:p>
        </p:txBody>
      </p:sp>
      <p:sp>
        <p:nvSpPr>
          <p:cNvPr id="263" name="Google Shape;263;p29"/>
          <p:cNvSpPr txBox="1"/>
          <p:nvPr/>
        </p:nvSpPr>
        <p:spPr>
          <a:xfrm>
            <a:off x="7491832" y="4861150"/>
            <a:ext cx="13995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Process</a:t>
            </a:r>
            <a:r>
              <a:rPr lang="en" sz="1100"/>
              <a:t>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outputs</a:t>
            </a:r>
            <a:endParaRPr sz="1100"/>
          </a:p>
        </p:txBody>
      </p:sp>
      <p:sp>
        <p:nvSpPr>
          <p:cNvPr id="264" name="Google Shape;264;p29"/>
          <p:cNvSpPr txBox="1"/>
          <p:nvPr/>
        </p:nvSpPr>
        <p:spPr>
          <a:xfrm>
            <a:off x="5476364" y="5472991"/>
            <a:ext cx="9495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Disturbances</a:t>
            </a:r>
            <a:endParaRPr sz="1100"/>
          </a:p>
        </p:txBody>
      </p:sp>
      <p:cxnSp>
        <p:nvCxnSpPr>
          <p:cNvPr id="265" name="Google Shape;265;p29"/>
          <p:cNvCxnSpPr>
            <a:stCxn id="253" idx="2"/>
            <a:endCxn id="255" idx="1"/>
          </p:cNvCxnSpPr>
          <p:nvPr/>
        </p:nvCxnSpPr>
        <p:spPr>
          <a:xfrm rot="-5400000" flipH="1">
            <a:off x="4006034" y="1904003"/>
            <a:ext cx="655500" cy="21708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66" name="Google Shape;266;p29"/>
          <p:cNvCxnSpPr>
            <a:stCxn id="256" idx="0"/>
            <a:endCxn id="255" idx="2"/>
          </p:cNvCxnSpPr>
          <p:nvPr/>
        </p:nvCxnSpPr>
        <p:spPr>
          <a:xfrm rot="-5400000">
            <a:off x="4978998" y="3096877"/>
            <a:ext cx="603000" cy="1320600"/>
          </a:xfrm>
          <a:prstGeom prst="bentConnector3">
            <a:avLst>
              <a:gd name="adj1" fmla="val 49996"/>
            </a:avLst>
          </a:prstGeom>
          <a:noFill/>
          <a:ln w="38100" cap="flat" cmpd="sng">
            <a:solidFill>
              <a:srgbClr val="4A86E8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67" name="Google Shape;267;p29"/>
          <p:cNvCxnSpPr>
            <a:stCxn id="255" idx="3"/>
            <a:endCxn id="257" idx="0"/>
          </p:cNvCxnSpPr>
          <p:nvPr/>
        </p:nvCxnSpPr>
        <p:spPr>
          <a:xfrm>
            <a:off x="6462338" y="3317173"/>
            <a:ext cx="678300" cy="748800"/>
          </a:xfrm>
          <a:prstGeom prst="bentConnector2">
            <a:avLst/>
          </a:prstGeom>
          <a:noFill/>
          <a:ln w="38100" cap="flat" cmpd="sng">
            <a:solidFill>
              <a:srgbClr val="4A86E8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68" name="Google Shape;268;p29"/>
          <p:cNvCxnSpPr>
            <a:stCxn id="258" idx="1"/>
            <a:endCxn id="256" idx="2"/>
          </p:cNvCxnSpPr>
          <p:nvPr/>
        </p:nvCxnSpPr>
        <p:spPr>
          <a:xfrm rot="10800000">
            <a:off x="4620200" y="4335573"/>
            <a:ext cx="566700" cy="627900"/>
          </a:xfrm>
          <a:prstGeom prst="bentConnector2">
            <a:avLst/>
          </a:prstGeom>
          <a:noFill/>
          <a:ln w="38100" cap="flat" cmpd="sng">
            <a:solidFill>
              <a:srgbClr val="4A86E8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69" name="Google Shape;269;p29"/>
          <p:cNvCxnSpPr>
            <a:stCxn id="262" idx="3"/>
          </p:cNvCxnSpPr>
          <p:nvPr/>
        </p:nvCxnSpPr>
        <p:spPr>
          <a:xfrm>
            <a:off x="4393121" y="5059975"/>
            <a:ext cx="794100" cy="9900"/>
          </a:xfrm>
          <a:prstGeom prst="straightConnector1">
            <a:avLst/>
          </a:prstGeom>
          <a:noFill/>
          <a:ln w="25400" cap="flat" cmpd="sng">
            <a:solidFill>
              <a:srgbClr val="6AA84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" name="Google Shape;270;p29"/>
          <p:cNvCxnSpPr>
            <a:endCxn id="263" idx="1"/>
          </p:cNvCxnSpPr>
          <p:nvPr/>
        </p:nvCxnSpPr>
        <p:spPr>
          <a:xfrm>
            <a:off x="6729232" y="5080450"/>
            <a:ext cx="762600" cy="0"/>
          </a:xfrm>
          <a:prstGeom prst="straightConnector1">
            <a:avLst/>
          </a:prstGeom>
          <a:noFill/>
          <a:ln w="25400" cap="flat" cmpd="sng">
            <a:solidFill>
              <a:srgbClr val="6AA84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1" name="Google Shape;271;p29"/>
          <p:cNvCxnSpPr>
            <a:stCxn id="257" idx="2"/>
            <a:endCxn id="258" idx="3"/>
          </p:cNvCxnSpPr>
          <p:nvPr/>
        </p:nvCxnSpPr>
        <p:spPr>
          <a:xfrm rot="5400000">
            <a:off x="6617089" y="4439843"/>
            <a:ext cx="620400" cy="426600"/>
          </a:xfrm>
          <a:prstGeom prst="bentConnector2">
            <a:avLst/>
          </a:prstGeom>
          <a:noFill/>
          <a:ln w="38100" cap="flat" cmpd="sng">
            <a:solidFill>
              <a:srgbClr val="4A86E8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72" name="Google Shape;272;p29"/>
          <p:cNvCxnSpPr>
            <a:stCxn id="254" idx="1"/>
          </p:cNvCxnSpPr>
          <p:nvPr/>
        </p:nvCxnSpPr>
        <p:spPr>
          <a:xfrm flipH="1">
            <a:off x="6462375" y="2416625"/>
            <a:ext cx="1730100" cy="7761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accent1"/>
            </a:solidFill>
            <a:prstDash val="dash"/>
            <a:miter lim="800000"/>
            <a:headEnd type="triangle" w="med" len="med"/>
            <a:tailEnd type="triangle" w="med" len="med"/>
          </a:ln>
        </p:spPr>
      </p:cxnSp>
      <p:cxnSp>
        <p:nvCxnSpPr>
          <p:cNvPr id="273" name="Google Shape;273;p29"/>
          <p:cNvCxnSpPr>
            <a:stCxn id="254" idx="2"/>
            <a:endCxn id="257" idx="3"/>
          </p:cNvCxnSpPr>
          <p:nvPr/>
        </p:nvCxnSpPr>
        <p:spPr>
          <a:xfrm rot="5400000">
            <a:off x="7515825" y="2662775"/>
            <a:ext cx="1545600" cy="15378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dash"/>
            <a:miter lim="800000"/>
            <a:headEnd type="triangle" w="med" len="med"/>
            <a:tailEnd type="triangle" w="med" len="med"/>
          </a:ln>
        </p:spPr>
      </p:cxnSp>
      <p:cxnSp>
        <p:nvCxnSpPr>
          <p:cNvPr id="274" name="Google Shape;274;p29"/>
          <p:cNvCxnSpPr>
            <a:endCxn id="256" idx="3"/>
          </p:cNvCxnSpPr>
          <p:nvPr/>
        </p:nvCxnSpPr>
        <p:spPr>
          <a:xfrm flipH="1">
            <a:off x="5066898" y="3769927"/>
            <a:ext cx="3888300" cy="427200"/>
          </a:xfrm>
          <a:prstGeom prst="bentConnector3">
            <a:avLst>
              <a:gd name="adj1" fmla="val 59370"/>
            </a:avLst>
          </a:prstGeom>
          <a:noFill/>
          <a:ln w="25400" cap="flat" cmpd="sng">
            <a:solidFill>
              <a:schemeClr val="accent1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75" name="Google Shape;275;p29"/>
          <p:cNvCxnSpPr>
            <a:stCxn id="264" idx="0"/>
            <a:endCxn id="258" idx="2"/>
          </p:cNvCxnSpPr>
          <p:nvPr/>
        </p:nvCxnSpPr>
        <p:spPr>
          <a:xfrm rot="10800000">
            <a:off x="5950514" y="5101891"/>
            <a:ext cx="600" cy="371100"/>
          </a:xfrm>
          <a:prstGeom prst="straightConnector1">
            <a:avLst/>
          </a:prstGeom>
          <a:noFill/>
          <a:ln w="25400" cap="flat" cmpd="sng">
            <a:solidFill>
              <a:srgbClr val="6AA84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76" name="Google Shape;276;p29"/>
          <p:cNvSpPr txBox="1"/>
          <p:nvPr/>
        </p:nvSpPr>
        <p:spPr>
          <a:xfrm>
            <a:off x="7095198" y="5772045"/>
            <a:ext cx="432886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NIST SP 800-82, Revision 2: Guide to Industrial Control Systems (ICS) Security (https://</a:t>
            </a:r>
            <a:r>
              <a:rPr lang="en" sz="1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csrc.nist.gov</a:t>
            </a:r>
            <a:r>
              <a:rPr lang="en"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/publications/detail/</a:t>
            </a:r>
            <a:r>
              <a:rPr lang="en" sz="1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</a:t>
            </a:r>
            <a:r>
              <a:rPr lang="en"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/800-82/rev-2/final) </a:t>
            </a:r>
            <a:endParaRPr sz="2000" dirty="0"/>
          </a:p>
          <a:p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EC6C4B9-FC30-C548-8912-0BF5A8CC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198" y="6483676"/>
            <a:ext cx="736077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defPPr>
              <a:defRPr lang="en-US"/>
            </a:defPPr>
            <a:lvl1pPr marL="0" algn="r" defTabSz="914186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187023B-23F5-493D-B9A9-81572D4BE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8CD64A-5906-C34C-ABCE-E7F1F1863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75"/>
    </mc:Choice>
    <mc:Fallback xmlns="">
      <p:transition spd="slow" advTm="14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Enterprise view for Cyber-Physical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889" y="1562518"/>
            <a:ext cx="4612100" cy="483076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Layers in the enterprise (ISA-95)</a:t>
            </a:r>
          </a:p>
          <a:p>
            <a:pPr marL="0" indent="0">
              <a:buNone/>
            </a:pPr>
            <a:r>
              <a:rPr lang="en-US" b="1" dirty="0"/>
              <a:t>Level 4 </a:t>
            </a:r>
            <a:r>
              <a:rPr lang="en-US" dirty="0"/>
              <a:t>— Business logistics systems — Managing the business-related activities of the manufacturing operation</a:t>
            </a:r>
          </a:p>
          <a:p>
            <a:pPr marL="0" indent="0">
              <a:buNone/>
            </a:pPr>
            <a:r>
              <a:rPr lang="en-US" b="1" dirty="0"/>
              <a:t>Level 3 </a:t>
            </a:r>
            <a:r>
              <a:rPr lang="en-US" dirty="0"/>
              <a:t>— Manufacturing operations systems — Managing production work flow to produce the desired products</a:t>
            </a:r>
          </a:p>
          <a:p>
            <a:pPr marL="0" indent="0">
              <a:buNone/>
            </a:pPr>
            <a:r>
              <a:rPr lang="en-US" b="1" dirty="0"/>
              <a:t>Level</a:t>
            </a:r>
            <a:r>
              <a:rPr lang="en-US" dirty="0"/>
              <a:t> 2 — Control systems — Supervising, monitoring and controlling the physical processes </a:t>
            </a:r>
          </a:p>
          <a:p>
            <a:pPr marL="0" indent="0">
              <a:buNone/>
            </a:pPr>
            <a:r>
              <a:rPr lang="en-US" b="1" dirty="0"/>
              <a:t>Level 1 </a:t>
            </a:r>
            <a:r>
              <a:rPr lang="en-US" dirty="0"/>
              <a:t>— Intelligent devices — Sensing and manipulating the physical processes. Process *sensors, analyzers, actuators and related instrumentation</a:t>
            </a:r>
          </a:p>
          <a:p>
            <a:pPr marL="0" indent="0">
              <a:buNone/>
            </a:pPr>
            <a:r>
              <a:rPr lang="en-US" b="1" dirty="0"/>
              <a:t>Level 0 </a:t>
            </a:r>
            <a:r>
              <a:rPr lang="en-US" dirty="0"/>
              <a:t>— The physical process — Defines the actual physical processes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322198" y="6483676"/>
            <a:ext cx="736077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defPPr>
              <a:defRPr lang="en-US"/>
            </a:defPPr>
            <a:lvl1pPr marL="0" algn="r" defTabSz="914186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9B9E78F-ABFD-44CE-894E-3D6432B5FC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12362" y="6142209"/>
            <a:ext cx="3243484" cy="23982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200" i="1" dirty="0"/>
              <a:t>http://</a:t>
            </a:r>
            <a:r>
              <a:rPr lang="en-US" sz="1200" i="1" dirty="0" err="1"/>
              <a:t>en.wikipedia.org</a:t>
            </a:r>
            <a:r>
              <a:rPr lang="en-US" sz="1200" i="1" dirty="0"/>
              <a:t>/wiki/</a:t>
            </a:r>
            <a:r>
              <a:rPr lang="en-US" sz="1200" i="1" dirty="0" err="1"/>
              <a:t>Enterprise_control</a:t>
            </a:r>
            <a:endParaRPr lang="en-US" sz="12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1266"/>
          <a:stretch/>
        </p:blipFill>
        <p:spPr>
          <a:xfrm>
            <a:off x="7276371" y="1230545"/>
            <a:ext cx="3374006" cy="1911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933" y="3191397"/>
            <a:ext cx="1459521" cy="2215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7914" b="14527"/>
          <a:stretch/>
        </p:blipFill>
        <p:spPr>
          <a:xfrm>
            <a:off x="6385712" y="2851246"/>
            <a:ext cx="2576451" cy="1470644"/>
          </a:xfrm>
          <a:prstGeom prst="rect">
            <a:avLst/>
          </a:prstGeom>
        </p:spPr>
      </p:pic>
      <p:pic>
        <p:nvPicPr>
          <p:cNvPr id="7" name="Picture 3" descr="reporting - overall line monitorin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422" y="4371017"/>
            <a:ext cx="3437914" cy="250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EE642E3-E3D0-AE43-B593-B9EF7BDF6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94"/>
    </mc:Choice>
    <mc:Fallback xmlns="">
      <p:transition spd="slow" advTm="43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40;p40">
            <a:extLst>
              <a:ext uri="{FF2B5EF4-FFF2-40B4-BE49-F238E27FC236}">
                <a16:creationId xmlns:a16="http://schemas.microsoft.com/office/drawing/2014/main" id="{63F30B63-B651-4622-B668-CA0BE3208228}"/>
              </a:ext>
            </a:extLst>
          </p:cNvPr>
          <p:cNvSpPr txBox="1">
            <a:spLocks/>
          </p:cNvSpPr>
          <p:nvPr/>
        </p:nvSpPr>
        <p:spPr>
          <a:xfrm>
            <a:off x="150" y="239081"/>
            <a:ext cx="1219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Types of Automation Systems</a:t>
            </a:r>
          </a:p>
        </p:txBody>
      </p:sp>
      <p:sp>
        <p:nvSpPr>
          <p:cNvPr id="12" name="Google Shape;243;p40">
            <a:extLst>
              <a:ext uri="{FF2B5EF4-FFF2-40B4-BE49-F238E27FC236}">
                <a16:creationId xmlns:a16="http://schemas.microsoft.com/office/drawing/2014/main" id="{00F0BAB5-CFFF-4914-BD86-0240B4DCF79E}"/>
              </a:ext>
            </a:extLst>
          </p:cNvPr>
          <p:cNvSpPr txBox="1"/>
          <p:nvPr/>
        </p:nvSpPr>
        <p:spPr>
          <a:xfrm>
            <a:off x="149" y="688781"/>
            <a:ext cx="12191699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400"/>
            </a:pPr>
            <a:r>
              <a:rPr lang="en-US" sz="18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All </a:t>
            </a:r>
            <a:r>
              <a:rPr lang="en-US" sz="180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Automation</a:t>
            </a:r>
            <a:r>
              <a:rPr lang="en-US" sz="18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Is Not The Same</a:t>
            </a:r>
            <a:endParaRPr lang="en-US" sz="180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244;p40">
            <a:extLst>
              <a:ext uri="{FF2B5EF4-FFF2-40B4-BE49-F238E27FC236}">
                <a16:creationId xmlns:a16="http://schemas.microsoft.com/office/drawing/2014/main" id="{A96B875C-B20A-4E25-B254-BBCD4909531C}"/>
              </a:ext>
            </a:extLst>
          </p:cNvPr>
          <p:cNvSpPr txBox="1"/>
          <p:nvPr/>
        </p:nvSpPr>
        <p:spPr>
          <a:xfrm>
            <a:off x="821095" y="1623808"/>
            <a:ext cx="6167534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800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Distributed Control Systems (DCS)</a:t>
            </a:r>
          </a:p>
        </p:txBody>
      </p:sp>
      <p:cxnSp>
        <p:nvCxnSpPr>
          <p:cNvPr id="13" name="Google Shape;245;p40">
            <a:extLst>
              <a:ext uri="{FF2B5EF4-FFF2-40B4-BE49-F238E27FC236}">
                <a16:creationId xmlns:a16="http://schemas.microsoft.com/office/drawing/2014/main" id="{36661DDB-DBEE-4C2C-BF21-162DA5517184}"/>
              </a:ext>
            </a:extLst>
          </p:cNvPr>
          <p:cNvCxnSpPr>
            <a:cxnSpLocks/>
          </p:cNvCxnSpPr>
          <p:nvPr/>
        </p:nvCxnSpPr>
        <p:spPr>
          <a:xfrm>
            <a:off x="898747" y="2069616"/>
            <a:ext cx="659465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8C5AD47-60EA-4065-B825-447D6F48FB16}"/>
              </a:ext>
            </a:extLst>
          </p:cNvPr>
          <p:cNvSpPr/>
          <p:nvPr/>
        </p:nvSpPr>
        <p:spPr>
          <a:xfrm>
            <a:off x="821095" y="2046431"/>
            <a:ext cx="9583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000"/>
            </a:pPr>
            <a:r>
              <a:rPr lang="en-US" dirty="0">
                <a:solidFill>
                  <a:srgbClr val="666666"/>
                </a:solidFill>
                <a:latin typeface="+mn-lt"/>
                <a:ea typeface="Montserrat"/>
                <a:cs typeface="Montserrat"/>
                <a:sym typeface="Montserrat"/>
              </a:rPr>
              <a:t>Distributed and complex control usually within a facility (plant) (Local Area Network)</a:t>
            </a:r>
          </a:p>
        </p:txBody>
      </p:sp>
      <p:sp>
        <p:nvSpPr>
          <p:cNvPr id="14" name="Google Shape;244;p40">
            <a:extLst>
              <a:ext uri="{FF2B5EF4-FFF2-40B4-BE49-F238E27FC236}">
                <a16:creationId xmlns:a16="http://schemas.microsoft.com/office/drawing/2014/main" id="{9C2D2E6D-EA15-4558-A593-142264C20F6E}"/>
              </a:ext>
            </a:extLst>
          </p:cNvPr>
          <p:cNvSpPr txBox="1"/>
          <p:nvPr/>
        </p:nvSpPr>
        <p:spPr>
          <a:xfrm>
            <a:off x="824198" y="2434989"/>
            <a:ext cx="9028929" cy="47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800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Supervisory Control and Data Acquisition (SCADA) Systems</a:t>
            </a:r>
          </a:p>
        </p:txBody>
      </p:sp>
      <p:cxnSp>
        <p:nvCxnSpPr>
          <p:cNvPr id="15" name="Google Shape;245;p40">
            <a:extLst>
              <a:ext uri="{FF2B5EF4-FFF2-40B4-BE49-F238E27FC236}">
                <a16:creationId xmlns:a16="http://schemas.microsoft.com/office/drawing/2014/main" id="{7A088E65-84C5-4EB7-817B-FAA59D235F7A}"/>
              </a:ext>
            </a:extLst>
          </p:cNvPr>
          <p:cNvCxnSpPr>
            <a:cxnSpLocks/>
          </p:cNvCxnSpPr>
          <p:nvPr/>
        </p:nvCxnSpPr>
        <p:spPr>
          <a:xfrm>
            <a:off x="901851" y="2912483"/>
            <a:ext cx="659465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ED5D08D-4BFB-4134-8B51-9FBA2431C6ED}"/>
              </a:ext>
            </a:extLst>
          </p:cNvPr>
          <p:cNvSpPr/>
          <p:nvPr/>
        </p:nvSpPr>
        <p:spPr>
          <a:xfrm>
            <a:off x="824199" y="2889298"/>
            <a:ext cx="9583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000"/>
            </a:pPr>
            <a:r>
              <a:rPr lang="en-US" dirty="0">
                <a:solidFill>
                  <a:srgbClr val="666666"/>
                </a:solidFill>
                <a:latin typeface="+mn-lt"/>
                <a:ea typeface="Montserrat"/>
                <a:cs typeface="Montserrat"/>
                <a:sym typeface="Montserrat"/>
              </a:rPr>
              <a:t>Control systems distributed over large geographic areas (Wide Area Networks (WANs))</a:t>
            </a:r>
          </a:p>
        </p:txBody>
      </p:sp>
      <p:sp>
        <p:nvSpPr>
          <p:cNvPr id="17" name="Google Shape;244;p40">
            <a:extLst>
              <a:ext uri="{FF2B5EF4-FFF2-40B4-BE49-F238E27FC236}">
                <a16:creationId xmlns:a16="http://schemas.microsoft.com/office/drawing/2014/main" id="{CF182CFC-23BC-48B0-A162-F1091586C8D5}"/>
              </a:ext>
            </a:extLst>
          </p:cNvPr>
          <p:cNvSpPr txBox="1"/>
          <p:nvPr/>
        </p:nvSpPr>
        <p:spPr>
          <a:xfrm>
            <a:off x="817990" y="3279349"/>
            <a:ext cx="9912213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800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Programmable Logic Controller (PLC)-based Control systems </a:t>
            </a:r>
          </a:p>
        </p:txBody>
      </p:sp>
      <p:cxnSp>
        <p:nvCxnSpPr>
          <p:cNvPr id="18" name="Google Shape;245;p40">
            <a:extLst>
              <a:ext uri="{FF2B5EF4-FFF2-40B4-BE49-F238E27FC236}">
                <a16:creationId xmlns:a16="http://schemas.microsoft.com/office/drawing/2014/main" id="{4F309A4E-B89A-4318-A035-CB1FA5D6FF2E}"/>
              </a:ext>
            </a:extLst>
          </p:cNvPr>
          <p:cNvCxnSpPr>
            <a:cxnSpLocks/>
          </p:cNvCxnSpPr>
          <p:nvPr/>
        </p:nvCxnSpPr>
        <p:spPr>
          <a:xfrm>
            <a:off x="895643" y="3725157"/>
            <a:ext cx="659465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CD61E556-5FFB-4B0F-AAB7-279147F6F92C}"/>
              </a:ext>
            </a:extLst>
          </p:cNvPr>
          <p:cNvSpPr/>
          <p:nvPr/>
        </p:nvSpPr>
        <p:spPr>
          <a:xfrm>
            <a:off x="817991" y="3701972"/>
            <a:ext cx="9583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000"/>
            </a:pPr>
            <a:r>
              <a:rPr lang="en-US" dirty="0">
                <a:solidFill>
                  <a:srgbClr val="666666"/>
                </a:solidFill>
                <a:latin typeface="+mn-lt"/>
                <a:ea typeface="Montserrat"/>
                <a:cs typeface="Montserrat"/>
                <a:sym typeface="Montserrat"/>
              </a:rPr>
              <a:t>Typically smaller and less complex than DCS (Local Area Networks (LANs))</a:t>
            </a:r>
          </a:p>
        </p:txBody>
      </p:sp>
      <p:sp>
        <p:nvSpPr>
          <p:cNvPr id="23" name="Google Shape;244;p40">
            <a:extLst>
              <a:ext uri="{FF2B5EF4-FFF2-40B4-BE49-F238E27FC236}">
                <a16:creationId xmlns:a16="http://schemas.microsoft.com/office/drawing/2014/main" id="{736ACF24-4950-48E9-87BC-607A1F816A71}"/>
              </a:ext>
            </a:extLst>
          </p:cNvPr>
          <p:cNvSpPr txBox="1"/>
          <p:nvPr/>
        </p:nvSpPr>
        <p:spPr>
          <a:xfrm>
            <a:off x="821094" y="4090530"/>
            <a:ext cx="9028929" cy="47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800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Emergency Shutdown (ESD) or Safety Systems</a:t>
            </a:r>
          </a:p>
        </p:txBody>
      </p:sp>
      <p:cxnSp>
        <p:nvCxnSpPr>
          <p:cNvPr id="24" name="Google Shape;245;p40">
            <a:extLst>
              <a:ext uri="{FF2B5EF4-FFF2-40B4-BE49-F238E27FC236}">
                <a16:creationId xmlns:a16="http://schemas.microsoft.com/office/drawing/2014/main" id="{4DDD9D6E-B851-43D5-8228-2F3D60BD1436}"/>
              </a:ext>
            </a:extLst>
          </p:cNvPr>
          <p:cNvCxnSpPr>
            <a:cxnSpLocks/>
          </p:cNvCxnSpPr>
          <p:nvPr/>
        </p:nvCxnSpPr>
        <p:spPr>
          <a:xfrm>
            <a:off x="898747" y="4568024"/>
            <a:ext cx="659465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C123365-55A3-4B26-97F4-9A46715AA399}"/>
              </a:ext>
            </a:extLst>
          </p:cNvPr>
          <p:cNvSpPr/>
          <p:nvPr/>
        </p:nvSpPr>
        <p:spPr>
          <a:xfrm>
            <a:off x="821095" y="4544839"/>
            <a:ext cx="95832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000"/>
            </a:pPr>
            <a:r>
              <a:rPr lang="en-US" dirty="0">
                <a:solidFill>
                  <a:srgbClr val="666666"/>
                </a:solidFill>
                <a:latin typeface="+mn-lt"/>
                <a:ea typeface="Montserrat"/>
                <a:cs typeface="Montserrat"/>
                <a:sym typeface="Montserrat"/>
              </a:rPr>
              <a:t>Simpler and robust controls to ensure safety and prevent damage</a:t>
            </a:r>
          </a:p>
          <a:p>
            <a:pPr lvl="0">
              <a:buSzPts val="1000"/>
            </a:pPr>
            <a:r>
              <a:rPr lang="en-US" dirty="0">
                <a:solidFill>
                  <a:srgbClr val="666666"/>
                </a:solidFill>
                <a:latin typeface="+mn-lt"/>
                <a:ea typeface="Montserrat"/>
                <a:cs typeface="Montserrat"/>
                <a:sym typeface="Montserrat"/>
              </a:rPr>
              <a:t>Can be quasi-independent from primary control loops</a:t>
            </a:r>
          </a:p>
          <a:p>
            <a:pPr lvl="0">
              <a:buSzPts val="1000"/>
            </a:pPr>
            <a:r>
              <a:rPr lang="en-US" dirty="0">
                <a:solidFill>
                  <a:srgbClr val="666666"/>
                </a:solidFill>
                <a:latin typeface="+mn-lt"/>
                <a:ea typeface="Montserrat"/>
                <a:cs typeface="Montserrat"/>
                <a:sym typeface="Montserrat"/>
              </a:rPr>
              <a:t>Often implemented with PLCs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58D807F-0E4D-43A0-8D97-758DBFCD77F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81256" y="6424613"/>
            <a:ext cx="486032" cy="19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 dirty="0"/>
          </a:p>
        </p:txBody>
      </p:sp>
      <p:sp>
        <p:nvSpPr>
          <p:cNvPr id="20" name="Google Shape;276;p29">
            <a:extLst>
              <a:ext uri="{FF2B5EF4-FFF2-40B4-BE49-F238E27FC236}">
                <a16:creationId xmlns:a16="http://schemas.microsoft.com/office/drawing/2014/main" id="{10FBD2DB-3337-0042-8B74-362EA6A8E2A8}"/>
              </a:ext>
            </a:extLst>
          </p:cNvPr>
          <p:cNvSpPr txBox="1"/>
          <p:nvPr/>
        </p:nvSpPr>
        <p:spPr>
          <a:xfrm>
            <a:off x="7095198" y="5772045"/>
            <a:ext cx="432886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NIST SP 800-82, Revision 2: Guide to Industrial Control Systems (ICS) Security (https://</a:t>
            </a:r>
            <a:r>
              <a:rPr lang="en" sz="1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csrc.nist.gov</a:t>
            </a:r>
            <a:r>
              <a:rPr lang="en"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/publications/detail/</a:t>
            </a:r>
            <a:r>
              <a:rPr lang="en" sz="1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</a:t>
            </a:r>
            <a:r>
              <a:rPr lang="en" sz="1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/800-82/rev-2/final) </a:t>
            </a:r>
            <a:endParaRPr sz="2000" dirty="0"/>
          </a:p>
          <a:p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42196B-2843-D44B-8536-00A13C614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3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60"/>
    </mc:Choice>
    <mc:Fallback xmlns="">
      <p:transition spd="slow" advTm="10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40;p40">
            <a:extLst>
              <a:ext uri="{FF2B5EF4-FFF2-40B4-BE49-F238E27FC236}">
                <a16:creationId xmlns:a16="http://schemas.microsoft.com/office/drawing/2014/main" id="{63F30B63-B651-4622-B668-CA0BE3208228}"/>
              </a:ext>
            </a:extLst>
          </p:cNvPr>
          <p:cNvSpPr txBox="1">
            <a:spLocks/>
          </p:cNvSpPr>
          <p:nvPr/>
        </p:nvSpPr>
        <p:spPr>
          <a:xfrm>
            <a:off x="150" y="239081"/>
            <a:ext cx="1219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Verticals</a:t>
            </a:r>
          </a:p>
        </p:txBody>
      </p:sp>
      <p:sp>
        <p:nvSpPr>
          <p:cNvPr id="12" name="Google Shape;243;p40">
            <a:extLst>
              <a:ext uri="{FF2B5EF4-FFF2-40B4-BE49-F238E27FC236}">
                <a16:creationId xmlns:a16="http://schemas.microsoft.com/office/drawing/2014/main" id="{00F0BAB5-CFFF-4914-BD86-0240B4DCF79E}"/>
              </a:ext>
            </a:extLst>
          </p:cNvPr>
          <p:cNvSpPr txBox="1"/>
          <p:nvPr/>
        </p:nvSpPr>
        <p:spPr>
          <a:xfrm>
            <a:off x="149" y="688781"/>
            <a:ext cx="12191699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400"/>
            </a:pPr>
            <a:r>
              <a:rPr lang="en-US" sz="18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Who’s Using </a:t>
            </a:r>
            <a:r>
              <a:rPr lang="en-US" sz="180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Automation</a:t>
            </a:r>
            <a:r>
              <a:rPr lang="en-US" sz="1800" dirty="0">
                <a:solidFill>
                  <a:schemeClr val="bg2"/>
                </a:solidFill>
                <a:latin typeface="Montserrat"/>
                <a:ea typeface="Montserrat"/>
                <a:cs typeface="Montserrat"/>
                <a:sym typeface="Montserrat"/>
              </a:rPr>
              <a:t> And What Kind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A62C09-41D4-4372-ABF2-139EF86A2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190706"/>
              </p:ext>
            </p:extLst>
          </p:nvPr>
        </p:nvGraphicFramePr>
        <p:xfrm>
          <a:off x="2225454" y="1316919"/>
          <a:ext cx="7741087" cy="4777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328">
                  <a:extLst>
                    <a:ext uri="{9D8B030D-6E8A-4147-A177-3AD203B41FA5}">
                      <a16:colId xmlns:a16="http://schemas.microsoft.com/office/drawing/2014/main" val="3490489697"/>
                    </a:ext>
                  </a:extLst>
                </a:gridCol>
                <a:gridCol w="724751">
                  <a:extLst>
                    <a:ext uri="{9D8B030D-6E8A-4147-A177-3AD203B41FA5}">
                      <a16:colId xmlns:a16="http://schemas.microsoft.com/office/drawing/2014/main" val="538260245"/>
                    </a:ext>
                  </a:extLst>
                </a:gridCol>
                <a:gridCol w="724751">
                  <a:extLst>
                    <a:ext uri="{9D8B030D-6E8A-4147-A177-3AD203B41FA5}">
                      <a16:colId xmlns:a16="http://schemas.microsoft.com/office/drawing/2014/main" val="1531301342"/>
                    </a:ext>
                  </a:extLst>
                </a:gridCol>
                <a:gridCol w="724751">
                  <a:extLst>
                    <a:ext uri="{9D8B030D-6E8A-4147-A177-3AD203B41FA5}">
                      <a16:colId xmlns:a16="http://schemas.microsoft.com/office/drawing/2014/main" val="478131737"/>
                    </a:ext>
                  </a:extLst>
                </a:gridCol>
                <a:gridCol w="724751">
                  <a:extLst>
                    <a:ext uri="{9D8B030D-6E8A-4147-A177-3AD203B41FA5}">
                      <a16:colId xmlns:a16="http://schemas.microsoft.com/office/drawing/2014/main" val="3037965902"/>
                    </a:ext>
                  </a:extLst>
                </a:gridCol>
                <a:gridCol w="724751">
                  <a:extLst>
                    <a:ext uri="{9D8B030D-6E8A-4147-A177-3AD203B41FA5}">
                      <a16:colId xmlns:a16="http://schemas.microsoft.com/office/drawing/2014/main" val="1812258202"/>
                    </a:ext>
                  </a:extLst>
                </a:gridCol>
                <a:gridCol w="724751">
                  <a:extLst>
                    <a:ext uri="{9D8B030D-6E8A-4147-A177-3AD203B41FA5}">
                      <a16:colId xmlns:a16="http://schemas.microsoft.com/office/drawing/2014/main" val="430516308"/>
                    </a:ext>
                  </a:extLst>
                </a:gridCol>
                <a:gridCol w="724751">
                  <a:extLst>
                    <a:ext uri="{9D8B030D-6E8A-4147-A177-3AD203B41FA5}">
                      <a16:colId xmlns:a16="http://schemas.microsoft.com/office/drawing/2014/main" val="1487049611"/>
                    </a:ext>
                  </a:extLst>
                </a:gridCol>
                <a:gridCol w="724751">
                  <a:extLst>
                    <a:ext uri="{9D8B030D-6E8A-4147-A177-3AD203B41FA5}">
                      <a16:colId xmlns:a16="http://schemas.microsoft.com/office/drawing/2014/main" val="696624922"/>
                    </a:ext>
                  </a:extLst>
                </a:gridCol>
                <a:gridCol w="724751">
                  <a:extLst>
                    <a:ext uri="{9D8B030D-6E8A-4147-A177-3AD203B41FA5}">
                      <a16:colId xmlns:a16="http://schemas.microsoft.com/office/drawing/2014/main" val="1565950209"/>
                    </a:ext>
                  </a:extLst>
                </a:gridCol>
              </a:tblGrid>
              <a:tr h="3039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Agriculture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Chemical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Oil and Gas</a:t>
                      </a:r>
                    </a:p>
                    <a:p>
                      <a:endParaRPr lang="en-US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Electrical Energy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Defense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Facilities MGT/Building Automation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Nuclear Reactors, Materials, &amp; waste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Transportation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Water &amp; Wastewater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3612868253"/>
                  </a:ext>
                </a:extLst>
              </a:tr>
              <a:tr h="243440">
                <a:tc>
                  <a:txBody>
                    <a:bodyPr/>
                    <a:lstStyle/>
                    <a:p>
                      <a:r>
                        <a:rPr lang="en-US" dirty="0"/>
                        <a:t>DCS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1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128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SCADA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466715"/>
                  </a:ext>
                </a:extLst>
              </a:tr>
              <a:tr h="297858">
                <a:tc>
                  <a:txBody>
                    <a:bodyPr/>
                    <a:lstStyle/>
                    <a:p>
                      <a:r>
                        <a:rPr lang="en-US" dirty="0"/>
                        <a:t>PLC-Based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7027629"/>
                  </a:ext>
                </a:extLst>
              </a:tr>
              <a:tr h="158621">
                <a:tc>
                  <a:txBody>
                    <a:bodyPr/>
                    <a:lstStyle/>
                    <a:p>
                      <a:r>
                        <a:rPr lang="en-US" dirty="0"/>
                        <a:t>ESD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493505"/>
                  </a:ext>
                </a:extLst>
              </a:tr>
            </a:tbl>
          </a:graphicData>
        </a:graphic>
      </p:graphicFrame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38EAD42-973E-4F4F-BA6B-E7625F6EDF3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81256" y="6424613"/>
            <a:ext cx="486032" cy="19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rgbClr val="62707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63F0EC-B5AD-E945-A61F-98BDA6D320E7}"/>
              </a:ext>
            </a:extLst>
          </p:cNvPr>
          <p:cNvSpPr/>
          <p:nvPr/>
        </p:nvSpPr>
        <p:spPr>
          <a:xfrm>
            <a:off x="11792283" y="213028"/>
            <a:ext cx="178420" cy="167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0F5FEF-300D-A443-ABF9-81BAE27A4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0"/>
    </mc:Choice>
    <mc:Fallback xmlns="">
      <p:transition spd="slow" advTm="1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of Cyber-Physical Systems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1268" y="1215484"/>
            <a:ext cx="11169732" cy="5265595"/>
          </a:xfrm>
        </p:spPr>
        <p:txBody>
          <a:bodyPr/>
          <a:lstStyle/>
          <a:p>
            <a:r>
              <a:rPr lang="en-US" dirty="0"/>
              <a:t>Security through Obscurity</a:t>
            </a:r>
          </a:p>
          <a:p>
            <a:pPr lvl="1"/>
            <a:r>
              <a:rPr lang="en-US" dirty="0"/>
              <a:t>Proprietary protocols are usually not secure</a:t>
            </a:r>
          </a:p>
          <a:p>
            <a:r>
              <a:rPr lang="en-US" dirty="0"/>
              <a:t>Systems increasingly connected</a:t>
            </a:r>
          </a:p>
          <a:p>
            <a:r>
              <a:rPr lang="en-US" dirty="0"/>
              <a:t>Numerous critical systems with long life (security through obsolescence?)</a:t>
            </a:r>
          </a:p>
          <a:p>
            <a:r>
              <a:rPr lang="en-US" dirty="0"/>
              <a:t>Can’t take many systems off-line to patch</a:t>
            </a:r>
          </a:p>
          <a:p>
            <a:r>
              <a:rPr lang="en-US" dirty="0"/>
              <a:t>Austere physical environments in some cases</a:t>
            </a:r>
          </a:p>
          <a:p>
            <a:r>
              <a:rPr lang="en-US" dirty="0"/>
              <a:t>Safety is king</a:t>
            </a:r>
          </a:p>
          <a:p>
            <a:r>
              <a:rPr lang="en-US" dirty="0"/>
              <a:t>Wireless connections increasing… Industrial IoT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B84BE5-C227-E940-B0CF-FF12B1EE4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27"/>
    </mc:Choice>
    <mc:Fallback xmlns="">
      <p:transition spd="slow" advTm="13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4123-8C19-6944-9B8C-D8E224C3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292"/>
            <a:ext cx="11430000" cy="1014761"/>
          </a:xfrm>
        </p:spPr>
        <p:txBody>
          <a:bodyPr/>
          <a:lstStyle/>
          <a:p>
            <a:r>
              <a:rPr lang="en-US" dirty="0"/>
              <a:t>Test and Evaluation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509D0-C022-4840-A58A-6B120E4429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0042" y="1123334"/>
            <a:ext cx="4774691" cy="4684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8C0E5-2126-B449-871C-AE846FCBA620}"/>
              </a:ext>
            </a:extLst>
          </p:cNvPr>
          <p:cNvSpPr txBox="1"/>
          <p:nvPr/>
        </p:nvSpPr>
        <p:spPr>
          <a:xfrm>
            <a:off x="994786" y="2130250"/>
            <a:ext cx="498726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Where to instrument?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to instrument?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Many verticals, standards, and vendors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System security versus device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Increasing use of RF 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Representing threats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Cyber “So What”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1D1F0-CA5D-124C-8CE2-A9E5ED6B8513}"/>
              </a:ext>
            </a:extLst>
          </p:cNvPr>
          <p:cNvSpPr txBox="1"/>
          <p:nvPr/>
        </p:nvSpPr>
        <p:spPr>
          <a:xfrm>
            <a:off x="7340251" y="5793546"/>
            <a:ext cx="339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NIST Cybersecurity Framework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688751D-C003-DC49-BF87-65561169C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0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44"/>
    </mc:Choice>
    <mc:Fallback xmlns="">
      <p:transition spd="slow" advTm="3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37.2|4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NO CLASSIFICATION ">
  <a:themeElements>
    <a:clrScheme name="GTRI 2020 3">
      <a:dk1>
        <a:srgbClr val="3C3C3C"/>
      </a:dk1>
      <a:lt1>
        <a:srgbClr val="F5F5F5"/>
      </a:lt1>
      <a:dk2>
        <a:srgbClr val="808080"/>
      </a:dk2>
      <a:lt2>
        <a:srgbClr val="B6A269"/>
      </a:lt2>
      <a:accent1>
        <a:srgbClr val="3C557C"/>
      </a:accent1>
      <a:accent2>
        <a:srgbClr val="407741"/>
      </a:accent2>
      <a:accent3>
        <a:srgbClr val="326473"/>
      </a:accent3>
      <a:accent4>
        <a:srgbClr val="051D49"/>
      </a:accent4>
      <a:accent5>
        <a:srgbClr val="999082"/>
      </a:accent5>
      <a:accent6>
        <a:srgbClr val="EEB100"/>
      </a:accent6>
      <a:hlink>
        <a:srgbClr val="3B557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TRI Template 16_9 2020.potx" id="{5C74CC59-B2BD-4075-B7A7-53AD1C5864DD}" vid="{8C640562-8EB5-4700-B254-79FC4F19EAD6}"/>
    </a:ext>
  </a:extLst>
</a:theme>
</file>

<file path=ppt/theme/theme2.xml><?xml version="1.0" encoding="utf-8"?>
<a:theme xmlns:a="http://schemas.openxmlformats.org/drawingml/2006/main" name="Slide Master">
  <a:themeElements>
    <a:clrScheme name="GTRI 2020 3">
      <a:dk1>
        <a:srgbClr val="3C3C3C"/>
      </a:dk1>
      <a:lt1>
        <a:srgbClr val="F5F5F5"/>
      </a:lt1>
      <a:dk2>
        <a:srgbClr val="808080"/>
      </a:dk2>
      <a:lt2>
        <a:srgbClr val="B6A269"/>
      </a:lt2>
      <a:accent1>
        <a:srgbClr val="3C557C"/>
      </a:accent1>
      <a:accent2>
        <a:srgbClr val="407741"/>
      </a:accent2>
      <a:accent3>
        <a:srgbClr val="326473"/>
      </a:accent3>
      <a:accent4>
        <a:srgbClr val="051D49"/>
      </a:accent4>
      <a:accent5>
        <a:srgbClr val="999082"/>
      </a:accent5>
      <a:accent6>
        <a:srgbClr val="EEB100"/>
      </a:accent6>
      <a:hlink>
        <a:srgbClr val="3B557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TRI Template 16_9 2020.potx" id="{5C74CC59-B2BD-4075-B7A7-53AD1C5864DD}" vid="{933AFA6F-24B3-40FF-8B8E-6025427F3D3A}"/>
    </a:ext>
  </a:extLst>
</a:theme>
</file>

<file path=ppt/theme/theme3.xml><?xml version="1.0" encoding="utf-8"?>
<a:theme xmlns:a="http://schemas.openxmlformats.org/drawingml/2006/main" name="Section Slide Master">
  <a:themeElements>
    <a:clrScheme name="GTRI 2020 3">
      <a:dk1>
        <a:srgbClr val="3C3C3C"/>
      </a:dk1>
      <a:lt1>
        <a:srgbClr val="F5F5F5"/>
      </a:lt1>
      <a:dk2>
        <a:srgbClr val="808080"/>
      </a:dk2>
      <a:lt2>
        <a:srgbClr val="B6A269"/>
      </a:lt2>
      <a:accent1>
        <a:srgbClr val="3C557C"/>
      </a:accent1>
      <a:accent2>
        <a:srgbClr val="407741"/>
      </a:accent2>
      <a:accent3>
        <a:srgbClr val="326473"/>
      </a:accent3>
      <a:accent4>
        <a:srgbClr val="051D49"/>
      </a:accent4>
      <a:accent5>
        <a:srgbClr val="999082"/>
      </a:accent5>
      <a:accent6>
        <a:srgbClr val="EEB100"/>
      </a:accent6>
      <a:hlink>
        <a:srgbClr val="3B557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TRI Template 16_9 2020.potx" id="{5C74CC59-B2BD-4075-B7A7-53AD1C5864DD}" vid="{2256E040-E977-4D16-93E2-523C2A60229C}"/>
    </a:ext>
  </a:extLst>
</a:theme>
</file>

<file path=ppt/theme/theme4.xml><?xml version="1.0" encoding="utf-8"?>
<a:theme xmlns:a="http://schemas.openxmlformats.org/drawingml/2006/main" name="NO CLASSIFICATION Section slide Master">
  <a:themeElements>
    <a:clrScheme name="GTRI 2020 3">
      <a:dk1>
        <a:srgbClr val="3C3C3C"/>
      </a:dk1>
      <a:lt1>
        <a:srgbClr val="F5F5F5"/>
      </a:lt1>
      <a:dk2>
        <a:srgbClr val="808080"/>
      </a:dk2>
      <a:lt2>
        <a:srgbClr val="B6A269"/>
      </a:lt2>
      <a:accent1>
        <a:srgbClr val="3C557C"/>
      </a:accent1>
      <a:accent2>
        <a:srgbClr val="407741"/>
      </a:accent2>
      <a:accent3>
        <a:srgbClr val="326473"/>
      </a:accent3>
      <a:accent4>
        <a:srgbClr val="051D49"/>
      </a:accent4>
      <a:accent5>
        <a:srgbClr val="999082"/>
      </a:accent5>
      <a:accent6>
        <a:srgbClr val="EEB100"/>
      </a:accent6>
      <a:hlink>
        <a:srgbClr val="3B557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TRI Template 16_9 2020.potx" id="{5C74CC59-B2BD-4075-B7A7-53AD1C5864DD}" vid="{110158AC-1C6A-46B6-A324-5586B00F781B}"/>
    </a:ext>
  </a:extLst>
</a:theme>
</file>

<file path=ppt/theme/theme5.xml><?xml version="1.0" encoding="utf-8"?>
<a:theme xmlns:a="http://schemas.openxmlformats.org/drawingml/2006/main" name="Text and Art Slide Master">
  <a:themeElements>
    <a:clrScheme name="GTRI 2020 3">
      <a:dk1>
        <a:srgbClr val="3C3C3C"/>
      </a:dk1>
      <a:lt1>
        <a:srgbClr val="F5F5F5"/>
      </a:lt1>
      <a:dk2>
        <a:srgbClr val="808080"/>
      </a:dk2>
      <a:lt2>
        <a:srgbClr val="B6A269"/>
      </a:lt2>
      <a:accent1>
        <a:srgbClr val="3C557C"/>
      </a:accent1>
      <a:accent2>
        <a:srgbClr val="407741"/>
      </a:accent2>
      <a:accent3>
        <a:srgbClr val="326473"/>
      </a:accent3>
      <a:accent4>
        <a:srgbClr val="051D49"/>
      </a:accent4>
      <a:accent5>
        <a:srgbClr val="999082"/>
      </a:accent5>
      <a:accent6>
        <a:srgbClr val="EEB100"/>
      </a:accent6>
      <a:hlink>
        <a:srgbClr val="3B557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TRI Template 16_9 2020.potx" id="{5C74CC59-B2BD-4075-B7A7-53AD1C5864DD}" vid="{C11C49F2-84FC-46E5-9DE1-33582E7C931A}"/>
    </a:ext>
  </a:extLst>
</a:theme>
</file>

<file path=ppt/theme/theme6.xml><?xml version="1.0" encoding="utf-8"?>
<a:theme xmlns:a="http://schemas.openxmlformats.org/drawingml/2006/main" name="NO CLASSISIFACTION Text and Art">
  <a:themeElements>
    <a:clrScheme name="GTRI 2020 3">
      <a:dk1>
        <a:srgbClr val="3C3C3C"/>
      </a:dk1>
      <a:lt1>
        <a:srgbClr val="F5F5F5"/>
      </a:lt1>
      <a:dk2>
        <a:srgbClr val="808080"/>
      </a:dk2>
      <a:lt2>
        <a:srgbClr val="B6A269"/>
      </a:lt2>
      <a:accent1>
        <a:srgbClr val="3C557C"/>
      </a:accent1>
      <a:accent2>
        <a:srgbClr val="407741"/>
      </a:accent2>
      <a:accent3>
        <a:srgbClr val="326473"/>
      </a:accent3>
      <a:accent4>
        <a:srgbClr val="051D49"/>
      </a:accent4>
      <a:accent5>
        <a:srgbClr val="999082"/>
      </a:accent5>
      <a:accent6>
        <a:srgbClr val="EEB100"/>
      </a:accent6>
      <a:hlink>
        <a:srgbClr val="3B557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TRI Template 16_9 2020.potx" id="{5C74CC59-B2BD-4075-B7A7-53AD1C5864DD}" vid="{33503036-1EF5-49E4-95DA-910FA60CA25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GTRI Overview - short 5.15.2020_v2</Template>
  <TotalTime>6743</TotalTime>
  <Words>1364</Words>
  <Application>Microsoft Macintosh PowerPoint</Application>
  <PresentationFormat>Widescreen</PresentationFormat>
  <Paragraphs>295</Paragraphs>
  <Slides>19</Slides>
  <Notes>11</Notes>
  <HiddenSlides>1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Narrow</vt:lpstr>
      <vt:lpstr>Calibri</vt:lpstr>
      <vt:lpstr>Montserrat</vt:lpstr>
      <vt:lpstr>Wingdings 2</vt:lpstr>
      <vt:lpstr>NO CLASSIFICATION </vt:lpstr>
      <vt:lpstr>Slide Master</vt:lpstr>
      <vt:lpstr>Section Slide Master</vt:lpstr>
      <vt:lpstr>NO CLASSIFICATION Section slide Master</vt:lpstr>
      <vt:lpstr>Text and Art Slide Master</vt:lpstr>
      <vt:lpstr>NO CLASSISIFACTION Text and Art</vt:lpstr>
      <vt:lpstr>Test and Evaluation of Industrial Control and Cyber-Physical Systems</vt:lpstr>
      <vt:lpstr>A Few Infamous Cyber-Physical Incidents</vt:lpstr>
      <vt:lpstr>National Defense Appropriation Act</vt:lpstr>
      <vt:lpstr>Basic Control System Components</vt:lpstr>
      <vt:lpstr>Enterprise view for Cyber-Physical Systems</vt:lpstr>
      <vt:lpstr>PowerPoint Presentation</vt:lpstr>
      <vt:lpstr>PowerPoint Presentation</vt:lpstr>
      <vt:lpstr>State of Cyber-Physical Systems</vt:lpstr>
      <vt:lpstr>Test and Evaluation Challenges</vt:lpstr>
      <vt:lpstr>Test and Evaluation Challenges</vt:lpstr>
      <vt:lpstr>PowerPoint Presentation</vt:lpstr>
      <vt:lpstr>PowerPoint Presentation</vt:lpstr>
      <vt:lpstr>Test and Evaluation Challenges</vt:lpstr>
      <vt:lpstr>PowerPoint Presentation</vt:lpstr>
      <vt:lpstr>RF Communications for Industrial Automation</vt:lpstr>
      <vt:lpstr>Test and Evaluation Challenges</vt:lpstr>
      <vt:lpstr>Test and Evaluation Challenges</vt:lpstr>
      <vt:lpstr>Basic Control System Components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and Evaluation of Industrial Control and Cyber-Physical Systems</dc:title>
  <dc:creator>Microsoft Office User</dc:creator>
  <cp:lastModifiedBy>Lena Moran</cp:lastModifiedBy>
  <cp:revision>39</cp:revision>
  <dcterms:created xsi:type="dcterms:W3CDTF">2020-11-04T01:04:09Z</dcterms:created>
  <dcterms:modified xsi:type="dcterms:W3CDTF">2020-12-14T23:08:59Z</dcterms:modified>
</cp:coreProperties>
</file>