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85" r:id="rId2"/>
    <p:sldId id="288" r:id="rId3"/>
    <p:sldId id="304" r:id="rId4"/>
    <p:sldId id="300" r:id="rId5"/>
    <p:sldId id="302" r:id="rId6"/>
    <p:sldId id="303" r:id="rId7"/>
    <p:sldId id="305" r:id="rId8"/>
    <p:sldId id="29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6"/>
    <p:restoredTop sz="94699"/>
  </p:normalViewPr>
  <p:slideViewPr>
    <p:cSldViewPr snapToGrid="0" snapToObjects="1">
      <p:cViewPr varScale="1">
        <p:scale>
          <a:sx n="103" d="100"/>
          <a:sy n="103" d="100"/>
        </p:scale>
        <p:origin x="7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123B7-38AD-44E8-87BD-1614E2F2404B}" type="datetimeFigureOut">
              <a:rPr lang="en-US" smtClean="0"/>
              <a:t>7/10/21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1C71D-D9D8-4DB5-BAEA-5CA632270AD2}" type="slidenum">
              <a:rPr lang="en-US" smtClean="0"/>
              <a:t>‹#›</a:t>
            </a:fld>
            <a:endParaRPr lang="en-US"/>
          </a:p>
        </p:txBody>
      </p:sp>
    </p:spTree>
    <p:extLst>
      <p:ext uri="{BB962C8B-B14F-4D97-AF65-F5344CB8AC3E}">
        <p14:creationId xmlns:p14="http://schemas.microsoft.com/office/powerpoint/2010/main" val="368956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1C71D-D9D8-4DB5-BAEA-5CA632270AD2}" type="slidenum">
              <a:rPr lang="en-US" smtClean="0"/>
              <a:t>2</a:t>
            </a:fld>
            <a:endParaRPr lang="en-US"/>
          </a:p>
        </p:txBody>
      </p:sp>
    </p:spTree>
    <p:extLst>
      <p:ext uri="{BB962C8B-B14F-4D97-AF65-F5344CB8AC3E}">
        <p14:creationId xmlns:p14="http://schemas.microsoft.com/office/powerpoint/2010/main" val="207114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E1C71D-D9D8-4DB5-BAEA-5CA632270AD2}" type="slidenum">
              <a:rPr lang="en-US" smtClean="0"/>
              <a:t>7</a:t>
            </a:fld>
            <a:endParaRPr lang="en-US"/>
          </a:p>
        </p:txBody>
      </p:sp>
    </p:spTree>
    <p:extLst>
      <p:ext uri="{BB962C8B-B14F-4D97-AF65-F5344CB8AC3E}">
        <p14:creationId xmlns:p14="http://schemas.microsoft.com/office/powerpoint/2010/main" val="32918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688C8-92FD-1444-8F73-F945E13B0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8625A-6426-9042-A81F-2A2FFFA5E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0170DC-BF1A-8A41-AB62-7D673EDB3418}"/>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5" name="Footer Placeholder 4">
            <a:extLst>
              <a:ext uri="{FF2B5EF4-FFF2-40B4-BE49-F238E27FC236}">
                <a16:creationId xmlns:a16="http://schemas.microsoft.com/office/drawing/2014/main" id="{A6B38A55-EF10-2F48-9C46-808C83F15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23464-CDCC-4444-97EB-36C8F0C14B90}"/>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1640890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ABDEC-5833-574D-92B4-CF9325A47B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DB792A-0ADB-4F46-801F-26A98CAFE3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6C87A-912D-FD43-8A0D-274A7C036A83}"/>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5" name="Footer Placeholder 4">
            <a:extLst>
              <a:ext uri="{FF2B5EF4-FFF2-40B4-BE49-F238E27FC236}">
                <a16:creationId xmlns:a16="http://schemas.microsoft.com/office/drawing/2014/main" id="{056DCD4F-2495-B648-A8B0-3479DA91A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25BE7-61BF-8743-8FB6-7DD2E57AF296}"/>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3777397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BE766F-053F-1441-980B-6529E8A52D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CB45B2-8B2A-2746-8A41-E047D6633E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39C0E-1A71-C345-9668-D19BDBC98A3B}"/>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5" name="Footer Placeholder 4">
            <a:extLst>
              <a:ext uri="{FF2B5EF4-FFF2-40B4-BE49-F238E27FC236}">
                <a16:creationId xmlns:a16="http://schemas.microsoft.com/office/drawing/2014/main" id="{026CF8CD-BD18-F34F-AF8C-C6B10E08D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73CDC-420E-DC46-AC73-69F1CD566BD1}"/>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287180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1FBC-236B-7B47-B00F-04F0B8CF5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A62713-FC37-9349-8B1D-92E54C95F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FF784-7C7C-654A-A616-94D9414CDB10}"/>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5" name="Footer Placeholder 4">
            <a:extLst>
              <a:ext uri="{FF2B5EF4-FFF2-40B4-BE49-F238E27FC236}">
                <a16:creationId xmlns:a16="http://schemas.microsoft.com/office/drawing/2014/main" id="{6EA6455D-FFFF-D348-8E35-88ADBDC6B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4FA4B-651E-BB4E-9953-6C6EFD41A7F5}"/>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300054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2976-2691-0342-B751-5E62E485B3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08A761-8ABB-1E4F-A9CF-5044A9BA18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6DCD99-A053-F64C-A48D-08122C2BCA8B}"/>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5" name="Footer Placeholder 4">
            <a:extLst>
              <a:ext uri="{FF2B5EF4-FFF2-40B4-BE49-F238E27FC236}">
                <a16:creationId xmlns:a16="http://schemas.microsoft.com/office/drawing/2014/main" id="{E089D21A-12CE-9A4A-9AD0-9E7C4ABC5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C1995-9CDE-3A4C-BB9F-CFDB510A3257}"/>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308139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83CF-901A-D745-9316-CE4438602A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566A8-9EA9-FE49-88FB-6BC7CAD6CC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40EB50-5A06-C247-B594-581B555343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22964F-E805-5F43-9446-4C6B50B43640}"/>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6" name="Footer Placeholder 5">
            <a:extLst>
              <a:ext uri="{FF2B5EF4-FFF2-40B4-BE49-F238E27FC236}">
                <a16:creationId xmlns:a16="http://schemas.microsoft.com/office/drawing/2014/main" id="{C1699140-0B52-D14E-8008-EEDFFA8CA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5E866-7E10-194D-96D8-0AF704BBD530}"/>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388781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6E3A-F170-134E-AB21-11AC542742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AA9CF2-0064-2544-AE53-8DB1F85A2E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A25364-0B6A-5047-A2DD-39D600ED6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E110F6-99D9-A34A-BE44-503AF4A22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DC1F22-B2E3-394F-8DEC-5E28B77783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FF4D87-EC30-7342-86EA-704F1302DFFA}"/>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8" name="Footer Placeholder 7">
            <a:extLst>
              <a:ext uri="{FF2B5EF4-FFF2-40B4-BE49-F238E27FC236}">
                <a16:creationId xmlns:a16="http://schemas.microsoft.com/office/drawing/2014/main" id="{AE66F924-4BA8-A64E-9F90-D2F863CD7B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87873A-442E-E547-BDA3-7191E7EBA960}"/>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3632183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D7C2-009E-3541-8CD8-75B131F565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DCA40B-88CD-1144-8E29-47EBB924C34A}"/>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4" name="Footer Placeholder 3">
            <a:extLst>
              <a:ext uri="{FF2B5EF4-FFF2-40B4-BE49-F238E27FC236}">
                <a16:creationId xmlns:a16="http://schemas.microsoft.com/office/drawing/2014/main" id="{6E44F252-D996-A84C-814D-F908986C96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CF548F-206B-2344-9919-284F1A79F5B0}"/>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17385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B5C36-A01C-BA46-81E5-1E2418439509}"/>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3" name="Footer Placeholder 2">
            <a:extLst>
              <a:ext uri="{FF2B5EF4-FFF2-40B4-BE49-F238E27FC236}">
                <a16:creationId xmlns:a16="http://schemas.microsoft.com/office/drawing/2014/main" id="{0B63598F-624F-734B-9F28-4160A3C834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C6E648-AAE0-B640-9DD4-86C18FC1BAAB}"/>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1419480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53FD0-F12A-7D47-A663-453996E61D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F4CE1C-ADA8-9441-80AB-8A9CB64BF1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58DB4-3236-1B41-B661-716C851D7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E0E632-8876-484E-A267-D75077358EB7}"/>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6" name="Footer Placeholder 5">
            <a:extLst>
              <a:ext uri="{FF2B5EF4-FFF2-40B4-BE49-F238E27FC236}">
                <a16:creationId xmlns:a16="http://schemas.microsoft.com/office/drawing/2014/main" id="{D6368A45-C3D4-344B-ADAE-6111F504B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309CA-E516-D74E-A0D1-66FB56976A4D}"/>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175403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B5C9-D4EC-1245-B421-AAAFFDD15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1E9734-6346-C94A-8E6C-7B9C7ED70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47AC30-DAFA-9549-9E41-05252D636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AF1118-CD86-654C-A35A-78A2FA728B91}"/>
              </a:ext>
            </a:extLst>
          </p:cNvPr>
          <p:cNvSpPr>
            <a:spLocks noGrp="1"/>
          </p:cNvSpPr>
          <p:nvPr>
            <p:ph type="dt" sz="half" idx="10"/>
          </p:nvPr>
        </p:nvSpPr>
        <p:spPr/>
        <p:txBody>
          <a:bodyPr/>
          <a:lstStyle/>
          <a:p>
            <a:fld id="{27E4B8A5-F7C2-6C4D-94A2-2ABD787690D3}" type="datetimeFigureOut">
              <a:rPr lang="en-US" smtClean="0"/>
              <a:t>7/10/21</a:t>
            </a:fld>
            <a:endParaRPr lang="en-US"/>
          </a:p>
        </p:txBody>
      </p:sp>
      <p:sp>
        <p:nvSpPr>
          <p:cNvPr id="6" name="Footer Placeholder 5">
            <a:extLst>
              <a:ext uri="{FF2B5EF4-FFF2-40B4-BE49-F238E27FC236}">
                <a16:creationId xmlns:a16="http://schemas.microsoft.com/office/drawing/2014/main" id="{B5D8FEC8-E7F2-7649-9D23-FBBD3ABFA5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67D8E-D2C7-824C-B1D0-289A9523C0D7}"/>
              </a:ext>
            </a:extLst>
          </p:cNvPr>
          <p:cNvSpPr>
            <a:spLocks noGrp="1"/>
          </p:cNvSpPr>
          <p:nvPr>
            <p:ph type="sldNum" sz="quarter" idx="12"/>
          </p:nvPr>
        </p:nvSpPr>
        <p:spPr/>
        <p:txBody>
          <a:bodyPr/>
          <a:lstStyle/>
          <a:p>
            <a:fld id="{DDFA9486-CDB9-7649-99B7-4E657D01270C}" type="slidenum">
              <a:rPr lang="en-US" smtClean="0"/>
              <a:t>‹#›</a:t>
            </a:fld>
            <a:endParaRPr lang="en-US"/>
          </a:p>
        </p:txBody>
      </p:sp>
    </p:spTree>
    <p:extLst>
      <p:ext uri="{BB962C8B-B14F-4D97-AF65-F5344CB8AC3E}">
        <p14:creationId xmlns:p14="http://schemas.microsoft.com/office/powerpoint/2010/main" val="197904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007CBD-310C-9D4A-A0B4-B4101565EB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76F2B-5396-3F4C-A95A-48038A92B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0D92A-89EE-804D-BB02-F9B869951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4B8A5-F7C2-6C4D-94A2-2ABD787690D3}" type="datetimeFigureOut">
              <a:rPr lang="en-US" smtClean="0"/>
              <a:t>7/10/21</a:t>
            </a:fld>
            <a:endParaRPr lang="en-US"/>
          </a:p>
        </p:txBody>
      </p:sp>
      <p:sp>
        <p:nvSpPr>
          <p:cNvPr id="5" name="Footer Placeholder 4">
            <a:extLst>
              <a:ext uri="{FF2B5EF4-FFF2-40B4-BE49-F238E27FC236}">
                <a16:creationId xmlns:a16="http://schemas.microsoft.com/office/drawing/2014/main" id="{C92EB1BD-DACF-4E42-9312-B287694E9A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C125A-DBFC-8544-A330-EF5DE50A1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A9486-CDB9-7649-99B7-4E657D01270C}" type="slidenum">
              <a:rPr lang="en-US" smtClean="0"/>
              <a:t>‹#›</a:t>
            </a:fld>
            <a:endParaRPr lang="en-US"/>
          </a:p>
        </p:txBody>
      </p:sp>
    </p:spTree>
    <p:extLst>
      <p:ext uri="{BB962C8B-B14F-4D97-AF65-F5344CB8AC3E}">
        <p14:creationId xmlns:p14="http://schemas.microsoft.com/office/powerpoint/2010/main" val="2690169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1043F5-BBE0-41F2-B6E7-C22469CB37A4}"/>
              </a:ext>
            </a:extLst>
          </p:cNvPr>
          <p:cNvSpPr txBox="1"/>
          <p:nvPr/>
        </p:nvSpPr>
        <p:spPr>
          <a:xfrm>
            <a:off x="587188" y="1786123"/>
            <a:ext cx="10932459" cy="2123658"/>
          </a:xfrm>
          <a:prstGeom prst="rect">
            <a:avLst/>
          </a:prstGeom>
          <a:noFill/>
        </p:spPr>
        <p:txBody>
          <a:bodyPr wrap="square">
            <a:spAutoFit/>
          </a:bodyPr>
          <a:lstStyle/>
          <a:p>
            <a:pPr algn="ctr"/>
            <a:r>
              <a:rPr lang="en-US" sz="4400" dirty="0">
                <a:latin typeface="+mj-lt"/>
                <a:ea typeface="Cambria" panose="02040503050406030204" pitchFamily="18" charset="0"/>
                <a:cs typeface="+mj-lt"/>
              </a:rPr>
              <a:t>Intelligence, Surveillance and Reconnaissance (ISR)</a:t>
            </a:r>
          </a:p>
          <a:p>
            <a:pPr algn="ctr"/>
            <a:r>
              <a:rPr lang="en-US" sz="4400" dirty="0">
                <a:latin typeface="+mj-lt"/>
                <a:ea typeface="Cambria" panose="02040503050406030204" pitchFamily="18" charset="0"/>
                <a:cs typeface="+mj-lt"/>
              </a:rPr>
              <a:t>Analytics Exploitation</a:t>
            </a:r>
          </a:p>
        </p:txBody>
      </p:sp>
      <p:pic>
        <p:nvPicPr>
          <p:cNvPr id="13" name="Picture 12">
            <a:extLst>
              <a:ext uri="{FF2B5EF4-FFF2-40B4-BE49-F238E27FC236}">
                <a16:creationId xmlns:a16="http://schemas.microsoft.com/office/drawing/2014/main" id="{E6119100-D6EA-4A06-A2B6-5FF34F19B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36" y="212637"/>
            <a:ext cx="1676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63066CED-EA04-40F2-86C7-FA94A9DB2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964" y="212637"/>
            <a:ext cx="1168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60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5BC1E1-3BED-4488-A722-AF6709DC7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36" y="212637"/>
            <a:ext cx="1676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3AC8025-FC3E-4C53-8A19-7D815627C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964" y="212637"/>
            <a:ext cx="1168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4AFC1DB-9557-473A-B6E2-5CD7774B8355}"/>
              </a:ext>
            </a:extLst>
          </p:cNvPr>
          <p:cNvPicPr>
            <a:picLocks noChangeAspect="1"/>
          </p:cNvPicPr>
          <p:nvPr/>
        </p:nvPicPr>
        <p:blipFill>
          <a:blip r:embed="rId5"/>
          <a:stretch>
            <a:fillRect/>
          </a:stretch>
        </p:blipFill>
        <p:spPr>
          <a:xfrm>
            <a:off x="7332406" y="3939499"/>
            <a:ext cx="1896759" cy="1346659"/>
          </a:xfrm>
          <a:prstGeom prst="rect">
            <a:avLst/>
          </a:prstGeom>
        </p:spPr>
      </p:pic>
      <p:grpSp>
        <p:nvGrpSpPr>
          <p:cNvPr id="4" name="Group 3">
            <a:extLst>
              <a:ext uri="{FF2B5EF4-FFF2-40B4-BE49-F238E27FC236}">
                <a16:creationId xmlns:a16="http://schemas.microsoft.com/office/drawing/2014/main" id="{DEBC9088-914B-49CF-AC22-B144E48B7CAB}"/>
              </a:ext>
            </a:extLst>
          </p:cNvPr>
          <p:cNvGrpSpPr/>
          <p:nvPr/>
        </p:nvGrpSpPr>
        <p:grpSpPr>
          <a:xfrm>
            <a:off x="7322902" y="1335828"/>
            <a:ext cx="4533147" cy="2603671"/>
            <a:chOff x="4445689" y="855809"/>
            <a:chExt cx="4533147" cy="2603671"/>
          </a:xfrm>
        </p:grpSpPr>
        <p:pic>
          <p:nvPicPr>
            <p:cNvPr id="8" name="Picture 7">
              <a:extLst>
                <a:ext uri="{FF2B5EF4-FFF2-40B4-BE49-F238E27FC236}">
                  <a16:creationId xmlns:a16="http://schemas.microsoft.com/office/drawing/2014/main" id="{F6EFCB7E-A5CC-4201-8744-62C61A430F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45689" y="855809"/>
              <a:ext cx="4533147" cy="2603671"/>
            </a:xfrm>
            <a:prstGeom prst="rect">
              <a:avLst/>
            </a:prstGeom>
          </p:spPr>
        </p:pic>
        <p:sp>
          <p:nvSpPr>
            <p:cNvPr id="11" name="Rectangle 10">
              <a:extLst>
                <a:ext uri="{FF2B5EF4-FFF2-40B4-BE49-F238E27FC236}">
                  <a16:creationId xmlns:a16="http://schemas.microsoft.com/office/drawing/2014/main" id="{9579C392-7207-48AA-B636-23A5A75EC7C6}"/>
                </a:ext>
              </a:extLst>
            </p:cNvPr>
            <p:cNvSpPr/>
            <p:nvPr/>
          </p:nvSpPr>
          <p:spPr>
            <a:xfrm>
              <a:off x="4612584" y="1568473"/>
              <a:ext cx="1612205" cy="115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BFA488F5-1D7A-41E4-8CDF-2DB34D6E9F7F}"/>
                </a:ext>
              </a:extLst>
            </p:cNvPr>
            <p:cNvSpPr txBox="1"/>
            <p:nvPr/>
          </p:nvSpPr>
          <p:spPr>
            <a:xfrm>
              <a:off x="4522315" y="1508955"/>
              <a:ext cx="1731564" cy="224677"/>
            </a:xfrm>
            <a:prstGeom prst="rect">
              <a:avLst/>
            </a:prstGeom>
            <a:noFill/>
          </p:spPr>
          <p:txBody>
            <a:bodyPr wrap="none" rtlCol="0">
              <a:spAutoFit/>
            </a:bodyPr>
            <a:lstStyle/>
            <a:p>
              <a:r>
                <a:rPr lang="en-US" sz="500" b="1" dirty="0"/>
                <a:t>INLINE FUSION OF SENSOR PLATFORMS ACROSS VEHICLES</a:t>
              </a:r>
            </a:p>
            <a:p>
              <a:pPr>
                <a:lnSpc>
                  <a:spcPts val="400"/>
                </a:lnSpc>
              </a:pPr>
              <a:r>
                <a:rPr lang="en-US" sz="500" b="1" dirty="0"/>
                <a:t>SW SENSOR STREAMS FOR MULTI-DOMAIN OPERATIONS</a:t>
              </a:r>
            </a:p>
          </p:txBody>
        </p:sp>
      </p:grpSp>
      <p:sp>
        <p:nvSpPr>
          <p:cNvPr id="15" name="Title 1">
            <a:extLst>
              <a:ext uri="{FF2B5EF4-FFF2-40B4-BE49-F238E27FC236}">
                <a16:creationId xmlns:a16="http://schemas.microsoft.com/office/drawing/2014/main" id="{C0C36E6E-A722-45FB-892C-4D0BA6F5E729}"/>
              </a:ext>
            </a:extLst>
          </p:cNvPr>
          <p:cNvSpPr txBox="1">
            <a:spLocks/>
          </p:cNvSpPr>
          <p:nvPr/>
        </p:nvSpPr>
        <p:spPr>
          <a:xfrm>
            <a:off x="1528482" y="104387"/>
            <a:ext cx="96191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ea typeface="Cambria" panose="02040503050406030204" pitchFamily="18" charset="0"/>
                <a:cs typeface="+mj-lt"/>
              </a:rPr>
              <a:t>ISR Analytics Exploitation</a:t>
            </a:r>
            <a:br>
              <a:rPr lang="en-US" sz="4000" dirty="0">
                <a:ea typeface="Cambria" panose="02040503050406030204" pitchFamily="18" charset="0"/>
                <a:cs typeface="+mj-lt"/>
              </a:rPr>
            </a:br>
            <a:r>
              <a:rPr lang="en-US" sz="2800" dirty="0">
                <a:ea typeface="Cambria" panose="02040503050406030204" pitchFamily="18" charset="0"/>
                <a:cs typeface="+mj-lt"/>
              </a:rPr>
              <a:t>Composable Embedded Software / Multi-Observation Point ISR</a:t>
            </a:r>
            <a:endParaRPr lang="en-US" sz="4000" dirty="0"/>
          </a:p>
        </p:txBody>
      </p:sp>
      <p:sp>
        <p:nvSpPr>
          <p:cNvPr id="18" name="Content Placeholder 2">
            <a:extLst>
              <a:ext uri="{FF2B5EF4-FFF2-40B4-BE49-F238E27FC236}">
                <a16:creationId xmlns:a16="http://schemas.microsoft.com/office/drawing/2014/main" id="{4B8A1403-D6A1-4302-B02E-C1E6078B3D4C}"/>
              </a:ext>
            </a:extLst>
          </p:cNvPr>
          <p:cNvSpPr txBox="1">
            <a:spLocks/>
          </p:cNvSpPr>
          <p:nvPr/>
        </p:nvSpPr>
        <p:spPr>
          <a:xfrm>
            <a:off x="335951" y="1330943"/>
            <a:ext cx="6910327" cy="54226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spcAft>
                <a:spcPts val="600"/>
              </a:spcAft>
              <a:buFont typeface="Arial" panose="020B0604020202020204" pitchFamily="34" charset="0"/>
              <a:buNone/>
            </a:pPr>
            <a:r>
              <a:rPr lang="en-US" sz="1400" b="1" dirty="0">
                <a:solidFill>
                  <a:srgbClr val="0070C0"/>
                </a:solidFill>
                <a:cs typeface="Arial" panose="020B0604020202020204" pitchFamily="34" charset="0"/>
              </a:rPr>
              <a:t>Objective</a:t>
            </a:r>
            <a:r>
              <a:rPr lang="en-US" sz="1400" dirty="0">
                <a:cs typeface="Arial" panose="020B0604020202020204" pitchFamily="34" charset="0"/>
              </a:rPr>
              <a:t>: SWaP-C edge sidecar delivery platform to rapidly compose and insert new capabilities, using novel approaches and software, into existing platforms (satellite, airframe, UAV, terrestrial, naval, small unit) to provide new means of integration and convergence of extraordinary responsiveness for data and decision dominance</a:t>
            </a:r>
          </a:p>
          <a:p>
            <a:pPr marL="0" indent="0">
              <a:lnSpc>
                <a:spcPct val="110000"/>
              </a:lnSpc>
              <a:spcBef>
                <a:spcPts val="0"/>
              </a:spcBef>
              <a:spcAft>
                <a:spcPts val="600"/>
              </a:spcAft>
              <a:buFont typeface="Arial" panose="020B0604020202020204" pitchFamily="34" charset="0"/>
              <a:buNone/>
            </a:pPr>
            <a:r>
              <a:rPr lang="en-US" sz="1400" b="1" dirty="0">
                <a:solidFill>
                  <a:srgbClr val="0070C0"/>
                </a:solidFill>
                <a:cs typeface="Arial" panose="020B0604020202020204" pitchFamily="34" charset="0"/>
              </a:rPr>
              <a:t>Key Solution Objectives of Composable Embedded Software (CES)</a:t>
            </a:r>
          </a:p>
          <a:p>
            <a:pPr marL="171450" indent="-171450" algn="just">
              <a:lnSpc>
                <a:spcPct val="110000"/>
              </a:lnSpc>
              <a:spcBef>
                <a:spcPts val="0"/>
              </a:spcBef>
              <a:spcAft>
                <a:spcPts val="600"/>
              </a:spcAft>
              <a:buFont typeface="Wingdings" panose="05000000000000000000" pitchFamily="2" charset="2"/>
              <a:buChar char="Ø"/>
            </a:pPr>
            <a:r>
              <a:rPr lang="en-US" sz="1400" dirty="0">
                <a:cs typeface="Arial" panose="020B0604020202020204" pitchFamily="34" charset="0"/>
              </a:rPr>
              <a:t>Real-time collection and fusion of sensor / source streams made available real-time to all platforms; Synthetic/SW sensors; </a:t>
            </a:r>
            <a:r>
              <a:rPr lang="en-US" sz="1400" i="1" dirty="0">
                <a:cs typeface="Arial" panose="020B0604020202020204" pitchFamily="34" charset="0"/>
              </a:rPr>
              <a:t>all sensors to all platforms to all shooters</a:t>
            </a:r>
            <a:endParaRPr lang="en-US" sz="1400" dirty="0">
              <a:cs typeface="Arial" panose="020B0604020202020204" pitchFamily="34" charset="0"/>
            </a:endParaRPr>
          </a:p>
          <a:p>
            <a:pPr marL="171450" indent="-171450" algn="just">
              <a:lnSpc>
                <a:spcPct val="110000"/>
              </a:lnSpc>
              <a:spcBef>
                <a:spcPts val="0"/>
              </a:spcBef>
              <a:spcAft>
                <a:spcPts val="600"/>
              </a:spcAft>
              <a:buFont typeface="Wingdings" panose="05000000000000000000" pitchFamily="2" charset="2"/>
              <a:buChar char="Ø"/>
            </a:pPr>
            <a:r>
              <a:rPr lang="en-US" sz="1400" dirty="0">
                <a:cs typeface="Arial" panose="020B0604020202020204" pitchFamily="34" charset="0"/>
              </a:rPr>
              <a:t>Composable inline analytics pipelines for “speed of action”:</a:t>
            </a:r>
          </a:p>
          <a:p>
            <a:pPr marL="285750" lvl="1" indent="-171450" algn="just">
              <a:lnSpc>
                <a:spcPct val="110000"/>
              </a:lnSpc>
              <a:spcBef>
                <a:spcPts val="0"/>
              </a:spcBef>
              <a:spcAft>
                <a:spcPts val="600"/>
              </a:spcAft>
            </a:pPr>
            <a:r>
              <a:rPr lang="en-US" sz="1200" dirty="0">
                <a:cs typeface="Arial" panose="020B0604020202020204" pitchFamily="34" charset="0"/>
              </a:rPr>
              <a:t>Situational Awareness with tailorable decluttering &amp; exception management</a:t>
            </a:r>
          </a:p>
          <a:p>
            <a:pPr marL="285750" lvl="1" indent="-171450" algn="just">
              <a:lnSpc>
                <a:spcPct val="110000"/>
              </a:lnSpc>
              <a:spcBef>
                <a:spcPts val="0"/>
              </a:spcBef>
              <a:spcAft>
                <a:spcPts val="600"/>
              </a:spcAft>
            </a:pPr>
            <a:r>
              <a:rPr lang="en-US" sz="1200" dirty="0">
                <a:cs typeface="Arial" panose="020B0604020202020204" pitchFamily="34" charset="0"/>
              </a:rPr>
              <a:t>Insight Generation: Topic, entity &amp; activity correlation; Behavior characterization; Threat / attack level estimation</a:t>
            </a:r>
          </a:p>
          <a:p>
            <a:pPr marL="285750" lvl="1" indent="-171450" algn="just">
              <a:lnSpc>
                <a:spcPct val="110000"/>
              </a:lnSpc>
              <a:spcBef>
                <a:spcPts val="0"/>
              </a:spcBef>
              <a:spcAft>
                <a:spcPts val="600"/>
              </a:spcAft>
            </a:pPr>
            <a:r>
              <a:rPr lang="en-US" sz="1200" dirty="0">
                <a:cs typeface="Arial" panose="020B0604020202020204" pitchFamily="34" charset="0"/>
              </a:rPr>
              <a:t>Sensor coverage analyses and dynamic tasking responses</a:t>
            </a:r>
          </a:p>
          <a:p>
            <a:pPr marL="285750" lvl="1" indent="-171450" algn="just">
              <a:lnSpc>
                <a:spcPct val="110000"/>
              </a:lnSpc>
              <a:spcBef>
                <a:spcPts val="0"/>
              </a:spcBef>
              <a:spcAft>
                <a:spcPts val="600"/>
              </a:spcAft>
            </a:pPr>
            <a:r>
              <a:rPr lang="en-US" sz="1200" dirty="0">
                <a:cs typeface="Arial" panose="020B0604020202020204" pitchFamily="34" charset="0"/>
              </a:rPr>
              <a:t>Analyses of predictive and precursor threat and attack activity</a:t>
            </a:r>
          </a:p>
          <a:p>
            <a:pPr marL="285750" lvl="1" indent="-171450" algn="just">
              <a:lnSpc>
                <a:spcPct val="110000"/>
              </a:lnSpc>
              <a:spcBef>
                <a:spcPts val="0"/>
              </a:spcBef>
              <a:spcAft>
                <a:spcPts val="600"/>
              </a:spcAft>
            </a:pPr>
            <a:r>
              <a:rPr lang="en-US" sz="1200" dirty="0">
                <a:cs typeface="Arial" panose="020B0604020202020204" pitchFamily="34" charset="0"/>
              </a:rPr>
              <a:t>Anomaly detection, dynamically initiating human-in-the-loop and automated event / conditions-driven response(s)</a:t>
            </a:r>
          </a:p>
          <a:p>
            <a:pPr marL="171450" indent="-171450" algn="just">
              <a:lnSpc>
                <a:spcPct val="110000"/>
              </a:lnSpc>
              <a:spcBef>
                <a:spcPts val="0"/>
              </a:spcBef>
              <a:spcAft>
                <a:spcPts val="600"/>
              </a:spcAft>
              <a:buFont typeface="Wingdings" panose="05000000000000000000" pitchFamily="2" charset="2"/>
              <a:buChar char="Ø"/>
            </a:pPr>
            <a:r>
              <a:rPr lang="en-US" sz="1400" dirty="0">
                <a:cs typeface="Arial" panose="020B0604020202020204" pitchFamily="34" charset="0"/>
              </a:rPr>
              <a:t>Dynamic Mission/Task Adaptation: Enabling tailorable automation for adjusting and/or initiating speed of action responses and recommendations to objectives, conditions, threats and/or anomaly events</a:t>
            </a:r>
          </a:p>
          <a:p>
            <a:pPr marL="171450" indent="-171450" algn="just">
              <a:lnSpc>
                <a:spcPct val="110000"/>
              </a:lnSpc>
              <a:spcBef>
                <a:spcPts val="0"/>
              </a:spcBef>
              <a:spcAft>
                <a:spcPts val="600"/>
              </a:spcAft>
              <a:buFont typeface="Wingdings" panose="05000000000000000000" pitchFamily="2" charset="2"/>
              <a:buChar char="Ø"/>
            </a:pPr>
            <a:r>
              <a:rPr lang="en-US" sz="1400" dirty="0">
                <a:cs typeface="Arial" panose="020B0604020202020204" pitchFamily="34" charset="0"/>
              </a:rPr>
              <a:t>Shorten</a:t>
            </a:r>
            <a:r>
              <a:rPr lang="en-US" sz="1400" dirty="0">
                <a:cs typeface="Arial" panose="020B0604020202020204" pitchFamily="34" charset="0"/>
                <a:sym typeface="Wingdings" panose="05000000000000000000" pitchFamily="2" charset="2"/>
              </a:rPr>
              <a:t> the </a:t>
            </a:r>
            <a:r>
              <a:rPr lang="en-US" sz="1400" dirty="0">
                <a:cs typeface="Arial" panose="020B0604020202020204" pitchFamily="34" charset="0"/>
              </a:rPr>
              <a:t>Kill Chain for Data and Decision Dominance</a:t>
            </a:r>
          </a:p>
          <a:p>
            <a:pPr marL="285750" lvl="1" indent="-171450" algn="just">
              <a:lnSpc>
                <a:spcPct val="110000"/>
              </a:lnSpc>
              <a:spcBef>
                <a:spcPts val="0"/>
              </a:spcBef>
              <a:spcAft>
                <a:spcPts val="600"/>
              </a:spcAft>
            </a:pPr>
            <a:r>
              <a:rPr lang="en-US" sz="1200" dirty="0">
                <a:cs typeface="Arial" panose="020B0604020202020204" pitchFamily="34" charset="0"/>
                <a:sym typeface="Wingdings" panose="05000000000000000000" pitchFamily="2" charset="2"/>
              </a:rPr>
              <a:t> </a:t>
            </a:r>
            <a:r>
              <a:rPr lang="en-US" sz="1200" dirty="0">
                <a:cs typeface="Arial" panose="020B0604020202020204" pitchFamily="34" charset="0"/>
              </a:rPr>
              <a:t>Speed (from months/weeks/days -&gt; hours/minutes/seconds)</a:t>
            </a:r>
          </a:p>
          <a:p>
            <a:pPr marL="285750" lvl="1" indent="-171450" algn="just">
              <a:lnSpc>
                <a:spcPct val="110000"/>
              </a:lnSpc>
              <a:spcBef>
                <a:spcPts val="0"/>
              </a:spcBef>
              <a:spcAft>
                <a:spcPts val="600"/>
              </a:spcAft>
            </a:pPr>
            <a:r>
              <a:rPr lang="en-US" sz="1200" dirty="0">
                <a:cs typeface="Arial" panose="020B0604020202020204" pitchFamily="34" charset="0"/>
                <a:sym typeface="Wingdings" panose="05000000000000000000" pitchFamily="2" charset="2"/>
              </a:rPr>
              <a:t></a:t>
            </a:r>
            <a:r>
              <a:rPr lang="en-US" sz="1200" dirty="0">
                <a:cs typeface="Arial" panose="020B0604020202020204" pitchFamily="34" charset="0"/>
              </a:rPr>
              <a:t>Time and Cost; </a:t>
            </a:r>
            <a:r>
              <a:rPr lang="en-US" sz="1200" dirty="0">
                <a:cs typeface="Arial" panose="020B0604020202020204" pitchFamily="34" charset="0"/>
                <a:sym typeface="Wingdings" panose="05000000000000000000" pitchFamily="2" charset="2"/>
              </a:rPr>
              <a:t>Performance and Responsiveness</a:t>
            </a:r>
            <a:endParaRPr lang="en-US" sz="1200" dirty="0">
              <a:cs typeface="Arial" panose="020B0604020202020204" pitchFamily="34" charset="0"/>
            </a:endParaRPr>
          </a:p>
        </p:txBody>
      </p:sp>
      <p:pic>
        <p:nvPicPr>
          <p:cNvPr id="19" name="Picture 18">
            <a:extLst>
              <a:ext uri="{FF2B5EF4-FFF2-40B4-BE49-F238E27FC236}">
                <a16:creationId xmlns:a16="http://schemas.microsoft.com/office/drawing/2014/main" id="{9307D4C1-30A3-497E-AE23-FB96EF296BA2}"/>
              </a:ext>
            </a:extLst>
          </p:cNvPr>
          <p:cNvPicPr>
            <a:picLocks noChangeAspect="1"/>
          </p:cNvPicPr>
          <p:nvPr/>
        </p:nvPicPr>
        <p:blipFill>
          <a:blip r:embed="rId5"/>
          <a:stretch>
            <a:fillRect/>
          </a:stretch>
        </p:blipFill>
        <p:spPr>
          <a:xfrm>
            <a:off x="10057676" y="4042278"/>
            <a:ext cx="1896759" cy="1346659"/>
          </a:xfrm>
          <a:prstGeom prst="rect">
            <a:avLst/>
          </a:prstGeom>
        </p:spPr>
      </p:pic>
      <p:pic>
        <p:nvPicPr>
          <p:cNvPr id="20" name="Picture 19">
            <a:extLst>
              <a:ext uri="{FF2B5EF4-FFF2-40B4-BE49-F238E27FC236}">
                <a16:creationId xmlns:a16="http://schemas.microsoft.com/office/drawing/2014/main" id="{35DD0390-65F9-4E45-BB06-E8FD1E6441C7}"/>
              </a:ext>
            </a:extLst>
          </p:cNvPr>
          <p:cNvPicPr>
            <a:picLocks noChangeAspect="1"/>
          </p:cNvPicPr>
          <p:nvPr/>
        </p:nvPicPr>
        <p:blipFill>
          <a:blip r:embed="rId5"/>
          <a:stretch>
            <a:fillRect/>
          </a:stretch>
        </p:blipFill>
        <p:spPr>
          <a:xfrm>
            <a:off x="8641257" y="5364888"/>
            <a:ext cx="1896759" cy="1346659"/>
          </a:xfrm>
          <a:prstGeom prst="rect">
            <a:avLst/>
          </a:prstGeom>
        </p:spPr>
      </p:pic>
      <p:sp>
        <p:nvSpPr>
          <p:cNvPr id="21" name="TextBox 20">
            <a:extLst>
              <a:ext uri="{FF2B5EF4-FFF2-40B4-BE49-F238E27FC236}">
                <a16:creationId xmlns:a16="http://schemas.microsoft.com/office/drawing/2014/main" id="{B3CCF1C0-845A-4184-B2A7-66BB5B841411}"/>
              </a:ext>
            </a:extLst>
          </p:cNvPr>
          <p:cNvSpPr txBox="1"/>
          <p:nvPr/>
        </p:nvSpPr>
        <p:spPr>
          <a:xfrm>
            <a:off x="7384107" y="5138245"/>
            <a:ext cx="1063176" cy="461665"/>
          </a:xfrm>
          <a:prstGeom prst="rect">
            <a:avLst/>
          </a:prstGeom>
          <a:noFill/>
        </p:spPr>
        <p:txBody>
          <a:bodyPr wrap="none" rtlCol="0">
            <a:spAutoFit/>
          </a:bodyPr>
          <a:lstStyle/>
          <a:p>
            <a:pPr algn="ctr"/>
            <a:r>
              <a:rPr lang="en-US" sz="1200" b="1" i="1" dirty="0"/>
              <a:t>Forward Base</a:t>
            </a:r>
          </a:p>
          <a:p>
            <a:pPr algn="ctr"/>
            <a:r>
              <a:rPr lang="en-US" sz="1200" b="1" i="1" dirty="0"/>
              <a:t>Protection</a:t>
            </a:r>
          </a:p>
        </p:txBody>
      </p:sp>
      <p:sp>
        <p:nvSpPr>
          <p:cNvPr id="22" name="TextBox 21">
            <a:extLst>
              <a:ext uri="{FF2B5EF4-FFF2-40B4-BE49-F238E27FC236}">
                <a16:creationId xmlns:a16="http://schemas.microsoft.com/office/drawing/2014/main" id="{F058AE2A-88E2-4AC9-A83B-960DC769463C}"/>
              </a:ext>
            </a:extLst>
          </p:cNvPr>
          <p:cNvSpPr txBox="1"/>
          <p:nvPr/>
        </p:nvSpPr>
        <p:spPr>
          <a:xfrm>
            <a:off x="9302355" y="4715607"/>
            <a:ext cx="876715" cy="646331"/>
          </a:xfrm>
          <a:prstGeom prst="rect">
            <a:avLst/>
          </a:prstGeom>
          <a:noFill/>
        </p:spPr>
        <p:txBody>
          <a:bodyPr wrap="none" rtlCol="0">
            <a:spAutoFit/>
          </a:bodyPr>
          <a:lstStyle/>
          <a:p>
            <a:pPr algn="ctr"/>
            <a:r>
              <a:rPr lang="en-US" sz="1200" b="1" i="1" dirty="0"/>
              <a:t>Stand Off</a:t>
            </a:r>
          </a:p>
          <a:p>
            <a:pPr algn="ctr"/>
            <a:r>
              <a:rPr lang="en-US" sz="1200" b="1" i="1" dirty="0"/>
              <a:t>Defensive/</a:t>
            </a:r>
          </a:p>
          <a:p>
            <a:pPr algn="ctr"/>
            <a:r>
              <a:rPr lang="en-US" sz="1200" b="1" i="1"/>
              <a:t>Offensive</a:t>
            </a:r>
            <a:endParaRPr lang="en-US" sz="1200" b="1" i="1" dirty="0"/>
          </a:p>
        </p:txBody>
      </p:sp>
      <p:sp>
        <p:nvSpPr>
          <p:cNvPr id="23" name="TextBox 22">
            <a:extLst>
              <a:ext uri="{FF2B5EF4-FFF2-40B4-BE49-F238E27FC236}">
                <a16:creationId xmlns:a16="http://schemas.microsoft.com/office/drawing/2014/main" id="{6B164DA9-5C66-4AA4-A866-DDB15D0969C1}"/>
              </a:ext>
            </a:extLst>
          </p:cNvPr>
          <p:cNvSpPr txBox="1"/>
          <p:nvPr/>
        </p:nvSpPr>
        <p:spPr>
          <a:xfrm>
            <a:off x="10820457" y="5401150"/>
            <a:ext cx="938078" cy="830997"/>
          </a:xfrm>
          <a:prstGeom prst="rect">
            <a:avLst/>
          </a:prstGeom>
          <a:noFill/>
        </p:spPr>
        <p:txBody>
          <a:bodyPr wrap="none" rtlCol="0">
            <a:spAutoFit/>
          </a:bodyPr>
          <a:lstStyle/>
          <a:p>
            <a:pPr algn="ctr"/>
            <a:r>
              <a:rPr lang="en-US" sz="1200" b="1" i="1" dirty="0"/>
              <a:t>Long Range</a:t>
            </a:r>
          </a:p>
          <a:p>
            <a:pPr algn="ctr"/>
            <a:r>
              <a:rPr lang="en-US" sz="1200" b="1" i="1" dirty="0"/>
              <a:t>Stand Off</a:t>
            </a:r>
          </a:p>
          <a:p>
            <a:pPr algn="ctr"/>
            <a:r>
              <a:rPr lang="en-US" sz="1200" b="1" i="1" dirty="0"/>
              <a:t>Defensive/</a:t>
            </a:r>
          </a:p>
          <a:p>
            <a:pPr algn="ctr"/>
            <a:r>
              <a:rPr lang="en-US" sz="1200" b="1" i="1" dirty="0"/>
              <a:t>Offensive</a:t>
            </a:r>
          </a:p>
        </p:txBody>
      </p:sp>
      <p:sp>
        <p:nvSpPr>
          <p:cNvPr id="24" name="Slide Number Placeholder 23">
            <a:extLst>
              <a:ext uri="{FF2B5EF4-FFF2-40B4-BE49-F238E27FC236}">
                <a16:creationId xmlns:a16="http://schemas.microsoft.com/office/drawing/2014/main" id="{3C68F7AE-BBC5-448D-A4D1-41B9C0CDEE8F}"/>
              </a:ext>
            </a:extLst>
          </p:cNvPr>
          <p:cNvSpPr>
            <a:spLocks noGrp="1"/>
          </p:cNvSpPr>
          <p:nvPr>
            <p:ph type="sldNum" sz="quarter" idx="12"/>
          </p:nvPr>
        </p:nvSpPr>
        <p:spPr>
          <a:xfrm>
            <a:off x="9256050" y="6356350"/>
            <a:ext cx="2743200" cy="365125"/>
          </a:xfrm>
        </p:spPr>
        <p:txBody>
          <a:bodyPr/>
          <a:lstStyle/>
          <a:p>
            <a:fld id="{DDFA9486-CDB9-7649-99B7-4E657D01270C}" type="slidenum">
              <a:rPr lang="en-US" smtClean="0"/>
              <a:t>2</a:t>
            </a:fld>
            <a:endParaRPr lang="en-US"/>
          </a:p>
        </p:txBody>
      </p:sp>
    </p:spTree>
    <p:extLst>
      <p:ext uri="{BB962C8B-B14F-4D97-AF65-F5344CB8AC3E}">
        <p14:creationId xmlns:p14="http://schemas.microsoft.com/office/powerpoint/2010/main" val="188213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19D7B99-B428-4082-A5AD-A1D0931DD50C}"/>
              </a:ext>
            </a:extLst>
          </p:cNvPr>
          <p:cNvSpPr>
            <a:spLocks noGrp="1"/>
          </p:cNvSpPr>
          <p:nvPr>
            <p:ph type="title"/>
          </p:nvPr>
        </p:nvSpPr>
        <p:spPr>
          <a:xfrm>
            <a:off x="1506070" y="104387"/>
            <a:ext cx="9847729" cy="1325563"/>
          </a:xfrm>
        </p:spPr>
        <p:txBody>
          <a:bodyPr>
            <a:normAutofit/>
          </a:bodyPr>
          <a:lstStyle/>
          <a:p>
            <a:pPr algn="ctr"/>
            <a:r>
              <a:rPr lang="en-US" sz="3600" dirty="0">
                <a:ea typeface="Cambria" panose="02040503050406030204" pitchFamily="18" charset="0"/>
                <a:cs typeface="+mj-lt"/>
              </a:rPr>
              <a:t>ISR Analytics Exploitation</a:t>
            </a:r>
            <a:br>
              <a:rPr lang="en-US" sz="4000" dirty="0">
                <a:ea typeface="Cambria" panose="02040503050406030204" pitchFamily="18" charset="0"/>
                <a:cs typeface="+mj-lt"/>
              </a:rPr>
            </a:br>
            <a:r>
              <a:rPr lang="en-US" sz="2800" dirty="0">
                <a:latin typeface="+mj-lt"/>
                <a:ea typeface="Cambria" panose="02040503050406030204" pitchFamily="18" charset="0"/>
                <a:cs typeface="+mj-lt"/>
              </a:rPr>
              <a:t>Multi-Observation Point ISR with Defensive/Offensive Response</a:t>
            </a:r>
            <a:endParaRPr lang="en-US" sz="4000" dirty="0"/>
          </a:p>
        </p:txBody>
      </p:sp>
      <p:pic>
        <p:nvPicPr>
          <p:cNvPr id="14" name="Picture 13">
            <a:extLst>
              <a:ext uri="{FF2B5EF4-FFF2-40B4-BE49-F238E27FC236}">
                <a16:creationId xmlns:a16="http://schemas.microsoft.com/office/drawing/2014/main" id="{A85A7491-59D7-447C-AB6C-B549BF8E2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36" y="212637"/>
            <a:ext cx="1676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9FA47325-6B48-400F-A1C8-10C7F86BA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964" y="212637"/>
            <a:ext cx="1168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244E497-2DA3-4203-842E-2C920F274E8D}"/>
              </a:ext>
            </a:extLst>
          </p:cNvPr>
          <p:cNvPicPr>
            <a:picLocks noChangeAspect="1"/>
          </p:cNvPicPr>
          <p:nvPr/>
        </p:nvPicPr>
        <p:blipFill>
          <a:blip r:embed="rId4"/>
          <a:stretch>
            <a:fillRect/>
          </a:stretch>
        </p:blipFill>
        <p:spPr>
          <a:xfrm>
            <a:off x="1944850" y="1235287"/>
            <a:ext cx="9886367" cy="5358577"/>
          </a:xfrm>
          <a:prstGeom prst="rect">
            <a:avLst/>
          </a:prstGeom>
        </p:spPr>
      </p:pic>
      <p:pic>
        <p:nvPicPr>
          <p:cNvPr id="10" name="Picture 9">
            <a:extLst>
              <a:ext uri="{FF2B5EF4-FFF2-40B4-BE49-F238E27FC236}">
                <a16:creationId xmlns:a16="http://schemas.microsoft.com/office/drawing/2014/main" id="{D7FC12C5-0FC3-4A0E-832B-4C9E6378FDB6}"/>
              </a:ext>
            </a:extLst>
          </p:cNvPr>
          <p:cNvPicPr>
            <a:picLocks noChangeAspect="1"/>
          </p:cNvPicPr>
          <p:nvPr/>
        </p:nvPicPr>
        <p:blipFill>
          <a:blip r:embed="rId5"/>
          <a:stretch>
            <a:fillRect/>
          </a:stretch>
        </p:blipFill>
        <p:spPr>
          <a:xfrm>
            <a:off x="159412" y="4530585"/>
            <a:ext cx="3380551" cy="1909650"/>
          </a:xfrm>
          <a:prstGeom prst="rect">
            <a:avLst/>
          </a:prstGeom>
        </p:spPr>
      </p:pic>
      <p:sp>
        <p:nvSpPr>
          <p:cNvPr id="68" name="Slide Number Placeholder 23">
            <a:extLst>
              <a:ext uri="{FF2B5EF4-FFF2-40B4-BE49-F238E27FC236}">
                <a16:creationId xmlns:a16="http://schemas.microsoft.com/office/drawing/2014/main" id="{A5978CA1-8833-4A45-AB5E-2124CDA96B37}"/>
              </a:ext>
            </a:extLst>
          </p:cNvPr>
          <p:cNvSpPr>
            <a:spLocks noGrp="1"/>
          </p:cNvSpPr>
          <p:nvPr>
            <p:ph type="sldNum" sz="quarter" idx="12"/>
          </p:nvPr>
        </p:nvSpPr>
        <p:spPr>
          <a:xfrm>
            <a:off x="9256050" y="6356350"/>
            <a:ext cx="2743200" cy="365125"/>
          </a:xfrm>
        </p:spPr>
        <p:txBody>
          <a:bodyPr/>
          <a:lstStyle/>
          <a:p>
            <a:fld id="{DDFA9486-CDB9-7649-99B7-4E657D01270C}" type="slidenum">
              <a:rPr lang="en-US" smtClean="0"/>
              <a:t>3</a:t>
            </a:fld>
            <a:endParaRPr lang="en-US"/>
          </a:p>
        </p:txBody>
      </p:sp>
      <p:pic>
        <p:nvPicPr>
          <p:cNvPr id="8" name="Picture 7">
            <a:extLst>
              <a:ext uri="{FF2B5EF4-FFF2-40B4-BE49-F238E27FC236}">
                <a16:creationId xmlns:a16="http://schemas.microsoft.com/office/drawing/2014/main" id="{0782203C-EBC7-4698-9F76-5E59859FF4C6}"/>
              </a:ext>
            </a:extLst>
          </p:cNvPr>
          <p:cNvPicPr>
            <a:picLocks noChangeAspect="1"/>
          </p:cNvPicPr>
          <p:nvPr/>
        </p:nvPicPr>
        <p:blipFill>
          <a:blip r:embed="rId5"/>
          <a:stretch>
            <a:fillRect/>
          </a:stretch>
        </p:blipFill>
        <p:spPr>
          <a:xfrm>
            <a:off x="311812" y="4682985"/>
            <a:ext cx="3380551" cy="1909650"/>
          </a:xfrm>
          <a:prstGeom prst="rect">
            <a:avLst/>
          </a:prstGeom>
        </p:spPr>
      </p:pic>
      <p:pic>
        <p:nvPicPr>
          <p:cNvPr id="9" name="Picture 8">
            <a:extLst>
              <a:ext uri="{FF2B5EF4-FFF2-40B4-BE49-F238E27FC236}">
                <a16:creationId xmlns:a16="http://schemas.microsoft.com/office/drawing/2014/main" id="{2C4C13A4-C0EA-4626-81E5-771D60E77CA1}"/>
              </a:ext>
            </a:extLst>
          </p:cNvPr>
          <p:cNvPicPr>
            <a:picLocks noChangeAspect="1"/>
          </p:cNvPicPr>
          <p:nvPr/>
        </p:nvPicPr>
        <p:blipFill>
          <a:blip r:embed="rId5"/>
          <a:stretch>
            <a:fillRect/>
          </a:stretch>
        </p:blipFill>
        <p:spPr>
          <a:xfrm>
            <a:off x="464212" y="4835385"/>
            <a:ext cx="3380551" cy="1909650"/>
          </a:xfrm>
          <a:prstGeom prst="rect">
            <a:avLst/>
          </a:prstGeom>
        </p:spPr>
      </p:pic>
    </p:spTree>
    <p:extLst>
      <p:ext uri="{BB962C8B-B14F-4D97-AF65-F5344CB8AC3E}">
        <p14:creationId xmlns:p14="http://schemas.microsoft.com/office/powerpoint/2010/main" val="1179411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094010-DD69-4294-B9B8-97DD17158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36" y="212637"/>
            <a:ext cx="1676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35DD591-3985-4627-BFC1-C63B8D8F0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964" y="212637"/>
            <a:ext cx="1168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8F830514-C2AF-4DAB-885E-D65FDCDC2B6F}"/>
              </a:ext>
            </a:extLst>
          </p:cNvPr>
          <p:cNvSpPr txBox="1">
            <a:spLocks/>
          </p:cNvSpPr>
          <p:nvPr/>
        </p:nvSpPr>
        <p:spPr>
          <a:xfrm>
            <a:off x="797860" y="1429950"/>
            <a:ext cx="6772834" cy="5157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0" fontAlgn="base" hangingPunct="0">
              <a:lnSpc>
                <a:spcPct val="100000"/>
              </a:lnSpc>
              <a:spcBef>
                <a:spcPct val="0"/>
              </a:spcBef>
              <a:spcAft>
                <a:spcPts val="600"/>
              </a:spcAft>
              <a:buFont typeface="Arial" panose="020B0604020202020204" pitchFamily="34" charset="0"/>
              <a:buNone/>
            </a:pPr>
            <a:r>
              <a:rPr lang="en-US" altLang="en-US" sz="1600" b="1" dirty="0">
                <a:solidFill>
                  <a:srgbClr val="0070C0"/>
                </a:solidFill>
                <a:ea typeface="Times New Roman" panose="02020603050405020304" pitchFamily="18" charset="0"/>
                <a:cs typeface="Calibri" panose="020F0502020204030204" pitchFamily="34" charset="0"/>
              </a:rPr>
              <a:t>Composable Analytics Suite</a:t>
            </a:r>
          </a:p>
          <a:p>
            <a:pPr algn="just" eaLnBrk="0" fontAlgn="base" hangingPunct="0">
              <a:lnSpc>
                <a:spcPct val="100000"/>
              </a:lnSpc>
              <a:spcBef>
                <a:spcPct val="0"/>
              </a:spcBef>
              <a:spcAft>
                <a:spcPts val="600"/>
              </a:spcAft>
              <a:buFont typeface="Wingdings" panose="05000000000000000000" pitchFamily="2" charset="2"/>
              <a:buChar char="Ø"/>
            </a:pPr>
            <a:r>
              <a:rPr lang="en-US" altLang="en-US" sz="1400" dirty="0">
                <a:solidFill>
                  <a:srgbClr val="000000"/>
                </a:solidFill>
                <a:cs typeface="Calibri" panose="020F0502020204030204" pitchFamily="34" charset="0"/>
              </a:rPr>
              <a:t>Robust, customizable supervised &amp; unsupervised learning inline analytics framework adaptable to any environment</a:t>
            </a:r>
            <a:endParaRPr lang="en-US" altLang="en-US" sz="1400" i="1" dirty="0">
              <a:solidFill>
                <a:srgbClr val="000000"/>
              </a:solidFill>
              <a:cs typeface="Calibri" panose="020F0502020204030204" pitchFamily="34" charset="0"/>
            </a:endParaRPr>
          </a:p>
          <a:p>
            <a:pPr algn="just" eaLnBrk="0" fontAlgn="base" hangingPunct="0">
              <a:lnSpc>
                <a:spcPct val="100000"/>
              </a:lnSpc>
              <a:spcBef>
                <a:spcPct val="0"/>
              </a:spcBef>
              <a:spcAft>
                <a:spcPts val="600"/>
              </a:spcAft>
              <a:buFont typeface="Wingdings" panose="05000000000000000000" pitchFamily="2" charset="2"/>
              <a:buChar char="Ø"/>
            </a:pPr>
            <a:r>
              <a:rPr lang="en-US" altLang="en-US" sz="1400" dirty="0">
                <a:solidFill>
                  <a:srgbClr val="000000"/>
                </a:solidFill>
                <a:ea typeface="Times New Roman" panose="02020603050405020304" pitchFamily="18" charset="0"/>
                <a:cs typeface="Calibri" panose="020F0502020204030204" pitchFamily="34" charset="0"/>
              </a:rPr>
              <a:t>Achieved through lightweight analytics modules &amp; visualization that combine</a:t>
            </a:r>
          </a:p>
          <a:p>
            <a:pPr marL="457200" indent="0" algn="just" eaLnBrk="0" fontAlgn="base" hangingPunct="0">
              <a:lnSpc>
                <a:spcPct val="100000"/>
              </a:lnSpc>
              <a:spcBef>
                <a:spcPct val="0"/>
              </a:spcBef>
              <a:spcAft>
                <a:spcPts val="600"/>
              </a:spcAft>
              <a:buNone/>
            </a:pPr>
            <a:r>
              <a:rPr lang="en-US" altLang="en-US" sz="1400" b="1" dirty="0">
                <a:solidFill>
                  <a:srgbClr val="000000"/>
                </a:solidFill>
                <a:cs typeface="Calibri" panose="020F0502020204030204" pitchFamily="34" charset="0"/>
              </a:rPr>
              <a:t>Sensor fusion</a:t>
            </a:r>
            <a:r>
              <a:rPr lang="en-US" altLang="en-US" sz="1400" i="1" dirty="0">
                <a:solidFill>
                  <a:srgbClr val="000000"/>
                </a:solidFill>
                <a:cs typeface="Calibri" panose="020F0502020204030204" pitchFamily="34" charset="0"/>
              </a:rPr>
              <a:t> (information fusion from different data and sensor feeds)</a:t>
            </a:r>
          </a:p>
          <a:p>
            <a:pPr marL="457200" indent="0" algn="just" eaLnBrk="0" fontAlgn="base" hangingPunct="0">
              <a:lnSpc>
                <a:spcPct val="100000"/>
              </a:lnSpc>
              <a:spcBef>
                <a:spcPct val="0"/>
              </a:spcBef>
              <a:spcAft>
                <a:spcPts val="600"/>
              </a:spcAft>
              <a:buNone/>
            </a:pPr>
            <a:r>
              <a:rPr lang="en-US" altLang="en-US" sz="1400" b="1" dirty="0">
                <a:solidFill>
                  <a:srgbClr val="000000"/>
                </a:solidFill>
                <a:cs typeface="Calibri" panose="020F0502020204030204" pitchFamily="34" charset="0"/>
              </a:rPr>
              <a:t>Observation fusion</a:t>
            </a:r>
            <a:r>
              <a:rPr lang="en-US" altLang="en-US" sz="1400" i="1" dirty="0">
                <a:solidFill>
                  <a:srgbClr val="000000"/>
                </a:solidFill>
                <a:cs typeface="Calibri" panose="020F0502020204030204" pitchFamily="34" charset="0"/>
              </a:rPr>
              <a:t> (integration of sensor fused data to create a holistic data series on observed entities)</a:t>
            </a:r>
          </a:p>
          <a:p>
            <a:pPr marL="457200" indent="0" algn="just" eaLnBrk="0" fontAlgn="base" hangingPunct="0">
              <a:lnSpc>
                <a:spcPct val="100000"/>
              </a:lnSpc>
              <a:spcBef>
                <a:spcPct val="0"/>
              </a:spcBef>
              <a:spcAft>
                <a:spcPts val="600"/>
              </a:spcAft>
              <a:buNone/>
            </a:pPr>
            <a:r>
              <a:rPr lang="en-US" altLang="en-US" sz="1400" b="1" dirty="0">
                <a:solidFill>
                  <a:srgbClr val="000000"/>
                </a:solidFill>
                <a:cs typeface="Calibri" panose="020F0502020204030204" pitchFamily="34" charset="0"/>
              </a:rPr>
              <a:t>Analytics fusion</a:t>
            </a:r>
            <a:r>
              <a:rPr lang="en-US" altLang="en-US" sz="1400" dirty="0">
                <a:solidFill>
                  <a:srgbClr val="000000"/>
                </a:solidFill>
                <a:cs typeface="Calibri" panose="020F0502020204030204" pitchFamily="34" charset="0"/>
              </a:rPr>
              <a:t> </a:t>
            </a:r>
            <a:r>
              <a:rPr lang="en-US" altLang="en-US" sz="1400" i="1" dirty="0">
                <a:solidFill>
                  <a:srgbClr val="000000"/>
                </a:solidFill>
                <a:cs typeface="Calibri" panose="020F0502020204030204" pitchFamily="34" charset="0"/>
              </a:rPr>
              <a:t>(the integration of different, layered analytics outputs) </a:t>
            </a:r>
          </a:p>
          <a:p>
            <a:pPr marL="457200" lvl="1" indent="0" algn="just" eaLnBrk="0" fontAlgn="base" hangingPunct="0">
              <a:lnSpc>
                <a:spcPct val="100000"/>
              </a:lnSpc>
              <a:spcBef>
                <a:spcPct val="0"/>
              </a:spcBef>
              <a:spcAft>
                <a:spcPts val="600"/>
              </a:spcAft>
              <a:buNone/>
            </a:pPr>
            <a:r>
              <a:rPr lang="en-US" altLang="en-US" sz="1400" b="1" dirty="0">
                <a:cs typeface="Calibri" panose="020F0502020204030204" pitchFamily="34" charset="0"/>
              </a:rPr>
              <a:t>over and across Observation Points</a:t>
            </a:r>
            <a:endParaRPr lang="en-US" altLang="en-US" sz="1000" b="1" dirty="0">
              <a:cs typeface="Calibri" panose="020F0502020204030204" pitchFamily="34" charset="0"/>
            </a:endParaRPr>
          </a:p>
          <a:p>
            <a:pPr algn="just" eaLnBrk="0" fontAlgn="base" hangingPunct="0">
              <a:lnSpc>
                <a:spcPct val="100000"/>
              </a:lnSpc>
              <a:spcBef>
                <a:spcPct val="0"/>
              </a:spcBef>
              <a:spcAft>
                <a:spcPts val="600"/>
              </a:spcAft>
              <a:buFont typeface="Wingdings" panose="05000000000000000000" pitchFamily="2" charset="2"/>
              <a:buChar char="Ø"/>
            </a:pPr>
            <a:r>
              <a:rPr lang="en-US" altLang="en-US" sz="1400" dirty="0">
                <a:solidFill>
                  <a:srgbClr val="000000"/>
                </a:solidFill>
                <a:ea typeface="Times New Roman" panose="02020603050405020304" pitchFamily="18" charset="0"/>
                <a:cs typeface="Calibri" panose="020F0502020204030204" pitchFamily="34" charset="0"/>
              </a:rPr>
              <a:t>Continuously identify and correlate topics, entities/groups, assets and activity; Generate and assess behavior of observed entities </a:t>
            </a:r>
          </a:p>
          <a:p>
            <a:pPr algn="just" eaLnBrk="0" fontAlgn="base" hangingPunct="0">
              <a:lnSpc>
                <a:spcPct val="100000"/>
              </a:lnSpc>
              <a:spcBef>
                <a:spcPct val="0"/>
              </a:spcBef>
              <a:buFont typeface="Wingdings" panose="05000000000000000000" pitchFamily="2" charset="2"/>
              <a:buChar char="Ø"/>
            </a:pPr>
            <a:r>
              <a:rPr lang="en-US" sz="1400" dirty="0">
                <a:cs typeface="Arial" panose="020B0604020202020204" pitchFamily="34" charset="0"/>
              </a:rPr>
              <a:t>Monitor behavioral characteristics and provide behavior detection; </a:t>
            </a:r>
          </a:p>
          <a:p>
            <a:pPr indent="0" algn="just" eaLnBrk="0" fontAlgn="base" hangingPunct="0">
              <a:lnSpc>
                <a:spcPct val="100000"/>
              </a:lnSpc>
              <a:spcBef>
                <a:spcPct val="0"/>
              </a:spcBef>
              <a:spcAft>
                <a:spcPts val="600"/>
              </a:spcAft>
              <a:buNone/>
            </a:pPr>
            <a:r>
              <a:rPr lang="en-US" sz="1400" dirty="0">
                <a:cs typeface="Arial" panose="020B0604020202020204" pitchFamily="34" charset="0"/>
              </a:rPr>
              <a:t>Threat and attack level estimation</a:t>
            </a:r>
            <a:endParaRPr lang="en-US" altLang="en-US" sz="1400" dirty="0">
              <a:solidFill>
                <a:srgbClr val="000000"/>
              </a:solidFill>
              <a:ea typeface="Times New Roman" panose="02020603050405020304" pitchFamily="18" charset="0"/>
              <a:cs typeface="Calibri" panose="020F0502020204030204" pitchFamily="34" charset="0"/>
            </a:endParaRPr>
          </a:p>
          <a:p>
            <a:pPr algn="just" eaLnBrk="0" fontAlgn="base" hangingPunct="0">
              <a:lnSpc>
                <a:spcPct val="100000"/>
              </a:lnSpc>
              <a:spcBef>
                <a:spcPct val="0"/>
              </a:spcBef>
              <a:buFont typeface="Wingdings" panose="05000000000000000000" pitchFamily="2" charset="2"/>
              <a:buChar char="Ø"/>
            </a:pPr>
            <a:r>
              <a:rPr lang="en-US" altLang="en-US" sz="1400" dirty="0">
                <a:cs typeface="Arial" panose="020B0604020202020204" pitchFamily="34" charset="0"/>
              </a:rPr>
              <a:t>Dynamically identify gaps in data/sensor coverage; </a:t>
            </a:r>
          </a:p>
          <a:p>
            <a:pPr indent="0" algn="just" eaLnBrk="0" fontAlgn="base" hangingPunct="0">
              <a:lnSpc>
                <a:spcPct val="100000"/>
              </a:lnSpc>
              <a:spcBef>
                <a:spcPct val="0"/>
              </a:spcBef>
              <a:spcAft>
                <a:spcPts val="600"/>
              </a:spcAft>
              <a:buNone/>
            </a:pPr>
            <a:r>
              <a:rPr lang="en-US" altLang="en-US" sz="1400" dirty="0">
                <a:solidFill>
                  <a:srgbClr val="000000"/>
                </a:solidFill>
                <a:ea typeface="Times New Roman" panose="02020603050405020304" pitchFamily="18" charset="0"/>
                <a:cs typeface="Calibri" panose="020F0502020204030204" pitchFamily="34" charset="0"/>
              </a:rPr>
              <a:t>Recommend new mission </a:t>
            </a:r>
            <a:r>
              <a:rPr lang="en-US" altLang="en-US" sz="1400" dirty="0">
                <a:cs typeface="Arial" panose="020B0604020202020204" pitchFamily="34" charset="0"/>
              </a:rPr>
              <a:t>parameters to cover potentially unobserved areas</a:t>
            </a:r>
          </a:p>
          <a:p>
            <a:pPr marL="228600" lvl="1" algn="just" eaLnBrk="0" fontAlgn="base" hangingPunct="0">
              <a:lnSpc>
                <a:spcPct val="100000"/>
              </a:lnSpc>
              <a:spcBef>
                <a:spcPct val="0"/>
              </a:spcBef>
              <a:spcAft>
                <a:spcPts val="600"/>
              </a:spcAft>
              <a:buFont typeface="Wingdings" panose="05000000000000000000" pitchFamily="2" charset="2"/>
              <a:buChar char="Ø"/>
            </a:pPr>
            <a:r>
              <a:rPr lang="en-US" sz="1400" dirty="0">
                <a:cs typeface="Arial" panose="020B0604020202020204" pitchFamily="34" charset="0"/>
              </a:rPr>
              <a:t>Analyses of predictive and precursor threat and hostile activity</a:t>
            </a:r>
          </a:p>
          <a:p>
            <a:pPr marL="228600" lvl="1" algn="just" eaLnBrk="0" fontAlgn="base" hangingPunct="0">
              <a:lnSpc>
                <a:spcPct val="100000"/>
              </a:lnSpc>
              <a:spcBef>
                <a:spcPct val="0"/>
              </a:spcBef>
              <a:spcAft>
                <a:spcPts val="600"/>
              </a:spcAft>
              <a:buFont typeface="Wingdings" panose="05000000000000000000" pitchFamily="2" charset="2"/>
              <a:buChar char="Ø"/>
            </a:pPr>
            <a:r>
              <a:rPr lang="en-US" sz="1400" dirty="0">
                <a:cs typeface="Arial" panose="020B0604020202020204" pitchFamily="34" charset="0"/>
              </a:rPr>
              <a:t>Insights, assessments and alerts associated with observation points</a:t>
            </a:r>
          </a:p>
          <a:p>
            <a:pPr marL="228600" lvl="1" algn="just" eaLnBrk="0" fontAlgn="base" hangingPunct="0">
              <a:lnSpc>
                <a:spcPct val="100000"/>
              </a:lnSpc>
              <a:spcBef>
                <a:spcPct val="0"/>
              </a:spcBef>
              <a:spcAft>
                <a:spcPts val="600"/>
              </a:spcAft>
              <a:buFont typeface="Wingdings" panose="05000000000000000000" pitchFamily="2" charset="2"/>
              <a:buChar char="Ø"/>
            </a:pPr>
            <a:r>
              <a:rPr lang="en-US" sz="1400" dirty="0">
                <a:cs typeface="Arial" panose="020B0604020202020204" pitchFamily="34" charset="0"/>
              </a:rPr>
              <a:t>Automated detection and highlighting of conditions, threats, &amp; anomalies </a:t>
            </a:r>
          </a:p>
          <a:p>
            <a:pPr marL="228600" lvl="1" algn="just" eaLnBrk="0" fontAlgn="base" hangingPunct="0">
              <a:lnSpc>
                <a:spcPct val="100000"/>
              </a:lnSpc>
              <a:spcBef>
                <a:spcPct val="0"/>
              </a:spcBef>
              <a:spcAft>
                <a:spcPts val="600"/>
              </a:spcAft>
              <a:buFont typeface="Wingdings" panose="05000000000000000000" pitchFamily="2" charset="2"/>
              <a:buChar char="Ø"/>
            </a:pPr>
            <a:r>
              <a:rPr lang="en-US" sz="1400" dirty="0">
                <a:cs typeface="Arial" panose="020B0604020202020204" pitchFamily="34" charset="0"/>
              </a:rPr>
              <a:t>Conditions / Event-driven human-in-the-loop and automated response(s</a:t>
            </a:r>
            <a:endParaRPr lang="en-US" altLang="en-US" sz="1200" dirty="0">
              <a:solidFill>
                <a:srgbClr val="000000"/>
              </a:solidFill>
              <a:ea typeface="Times New Roman" panose="02020603050405020304" pitchFamily="18" charset="0"/>
              <a:cs typeface="Calibri" panose="020F0502020204030204" pitchFamily="34" charset="0"/>
            </a:endParaRPr>
          </a:p>
        </p:txBody>
      </p:sp>
      <p:pic>
        <p:nvPicPr>
          <p:cNvPr id="16" name="Picture 3" descr="Diagram, schematic&#10;&#10;Description automatically generated">
            <a:extLst>
              <a:ext uri="{FF2B5EF4-FFF2-40B4-BE49-F238E27FC236}">
                <a16:creationId xmlns:a16="http://schemas.microsoft.com/office/drawing/2014/main" id="{59D0A48E-6A3C-4E43-8B1A-91B8B4D33780}"/>
              </a:ext>
            </a:extLst>
          </p:cNvPr>
          <p:cNvPicPr>
            <a:picLocks noChangeAspect="1"/>
          </p:cNvPicPr>
          <p:nvPr/>
        </p:nvPicPr>
        <p:blipFill>
          <a:blip r:embed="rId4"/>
          <a:stretch>
            <a:fillRect/>
          </a:stretch>
        </p:blipFill>
        <p:spPr>
          <a:xfrm>
            <a:off x="7655863" y="1926770"/>
            <a:ext cx="4098574" cy="4660663"/>
          </a:xfrm>
          <a:prstGeom prst="rect">
            <a:avLst/>
          </a:prstGeom>
        </p:spPr>
      </p:pic>
      <p:sp>
        <p:nvSpPr>
          <p:cNvPr id="17" name="Title 1">
            <a:extLst>
              <a:ext uri="{FF2B5EF4-FFF2-40B4-BE49-F238E27FC236}">
                <a16:creationId xmlns:a16="http://schemas.microsoft.com/office/drawing/2014/main" id="{F286E1DA-E043-402C-8453-D9175537EB92}"/>
              </a:ext>
            </a:extLst>
          </p:cNvPr>
          <p:cNvSpPr>
            <a:spLocks noGrp="1"/>
          </p:cNvSpPr>
          <p:nvPr>
            <p:ph type="title"/>
          </p:nvPr>
        </p:nvSpPr>
        <p:spPr>
          <a:xfrm>
            <a:off x="838200" y="104387"/>
            <a:ext cx="10515600" cy="1325563"/>
          </a:xfrm>
        </p:spPr>
        <p:txBody>
          <a:bodyPr>
            <a:normAutofit/>
          </a:bodyPr>
          <a:lstStyle/>
          <a:p>
            <a:pPr algn="ctr"/>
            <a:r>
              <a:rPr lang="en-US" sz="3600" dirty="0">
                <a:ea typeface="Cambria" panose="02040503050406030204" pitchFamily="18" charset="0"/>
                <a:cs typeface="+mj-lt"/>
              </a:rPr>
              <a:t>ISR Analytics Exploitation</a:t>
            </a:r>
            <a:br>
              <a:rPr lang="en-US" sz="3600" dirty="0">
                <a:ea typeface="Cambria" panose="02040503050406030204" pitchFamily="18" charset="0"/>
                <a:cs typeface="+mj-lt"/>
              </a:rPr>
            </a:br>
            <a:r>
              <a:rPr lang="en-US" sz="2800" dirty="0">
                <a:latin typeface="+mj-lt"/>
                <a:ea typeface="Cambria" panose="02040503050406030204" pitchFamily="18" charset="0"/>
                <a:cs typeface="+mj-lt"/>
              </a:rPr>
              <a:t>Composable Inline Analytics for ISR Collection &amp; Response</a:t>
            </a:r>
            <a:endParaRPr lang="en-US" sz="4000" dirty="0"/>
          </a:p>
        </p:txBody>
      </p:sp>
      <p:sp>
        <p:nvSpPr>
          <p:cNvPr id="8" name="TextBox 7">
            <a:extLst>
              <a:ext uri="{FF2B5EF4-FFF2-40B4-BE49-F238E27FC236}">
                <a16:creationId xmlns:a16="http://schemas.microsoft.com/office/drawing/2014/main" id="{DEAB8A31-3528-40F1-923E-CA6A2CF0729C}"/>
              </a:ext>
            </a:extLst>
          </p:cNvPr>
          <p:cNvSpPr txBox="1"/>
          <p:nvPr/>
        </p:nvSpPr>
        <p:spPr>
          <a:xfrm>
            <a:off x="7431832" y="1412627"/>
            <a:ext cx="4486935" cy="523220"/>
          </a:xfrm>
          <a:prstGeom prst="rect">
            <a:avLst/>
          </a:prstGeom>
          <a:noFill/>
        </p:spPr>
        <p:txBody>
          <a:bodyPr wrap="square" rtlCol="0">
            <a:spAutoFit/>
          </a:bodyPr>
          <a:lstStyle/>
          <a:p>
            <a:pPr algn="ctr"/>
            <a:r>
              <a:rPr lang="en-US" sz="1400" b="1" i="1" dirty="0">
                <a:solidFill>
                  <a:srgbClr val="0070C0"/>
                </a:solidFill>
                <a:cs typeface="Arial"/>
              </a:rPr>
              <a:t>S</a:t>
            </a:r>
            <a:r>
              <a:rPr lang="en-US" sz="1400" i="1" dirty="0">
                <a:cs typeface="Arial"/>
              </a:rPr>
              <a:t>ituational awareness and </a:t>
            </a:r>
            <a:r>
              <a:rPr lang="en-US" sz="1400" b="1" i="1" dirty="0">
                <a:solidFill>
                  <a:srgbClr val="0070C0"/>
                </a:solidFill>
                <a:cs typeface="Arial"/>
              </a:rPr>
              <a:t>E</a:t>
            </a:r>
            <a:r>
              <a:rPr lang="en-US" sz="1400" i="1" dirty="0">
                <a:cs typeface="Arial"/>
              </a:rPr>
              <a:t>stimation </a:t>
            </a:r>
            <a:r>
              <a:rPr lang="en-US" sz="1400" i="1" dirty="0" err="1">
                <a:cs typeface="Arial"/>
              </a:rPr>
              <a:t>i</a:t>
            </a:r>
            <a:r>
              <a:rPr lang="en-US" sz="1400" b="1" i="1" dirty="0" err="1">
                <a:solidFill>
                  <a:srgbClr val="0070C0"/>
                </a:solidFill>
                <a:cs typeface="Arial"/>
              </a:rPr>
              <a:t>N</a:t>
            </a:r>
            <a:r>
              <a:rPr lang="en-US" sz="1400" i="1" dirty="0">
                <a:cs typeface="Arial"/>
              </a:rPr>
              <a:t> the </a:t>
            </a:r>
            <a:r>
              <a:rPr lang="en-US" sz="1400" b="1" i="1" dirty="0">
                <a:solidFill>
                  <a:srgbClr val="0070C0"/>
                </a:solidFill>
                <a:cs typeface="Arial"/>
              </a:rPr>
              <a:t>S</a:t>
            </a:r>
            <a:r>
              <a:rPr lang="en-US" sz="1400" i="1" dirty="0">
                <a:cs typeface="Arial"/>
              </a:rPr>
              <a:t>ensing </a:t>
            </a:r>
          </a:p>
          <a:p>
            <a:pPr algn="ctr"/>
            <a:r>
              <a:rPr lang="en-US" sz="1400" b="1" i="1" dirty="0">
                <a:solidFill>
                  <a:srgbClr val="0070C0"/>
                </a:solidFill>
                <a:cs typeface="Arial"/>
              </a:rPr>
              <a:t>E</a:t>
            </a:r>
            <a:r>
              <a:rPr lang="en-US" sz="1400" i="1" dirty="0">
                <a:cs typeface="Arial"/>
              </a:rPr>
              <a:t>nvironment Using </a:t>
            </a:r>
            <a:r>
              <a:rPr lang="en-US" sz="1400" b="1" i="1" dirty="0">
                <a:solidFill>
                  <a:srgbClr val="0070C0"/>
                </a:solidFill>
                <a:cs typeface="Arial"/>
              </a:rPr>
              <a:t>I</a:t>
            </a:r>
            <a:r>
              <a:rPr lang="en-US" sz="1400" i="1" dirty="0">
                <a:cs typeface="Arial"/>
              </a:rPr>
              <a:t>ntelligent analytics (</a:t>
            </a:r>
            <a:r>
              <a:rPr lang="en-US" sz="1400" b="1" i="1" dirty="0">
                <a:solidFill>
                  <a:srgbClr val="0070C0"/>
                </a:solidFill>
                <a:cs typeface="Arial"/>
              </a:rPr>
              <a:t>SENSEI</a:t>
            </a:r>
            <a:r>
              <a:rPr lang="en-US" sz="1400" i="1" dirty="0">
                <a:cs typeface="Arial"/>
              </a:rPr>
              <a:t>)</a:t>
            </a:r>
            <a:endParaRPr lang="en-US" sz="1400" b="1" i="1" dirty="0">
              <a:ea typeface="+mn-lt"/>
              <a:cs typeface="+mn-lt"/>
            </a:endParaRPr>
          </a:p>
        </p:txBody>
      </p:sp>
      <p:sp>
        <p:nvSpPr>
          <p:cNvPr id="11" name="Slide Number Placeholder 23">
            <a:extLst>
              <a:ext uri="{FF2B5EF4-FFF2-40B4-BE49-F238E27FC236}">
                <a16:creationId xmlns:a16="http://schemas.microsoft.com/office/drawing/2014/main" id="{F20EA5A1-FD3E-4800-948E-BA143C4740C8}"/>
              </a:ext>
            </a:extLst>
          </p:cNvPr>
          <p:cNvSpPr>
            <a:spLocks noGrp="1"/>
          </p:cNvSpPr>
          <p:nvPr>
            <p:ph type="sldNum" sz="quarter" idx="12"/>
          </p:nvPr>
        </p:nvSpPr>
        <p:spPr>
          <a:xfrm>
            <a:off x="9256050" y="6356350"/>
            <a:ext cx="2743200" cy="365125"/>
          </a:xfrm>
        </p:spPr>
        <p:txBody>
          <a:bodyPr/>
          <a:lstStyle/>
          <a:p>
            <a:fld id="{DDFA9486-CDB9-7649-99B7-4E657D01270C}" type="slidenum">
              <a:rPr lang="en-US" smtClean="0"/>
              <a:t>4</a:t>
            </a:fld>
            <a:endParaRPr lang="en-US"/>
          </a:p>
        </p:txBody>
      </p:sp>
    </p:spTree>
    <p:extLst>
      <p:ext uri="{BB962C8B-B14F-4D97-AF65-F5344CB8AC3E}">
        <p14:creationId xmlns:p14="http://schemas.microsoft.com/office/powerpoint/2010/main" val="3521145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0DEBCC1-3B82-46EF-947F-10F234F5D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36" y="212637"/>
            <a:ext cx="1676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55BB85D6-B5C2-4D79-9A70-EFABAE220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964" y="212637"/>
            <a:ext cx="1168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097590DC-72D4-4D4A-8B80-361FB108C4D4}"/>
              </a:ext>
            </a:extLst>
          </p:cNvPr>
          <p:cNvSpPr txBox="1">
            <a:spLocks/>
          </p:cNvSpPr>
          <p:nvPr/>
        </p:nvSpPr>
        <p:spPr>
          <a:xfrm>
            <a:off x="838200" y="1043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ea typeface="Cambria" panose="02040503050406030204" pitchFamily="18" charset="0"/>
                <a:cs typeface="+mj-lt"/>
              </a:rPr>
              <a:t>ISR Analytics Exploitation</a:t>
            </a:r>
            <a:br>
              <a:rPr lang="en-US" sz="3600" dirty="0">
                <a:ea typeface="Cambria" panose="02040503050406030204" pitchFamily="18" charset="0"/>
                <a:cs typeface="+mj-lt"/>
              </a:rPr>
            </a:br>
            <a:r>
              <a:rPr lang="en-US" sz="2800" dirty="0">
                <a:ea typeface="Cambria" panose="02040503050406030204" pitchFamily="18" charset="0"/>
                <a:cs typeface="+mj-lt"/>
              </a:rPr>
              <a:t>Composable Operator UI</a:t>
            </a:r>
            <a:endParaRPr lang="en-US" sz="4000" dirty="0"/>
          </a:p>
        </p:txBody>
      </p:sp>
      <p:sp>
        <p:nvSpPr>
          <p:cNvPr id="35" name="Content Placeholder 2">
            <a:extLst>
              <a:ext uri="{FF2B5EF4-FFF2-40B4-BE49-F238E27FC236}">
                <a16:creationId xmlns:a16="http://schemas.microsoft.com/office/drawing/2014/main" id="{50DB680A-3ABC-4CA9-A996-A2C742DBA95E}"/>
              </a:ext>
            </a:extLst>
          </p:cNvPr>
          <p:cNvSpPr>
            <a:spLocks noGrp="1"/>
          </p:cNvSpPr>
          <p:nvPr>
            <p:ph idx="1"/>
          </p:nvPr>
        </p:nvSpPr>
        <p:spPr>
          <a:xfrm>
            <a:off x="1071282" y="4894729"/>
            <a:ext cx="10282518" cy="1658471"/>
          </a:xfrm>
        </p:spPr>
        <p:txBody>
          <a:bodyPr>
            <a:normAutofit/>
          </a:bodyPr>
          <a:lstStyle/>
          <a:p>
            <a:pPr marL="0" algn="just">
              <a:spcBef>
                <a:spcPts val="0"/>
              </a:spcBef>
              <a:spcAft>
                <a:spcPts val="1200"/>
              </a:spcAft>
            </a:pPr>
            <a:r>
              <a:rPr lang="en-US" sz="1800" kern="1400" dirty="0">
                <a:solidFill>
                  <a:srgbClr val="000000"/>
                </a:solidFill>
              </a:rPr>
              <a:t>Intelligent Operator UI – Composable at start-up &amp; completely configurable on the fly</a:t>
            </a:r>
          </a:p>
          <a:p>
            <a:pPr marL="0" algn="just">
              <a:spcBef>
                <a:spcPts val="0"/>
              </a:spcBef>
              <a:spcAft>
                <a:spcPts val="1200"/>
              </a:spcAft>
            </a:pPr>
            <a:r>
              <a:rPr lang="en-US" sz="1800" kern="1400" dirty="0">
                <a:solidFill>
                  <a:srgbClr val="000000"/>
                </a:solidFill>
              </a:rPr>
              <a:t>Multiple UI views, per Operator desire, for human monitoring and response to “mission(s)” </a:t>
            </a:r>
          </a:p>
          <a:p>
            <a:pPr marL="0" algn="just">
              <a:spcBef>
                <a:spcPts val="0"/>
              </a:spcBef>
              <a:spcAft>
                <a:spcPts val="1200"/>
              </a:spcAft>
            </a:pPr>
            <a:r>
              <a:rPr lang="en-US" sz="1800" kern="1400" dirty="0">
                <a:solidFill>
                  <a:srgbClr val="000000"/>
                </a:solidFill>
              </a:rPr>
              <a:t>Intelligent notifications in window(s) </a:t>
            </a:r>
            <a:r>
              <a:rPr lang="en-US" sz="1800" i="1" kern="1400" dirty="0">
                <a:solidFill>
                  <a:srgbClr val="000000"/>
                </a:solidFill>
              </a:rPr>
              <a:t>and</a:t>
            </a:r>
            <a:r>
              <a:rPr lang="en-US" sz="1800" kern="1400" dirty="0">
                <a:solidFill>
                  <a:srgbClr val="000000"/>
                </a:solidFill>
              </a:rPr>
              <a:t> addition of new windows based on alert automation</a:t>
            </a:r>
          </a:p>
          <a:p>
            <a:pPr marL="0" algn="just">
              <a:spcBef>
                <a:spcPts val="0"/>
              </a:spcBef>
              <a:spcAft>
                <a:spcPts val="1200"/>
              </a:spcAft>
            </a:pPr>
            <a:r>
              <a:rPr lang="en-US" sz="1800" kern="1400" dirty="0">
                <a:solidFill>
                  <a:srgbClr val="000000"/>
                </a:solidFill>
              </a:rPr>
              <a:t>Human-in-the-loop to fully automated responses – configured to conditions, threat &amp; anomalies</a:t>
            </a:r>
          </a:p>
        </p:txBody>
      </p:sp>
      <p:sp>
        <p:nvSpPr>
          <p:cNvPr id="8" name="Slide Number Placeholder 23">
            <a:extLst>
              <a:ext uri="{FF2B5EF4-FFF2-40B4-BE49-F238E27FC236}">
                <a16:creationId xmlns:a16="http://schemas.microsoft.com/office/drawing/2014/main" id="{EA591923-9959-4ED1-B8EC-599F871F4ECB}"/>
              </a:ext>
            </a:extLst>
          </p:cNvPr>
          <p:cNvSpPr>
            <a:spLocks noGrp="1"/>
          </p:cNvSpPr>
          <p:nvPr>
            <p:ph type="sldNum" sz="quarter" idx="12"/>
          </p:nvPr>
        </p:nvSpPr>
        <p:spPr>
          <a:xfrm>
            <a:off x="9256050" y="6356350"/>
            <a:ext cx="2743200" cy="365125"/>
          </a:xfrm>
        </p:spPr>
        <p:txBody>
          <a:bodyPr/>
          <a:lstStyle/>
          <a:p>
            <a:fld id="{DDFA9486-CDB9-7649-99B7-4E657D01270C}" type="slidenum">
              <a:rPr lang="en-US" smtClean="0"/>
              <a:t>5</a:t>
            </a:fld>
            <a:endParaRPr lang="en-US"/>
          </a:p>
        </p:txBody>
      </p:sp>
      <p:pic>
        <p:nvPicPr>
          <p:cNvPr id="9" name="Picture 8" descr="Graphical user interface&#10;&#10;Description automatically generated">
            <a:extLst>
              <a:ext uri="{FF2B5EF4-FFF2-40B4-BE49-F238E27FC236}">
                <a16:creationId xmlns:a16="http://schemas.microsoft.com/office/drawing/2014/main" id="{FDBA8C9B-5EE4-48BC-9395-E4A9B466D442}"/>
              </a:ext>
            </a:extLst>
          </p:cNvPr>
          <p:cNvPicPr>
            <a:picLocks noChangeAspect="1"/>
          </p:cNvPicPr>
          <p:nvPr/>
        </p:nvPicPr>
        <p:blipFill>
          <a:blip r:embed="rId4"/>
          <a:stretch>
            <a:fillRect/>
          </a:stretch>
        </p:blipFill>
        <p:spPr>
          <a:xfrm>
            <a:off x="2104554" y="1301536"/>
            <a:ext cx="3240398" cy="173736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272ED81E-C396-47A4-8FB2-7EADDDBB8041}"/>
              </a:ext>
            </a:extLst>
          </p:cNvPr>
          <p:cNvPicPr>
            <a:picLocks noChangeAspect="1"/>
          </p:cNvPicPr>
          <p:nvPr/>
        </p:nvPicPr>
        <p:blipFill>
          <a:blip r:embed="rId5"/>
          <a:stretch>
            <a:fillRect/>
          </a:stretch>
        </p:blipFill>
        <p:spPr>
          <a:xfrm>
            <a:off x="6532581" y="1301536"/>
            <a:ext cx="3228629" cy="1737360"/>
          </a:xfrm>
          <a:prstGeom prst="rect">
            <a:avLst/>
          </a:prstGeom>
        </p:spPr>
      </p:pic>
      <p:pic>
        <p:nvPicPr>
          <p:cNvPr id="11" name="Picture 10" descr="Graphical user interface, map&#10;&#10;Description automatically generated">
            <a:extLst>
              <a:ext uri="{FF2B5EF4-FFF2-40B4-BE49-F238E27FC236}">
                <a16:creationId xmlns:a16="http://schemas.microsoft.com/office/drawing/2014/main" id="{2DDA8F52-FDD6-49CA-9D45-E283E3E4E08D}"/>
              </a:ext>
            </a:extLst>
          </p:cNvPr>
          <p:cNvPicPr>
            <a:picLocks noChangeAspect="1"/>
          </p:cNvPicPr>
          <p:nvPr/>
        </p:nvPicPr>
        <p:blipFill>
          <a:blip r:embed="rId6"/>
          <a:stretch>
            <a:fillRect/>
          </a:stretch>
        </p:blipFill>
        <p:spPr>
          <a:xfrm>
            <a:off x="2104555" y="3108177"/>
            <a:ext cx="3245897" cy="173736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25747E2B-7C74-403A-942D-5F4054C00CAC}"/>
              </a:ext>
            </a:extLst>
          </p:cNvPr>
          <p:cNvPicPr>
            <a:picLocks noChangeAspect="1"/>
          </p:cNvPicPr>
          <p:nvPr/>
        </p:nvPicPr>
        <p:blipFill>
          <a:blip r:embed="rId7"/>
          <a:stretch>
            <a:fillRect/>
          </a:stretch>
        </p:blipFill>
        <p:spPr>
          <a:xfrm>
            <a:off x="6532581" y="3108177"/>
            <a:ext cx="3238287" cy="1737360"/>
          </a:xfrm>
          <a:prstGeom prst="rect">
            <a:avLst/>
          </a:prstGeom>
        </p:spPr>
      </p:pic>
    </p:spTree>
    <p:extLst>
      <p:ext uri="{BB962C8B-B14F-4D97-AF65-F5344CB8AC3E}">
        <p14:creationId xmlns:p14="http://schemas.microsoft.com/office/powerpoint/2010/main" val="367885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624BA8C3-2850-4222-BBDA-7A54D2033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36" y="212637"/>
            <a:ext cx="1676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a:extLst>
              <a:ext uri="{FF2B5EF4-FFF2-40B4-BE49-F238E27FC236}">
                <a16:creationId xmlns:a16="http://schemas.microsoft.com/office/drawing/2014/main" id="{790C97D6-7606-424E-A37C-179D2274C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964" y="212637"/>
            <a:ext cx="1168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D37E2CA3-E629-4484-95EF-2B7187F2D738}"/>
              </a:ext>
            </a:extLst>
          </p:cNvPr>
          <p:cNvSpPr>
            <a:spLocks noGrp="1"/>
          </p:cNvSpPr>
          <p:nvPr>
            <p:ph idx="1"/>
          </p:nvPr>
        </p:nvSpPr>
        <p:spPr>
          <a:xfrm>
            <a:off x="1048871" y="1487488"/>
            <a:ext cx="10071847" cy="4789488"/>
          </a:xfrm>
        </p:spPr>
        <p:txBody>
          <a:bodyPr>
            <a:normAutofit/>
          </a:bodyPr>
          <a:lstStyle/>
          <a:p>
            <a:pPr marL="0" indent="0" algn="ctr">
              <a:buNone/>
            </a:pPr>
            <a:r>
              <a:rPr lang="en-US" sz="2000" b="1" dirty="0">
                <a:solidFill>
                  <a:srgbClr val="0070C0"/>
                </a:solidFill>
                <a:latin typeface="Arial Narrow" panose="020B0606020202030204" pitchFamily="34" charset="0"/>
                <a:cs typeface="Arial" panose="020B0604020202020204" pitchFamily="34" charset="0"/>
              </a:rPr>
              <a:t>Notional CES Architecture for Continuous ISR Assessment &amp; Response (OODA Loop)</a:t>
            </a:r>
          </a:p>
        </p:txBody>
      </p:sp>
      <p:pic>
        <p:nvPicPr>
          <p:cNvPr id="13" name="Picture 12">
            <a:extLst>
              <a:ext uri="{FF2B5EF4-FFF2-40B4-BE49-F238E27FC236}">
                <a16:creationId xmlns:a16="http://schemas.microsoft.com/office/drawing/2014/main" id="{767F51A4-8902-48CD-A93B-4FAE493F7C15}"/>
              </a:ext>
            </a:extLst>
          </p:cNvPr>
          <p:cNvPicPr>
            <a:picLocks noChangeAspect="1"/>
          </p:cNvPicPr>
          <p:nvPr/>
        </p:nvPicPr>
        <p:blipFill>
          <a:blip r:embed="rId4"/>
          <a:stretch>
            <a:fillRect/>
          </a:stretch>
        </p:blipFill>
        <p:spPr>
          <a:xfrm>
            <a:off x="1949823" y="1939663"/>
            <a:ext cx="8229600" cy="4543425"/>
          </a:xfrm>
          <a:prstGeom prst="rect">
            <a:avLst/>
          </a:prstGeom>
        </p:spPr>
      </p:pic>
      <p:sp>
        <p:nvSpPr>
          <p:cNvPr id="14" name="Title 1">
            <a:extLst>
              <a:ext uri="{FF2B5EF4-FFF2-40B4-BE49-F238E27FC236}">
                <a16:creationId xmlns:a16="http://schemas.microsoft.com/office/drawing/2014/main" id="{0F21C5E7-4827-4191-AA54-B169E5A0B39F}"/>
              </a:ext>
            </a:extLst>
          </p:cNvPr>
          <p:cNvSpPr>
            <a:spLocks noGrp="1"/>
          </p:cNvSpPr>
          <p:nvPr>
            <p:ph type="title"/>
          </p:nvPr>
        </p:nvSpPr>
        <p:spPr>
          <a:xfrm>
            <a:off x="838200" y="104387"/>
            <a:ext cx="10515600" cy="1325563"/>
          </a:xfrm>
        </p:spPr>
        <p:txBody>
          <a:bodyPr>
            <a:normAutofit fontScale="90000"/>
          </a:bodyPr>
          <a:lstStyle/>
          <a:p>
            <a:pPr algn="ctr"/>
            <a:r>
              <a:rPr lang="en-US" sz="4000" dirty="0">
                <a:ea typeface="Cambria" panose="02040503050406030204" pitchFamily="18" charset="0"/>
                <a:cs typeface="+mj-lt"/>
              </a:rPr>
              <a:t>ISR Analytics Exploitation</a:t>
            </a:r>
            <a:br>
              <a:rPr lang="en-US" sz="4000" dirty="0">
                <a:ea typeface="Cambria" panose="02040503050406030204" pitchFamily="18" charset="0"/>
                <a:cs typeface="+mj-lt"/>
              </a:rPr>
            </a:br>
            <a:r>
              <a:rPr lang="en-US" sz="2800" dirty="0">
                <a:latin typeface="+mj-lt"/>
                <a:ea typeface="Cambria" panose="02040503050406030204" pitchFamily="18" charset="0"/>
                <a:cs typeface="+mj-lt"/>
              </a:rPr>
              <a:t>Composable Embedded Software (CES) Architecture</a:t>
            </a:r>
            <a:br>
              <a:rPr lang="en-US" sz="2800" dirty="0">
                <a:latin typeface="+mj-lt"/>
                <a:ea typeface="Cambria" panose="02040503050406030204" pitchFamily="18" charset="0"/>
                <a:cs typeface="+mj-lt"/>
              </a:rPr>
            </a:br>
            <a:r>
              <a:rPr lang="en-US" sz="2800" dirty="0">
                <a:latin typeface="+mj-lt"/>
                <a:ea typeface="Cambria" panose="02040503050406030204" pitchFamily="18" charset="0"/>
                <a:cs typeface="+mj-lt"/>
              </a:rPr>
              <a:t>for ISR, Defensive &amp; Offensive Fusion &amp; Response</a:t>
            </a:r>
            <a:endParaRPr lang="en-US" sz="4000" dirty="0"/>
          </a:p>
        </p:txBody>
      </p:sp>
      <p:sp>
        <p:nvSpPr>
          <p:cNvPr id="7" name="Slide Number Placeholder 23">
            <a:extLst>
              <a:ext uri="{FF2B5EF4-FFF2-40B4-BE49-F238E27FC236}">
                <a16:creationId xmlns:a16="http://schemas.microsoft.com/office/drawing/2014/main" id="{38A1B98C-07C5-4F65-B393-5E98EF08CD8C}"/>
              </a:ext>
            </a:extLst>
          </p:cNvPr>
          <p:cNvSpPr>
            <a:spLocks noGrp="1"/>
          </p:cNvSpPr>
          <p:nvPr>
            <p:ph type="sldNum" sz="quarter" idx="12"/>
          </p:nvPr>
        </p:nvSpPr>
        <p:spPr>
          <a:xfrm>
            <a:off x="9256050" y="6356350"/>
            <a:ext cx="2743200" cy="365125"/>
          </a:xfrm>
        </p:spPr>
        <p:txBody>
          <a:bodyPr/>
          <a:lstStyle/>
          <a:p>
            <a:fld id="{DDFA9486-CDB9-7649-99B7-4E657D01270C}" type="slidenum">
              <a:rPr lang="en-US" smtClean="0"/>
              <a:t>6</a:t>
            </a:fld>
            <a:endParaRPr lang="en-US"/>
          </a:p>
        </p:txBody>
      </p:sp>
    </p:spTree>
    <p:extLst>
      <p:ext uri="{BB962C8B-B14F-4D97-AF65-F5344CB8AC3E}">
        <p14:creationId xmlns:p14="http://schemas.microsoft.com/office/powerpoint/2010/main" val="3716472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19D7B99-B428-4082-A5AD-A1D0931DD50C}"/>
              </a:ext>
            </a:extLst>
          </p:cNvPr>
          <p:cNvSpPr>
            <a:spLocks noGrp="1"/>
          </p:cNvSpPr>
          <p:nvPr>
            <p:ph type="title"/>
          </p:nvPr>
        </p:nvSpPr>
        <p:spPr>
          <a:xfrm>
            <a:off x="1465730" y="104387"/>
            <a:ext cx="9888070" cy="1325563"/>
          </a:xfrm>
        </p:spPr>
        <p:txBody>
          <a:bodyPr>
            <a:normAutofit/>
          </a:bodyPr>
          <a:lstStyle/>
          <a:p>
            <a:pPr algn="ctr"/>
            <a:r>
              <a:rPr lang="en-US" sz="3600" dirty="0">
                <a:ea typeface="Cambria" panose="02040503050406030204" pitchFamily="18" charset="0"/>
                <a:cs typeface="+mj-lt"/>
              </a:rPr>
              <a:t>ISR Analytics Exploitation</a:t>
            </a:r>
            <a:br>
              <a:rPr lang="en-US" sz="4000" dirty="0">
                <a:ea typeface="Cambria" panose="02040503050406030204" pitchFamily="18" charset="0"/>
                <a:cs typeface="+mj-lt"/>
              </a:rPr>
            </a:br>
            <a:r>
              <a:rPr lang="en-US" sz="2800" dirty="0">
                <a:latin typeface="+mj-lt"/>
                <a:ea typeface="Cambria" panose="02040503050406030204" pitchFamily="18" charset="0"/>
                <a:cs typeface="+mj-lt"/>
              </a:rPr>
              <a:t>Multi-Observation Point ISR with Defense &amp; Offensive Assessment</a:t>
            </a:r>
            <a:endParaRPr lang="en-US" sz="4000" dirty="0"/>
          </a:p>
        </p:txBody>
      </p:sp>
      <p:pic>
        <p:nvPicPr>
          <p:cNvPr id="14" name="Picture 13">
            <a:extLst>
              <a:ext uri="{FF2B5EF4-FFF2-40B4-BE49-F238E27FC236}">
                <a16:creationId xmlns:a16="http://schemas.microsoft.com/office/drawing/2014/main" id="{A85A7491-59D7-447C-AB6C-B549BF8E2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36" y="212637"/>
            <a:ext cx="1676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9FA47325-6B48-400F-A1C8-10C7F86BA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964" y="212637"/>
            <a:ext cx="1168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Slide Number Placeholder 23">
            <a:extLst>
              <a:ext uri="{FF2B5EF4-FFF2-40B4-BE49-F238E27FC236}">
                <a16:creationId xmlns:a16="http://schemas.microsoft.com/office/drawing/2014/main" id="{A5978CA1-8833-4A45-AB5E-2124CDA96B37}"/>
              </a:ext>
            </a:extLst>
          </p:cNvPr>
          <p:cNvSpPr>
            <a:spLocks noGrp="1"/>
          </p:cNvSpPr>
          <p:nvPr>
            <p:ph type="sldNum" sz="quarter" idx="12"/>
          </p:nvPr>
        </p:nvSpPr>
        <p:spPr>
          <a:xfrm>
            <a:off x="9256050" y="6356350"/>
            <a:ext cx="2743200" cy="365125"/>
          </a:xfrm>
        </p:spPr>
        <p:txBody>
          <a:bodyPr/>
          <a:lstStyle/>
          <a:p>
            <a:fld id="{DDFA9486-CDB9-7649-99B7-4E657D01270C}" type="slidenum">
              <a:rPr lang="en-US" smtClean="0"/>
              <a:t>7</a:t>
            </a:fld>
            <a:endParaRPr lang="en-US"/>
          </a:p>
        </p:txBody>
      </p:sp>
      <p:pic>
        <p:nvPicPr>
          <p:cNvPr id="9" name="Picture 8">
            <a:extLst>
              <a:ext uri="{FF2B5EF4-FFF2-40B4-BE49-F238E27FC236}">
                <a16:creationId xmlns:a16="http://schemas.microsoft.com/office/drawing/2014/main" id="{2C4C13A4-C0EA-4626-81E5-771D60E77CA1}"/>
              </a:ext>
            </a:extLst>
          </p:cNvPr>
          <p:cNvPicPr>
            <a:picLocks noChangeAspect="1"/>
          </p:cNvPicPr>
          <p:nvPr/>
        </p:nvPicPr>
        <p:blipFill>
          <a:blip r:embed="rId5"/>
          <a:stretch>
            <a:fillRect/>
          </a:stretch>
        </p:blipFill>
        <p:spPr>
          <a:xfrm>
            <a:off x="5357876" y="1453633"/>
            <a:ext cx="6238708" cy="3524203"/>
          </a:xfrm>
          <a:prstGeom prst="rect">
            <a:avLst/>
          </a:prstGeom>
        </p:spPr>
      </p:pic>
      <p:sp>
        <p:nvSpPr>
          <p:cNvPr id="11" name="Content Placeholder 2">
            <a:extLst>
              <a:ext uri="{FF2B5EF4-FFF2-40B4-BE49-F238E27FC236}">
                <a16:creationId xmlns:a16="http://schemas.microsoft.com/office/drawing/2014/main" id="{4F0C3A28-54A2-4C6B-9046-70D2273DC757}"/>
              </a:ext>
            </a:extLst>
          </p:cNvPr>
          <p:cNvSpPr txBox="1">
            <a:spLocks/>
          </p:cNvSpPr>
          <p:nvPr/>
        </p:nvSpPr>
        <p:spPr>
          <a:xfrm>
            <a:off x="183822" y="1453633"/>
            <a:ext cx="5100871" cy="5475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US" sz="1250" b="1" dirty="0">
                <a:latin typeface="Arial" panose="020B0604020202020204" pitchFamily="34" charset="0"/>
                <a:cs typeface="Arial" panose="020B0604020202020204" pitchFamily="34" charset="0"/>
              </a:rPr>
              <a:t>Depiction of Sequence / Movement of Parties across </a:t>
            </a:r>
            <a:r>
              <a:rPr lang="en-US" sz="1250" b="1" dirty="0" err="1">
                <a:latin typeface="Arial" panose="020B0604020202020204" pitchFamily="34" charset="0"/>
                <a:cs typeface="Arial" panose="020B0604020202020204" pitchFamily="34" charset="0"/>
              </a:rPr>
              <a:t>AoIs</a:t>
            </a:r>
            <a:endParaRPr lang="en-US" sz="1250" b="1" dirty="0">
              <a:latin typeface="Arial" panose="020B0604020202020204" pitchFamily="34" charset="0"/>
              <a:cs typeface="Arial" panose="020B0604020202020204" pitchFamily="34" charset="0"/>
            </a:endParaRPr>
          </a:p>
          <a:p>
            <a:pPr marL="0" indent="0">
              <a:lnSpc>
                <a:spcPct val="100000"/>
              </a:lnSpc>
              <a:spcBef>
                <a:spcPts val="0"/>
              </a:spcBef>
              <a:spcAft>
                <a:spcPts val="300"/>
              </a:spcAft>
              <a:buNone/>
            </a:pPr>
            <a:r>
              <a:rPr lang="en-US" sz="1250" dirty="0">
                <a:latin typeface="Arial" panose="020B0604020202020204" pitchFamily="34" charset="0"/>
                <a:cs typeface="Arial" panose="020B0604020202020204" pitchFamily="34" charset="0"/>
              </a:rPr>
              <a:t>Seq 1: A facility in Area-1 is patrolled on-foot by one security officer.  The facility uses several radio feeds; the security officer has a cell phone and radio. Airframe(s) patrol the Base AOR.  Airframe(s) collect and store sensor data from patrols to aid in building patterns of life and boundary norms for anomaly determination over time.</a:t>
            </a:r>
          </a:p>
          <a:p>
            <a:pPr marL="0" indent="0">
              <a:lnSpc>
                <a:spcPct val="100000"/>
              </a:lnSpc>
              <a:spcBef>
                <a:spcPts val="0"/>
              </a:spcBef>
              <a:spcAft>
                <a:spcPts val="300"/>
              </a:spcAft>
              <a:buNone/>
            </a:pPr>
            <a:r>
              <a:rPr lang="en-US" sz="1250" dirty="0">
                <a:latin typeface="Arial" panose="020B0604020202020204" pitchFamily="34" charset="0"/>
                <a:cs typeface="Arial" panose="020B0604020202020204" pitchFamily="34" charset="0"/>
              </a:rPr>
              <a:t>Seq 2: The Observer is staged at Area-2 on-foot with an active cell phone and remote detonator.</a:t>
            </a:r>
          </a:p>
          <a:p>
            <a:pPr marL="0" indent="0">
              <a:lnSpc>
                <a:spcPct val="100000"/>
              </a:lnSpc>
              <a:spcBef>
                <a:spcPts val="0"/>
              </a:spcBef>
              <a:spcAft>
                <a:spcPts val="300"/>
              </a:spcAft>
              <a:buNone/>
            </a:pPr>
            <a:r>
              <a:rPr lang="en-US" sz="1250" dirty="0">
                <a:latin typeface="Arial" panose="020B0604020202020204" pitchFamily="34" charset="0"/>
                <a:cs typeface="Arial" panose="020B0604020202020204" pitchFamily="34" charset="0"/>
              </a:rPr>
              <a:t>Seq 3: The Observer transitions to Area-4 and begins posting to social media.</a:t>
            </a:r>
          </a:p>
          <a:p>
            <a:pPr marL="0" indent="0">
              <a:lnSpc>
                <a:spcPct val="100000"/>
              </a:lnSpc>
              <a:spcBef>
                <a:spcPts val="0"/>
              </a:spcBef>
              <a:spcAft>
                <a:spcPts val="300"/>
              </a:spcAft>
              <a:buNone/>
            </a:pPr>
            <a:r>
              <a:rPr lang="en-US" sz="1250" dirty="0">
                <a:latin typeface="Arial" panose="020B0604020202020204" pitchFamily="34" charset="0"/>
                <a:cs typeface="Arial" panose="020B0604020202020204" pitchFamily="34" charset="0"/>
              </a:rPr>
              <a:t>Seq 4: The Covert team is staged at Area-3 in a vehicle with three operatives and an explosive.  The two operatives have cell phones.</a:t>
            </a:r>
          </a:p>
          <a:p>
            <a:pPr marL="0" indent="0">
              <a:lnSpc>
                <a:spcPct val="100000"/>
              </a:lnSpc>
              <a:spcBef>
                <a:spcPts val="0"/>
              </a:spcBef>
              <a:spcAft>
                <a:spcPts val="300"/>
              </a:spcAft>
              <a:buNone/>
            </a:pPr>
            <a:r>
              <a:rPr lang="en-US" sz="1250" dirty="0">
                <a:latin typeface="Arial" panose="020B0604020202020204" pitchFamily="34" charset="0"/>
                <a:cs typeface="Arial" panose="020B0604020202020204" pitchFamily="34" charset="0"/>
              </a:rPr>
              <a:t>Seq 5: The Covert team transitions to Area-5 by car and unloads the explosive for placement.</a:t>
            </a:r>
          </a:p>
          <a:p>
            <a:pPr marL="0" indent="0">
              <a:lnSpc>
                <a:spcPct val="100000"/>
              </a:lnSpc>
              <a:spcBef>
                <a:spcPts val="0"/>
              </a:spcBef>
              <a:spcAft>
                <a:spcPts val="300"/>
              </a:spcAft>
              <a:buNone/>
            </a:pPr>
            <a:r>
              <a:rPr lang="en-US" sz="1250" dirty="0">
                <a:latin typeface="Arial" panose="020B0604020202020204" pitchFamily="34" charset="0"/>
                <a:cs typeface="Arial" panose="020B0604020202020204" pitchFamily="34" charset="0"/>
              </a:rPr>
              <a:t>Seq 6: The security officer moves to a position in Area-1 that creates a </a:t>
            </a:r>
            <a:r>
              <a:rPr lang="en-US" sz="1250" dirty="0" err="1">
                <a:latin typeface="Arial" panose="020B0604020202020204" pitchFamily="34" charset="0"/>
                <a:cs typeface="Arial" panose="020B0604020202020204" pitchFamily="34" charset="0"/>
              </a:rPr>
              <a:t>blindspot</a:t>
            </a:r>
            <a:r>
              <a:rPr lang="en-US" sz="1250" dirty="0">
                <a:latin typeface="Arial" panose="020B0604020202020204" pitchFamily="34" charset="0"/>
                <a:cs typeface="Arial" panose="020B0604020202020204" pitchFamily="34" charset="0"/>
              </a:rPr>
              <a:t> for the Covert team.</a:t>
            </a:r>
          </a:p>
          <a:p>
            <a:pPr marL="0" indent="0">
              <a:lnSpc>
                <a:spcPct val="100000"/>
              </a:lnSpc>
              <a:spcBef>
                <a:spcPts val="0"/>
              </a:spcBef>
              <a:spcAft>
                <a:spcPts val="300"/>
              </a:spcAft>
              <a:buNone/>
            </a:pPr>
            <a:r>
              <a:rPr lang="en-US" sz="1250" dirty="0">
                <a:latin typeface="Arial" panose="020B0604020202020204" pitchFamily="34" charset="0"/>
                <a:cs typeface="Arial" panose="020B0604020202020204" pitchFamily="34" charset="0"/>
              </a:rPr>
              <a:t>Seq 7: Two operatives of the Covert team move on foot from Area-5.</a:t>
            </a:r>
          </a:p>
          <a:p>
            <a:pPr marL="0" indent="0">
              <a:lnSpc>
                <a:spcPct val="100000"/>
              </a:lnSpc>
              <a:spcBef>
                <a:spcPts val="0"/>
              </a:spcBef>
              <a:spcAft>
                <a:spcPts val="300"/>
              </a:spcAft>
              <a:buNone/>
            </a:pPr>
            <a:endParaRPr lang="en-US" sz="125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C784D34-9AEB-4716-8DF4-1AA9C7678BFE}"/>
              </a:ext>
            </a:extLst>
          </p:cNvPr>
          <p:cNvSpPr txBox="1"/>
          <p:nvPr/>
        </p:nvSpPr>
        <p:spPr>
          <a:xfrm>
            <a:off x="183822" y="4971447"/>
            <a:ext cx="11412762" cy="1592744"/>
          </a:xfrm>
          <a:prstGeom prst="rect">
            <a:avLst/>
          </a:prstGeom>
          <a:noFill/>
        </p:spPr>
        <p:txBody>
          <a:bodyPr wrap="square" rtlCol="0">
            <a:spAutoFit/>
          </a:bodyPr>
          <a:lstStyle/>
          <a:p>
            <a:pPr marL="0" indent="0">
              <a:spcBef>
                <a:spcPts val="0"/>
              </a:spcBef>
              <a:spcAft>
                <a:spcPts val="300"/>
              </a:spcAft>
              <a:buNone/>
            </a:pPr>
            <a:r>
              <a:rPr lang="en-US" sz="1250" dirty="0">
                <a:latin typeface="Arial" panose="020B0604020202020204" pitchFamily="34" charset="0"/>
                <a:cs typeface="Arial" panose="020B0604020202020204" pitchFamily="34" charset="0"/>
              </a:rPr>
              <a:t>into the Area-1 </a:t>
            </a:r>
            <a:r>
              <a:rPr lang="en-US" sz="1250" dirty="0" err="1">
                <a:latin typeface="Arial" panose="020B0604020202020204" pitchFamily="34" charset="0"/>
                <a:cs typeface="Arial" panose="020B0604020202020204" pitchFamily="34" charset="0"/>
              </a:rPr>
              <a:t>blindspot</a:t>
            </a:r>
            <a:r>
              <a:rPr lang="en-US" sz="1250" dirty="0">
                <a:latin typeface="Arial" panose="020B0604020202020204" pitchFamily="34" charset="0"/>
                <a:cs typeface="Arial" panose="020B0604020202020204" pitchFamily="34" charset="0"/>
              </a:rPr>
              <a:t>, place the explosive, and arm it.</a:t>
            </a:r>
          </a:p>
          <a:p>
            <a:pPr marL="0" indent="0">
              <a:spcBef>
                <a:spcPts val="0"/>
              </a:spcBef>
              <a:spcAft>
                <a:spcPts val="300"/>
              </a:spcAft>
              <a:buNone/>
            </a:pPr>
            <a:r>
              <a:rPr lang="en-US" sz="1250" dirty="0">
                <a:latin typeface="Arial" panose="020B0604020202020204" pitchFamily="34" charset="0"/>
                <a:cs typeface="Arial" panose="020B0604020202020204" pitchFamily="34" charset="0"/>
              </a:rPr>
              <a:t>Seq 8: The two operatives redeploy from Area-1 to Area-5 on foot.  An operator signals the Observer that the device is set.</a:t>
            </a:r>
          </a:p>
          <a:p>
            <a:pPr marL="0" indent="0">
              <a:spcBef>
                <a:spcPts val="0"/>
              </a:spcBef>
              <a:spcAft>
                <a:spcPts val="300"/>
              </a:spcAft>
              <a:buNone/>
            </a:pPr>
            <a:r>
              <a:rPr lang="en-US" sz="1250" dirty="0">
                <a:latin typeface="Arial" panose="020B0604020202020204" pitchFamily="34" charset="0"/>
                <a:cs typeface="Arial" panose="020B0604020202020204" pitchFamily="34" charset="0"/>
              </a:rPr>
              <a:t>Seq 9: The Observer remotely detonates the device (via radio), heavily damaging the facility.  Several videos of the explosion are posted and circulate online. Detonation identified by patrol airframes and generates an alert to base station (and initiates automated disaster recovery ISR airframe mission to view damage and identify if entities remain in the damage area for determining disaster recovery actions).</a:t>
            </a:r>
          </a:p>
          <a:p>
            <a:pPr marL="0" indent="0">
              <a:spcBef>
                <a:spcPts val="0"/>
              </a:spcBef>
              <a:spcAft>
                <a:spcPts val="300"/>
              </a:spcAft>
              <a:buNone/>
            </a:pPr>
            <a:r>
              <a:rPr lang="en-US" sz="1250" dirty="0">
                <a:latin typeface="Arial" panose="020B0604020202020204" pitchFamily="34" charset="0"/>
                <a:cs typeface="Arial" panose="020B0604020202020204" pitchFamily="34" charset="0"/>
              </a:rPr>
              <a:t>Seq 10: The Covert team hastily departs Area-5 by vehicle away from the AOR.</a:t>
            </a:r>
          </a:p>
          <a:p>
            <a:pPr marL="0" indent="0">
              <a:spcBef>
                <a:spcPts val="0"/>
              </a:spcBef>
              <a:spcAft>
                <a:spcPts val="300"/>
              </a:spcAft>
              <a:buNone/>
            </a:pPr>
            <a:r>
              <a:rPr lang="en-US" sz="1250" dirty="0">
                <a:latin typeface="Arial" panose="020B0604020202020204" pitchFamily="34" charset="0"/>
                <a:cs typeface="Arial" panose="020B0604020202020204" pitchFamily="34" charset="0"/>
              </a:rPr>
              <a:t>Seq 11: The Observer hastily escapes the area towards Area-2 leaving the detonator at Area-4.</a:t>
            </a:r>
          </a:p>
        </p:txBody>
      </p:sp>
    </p:spTree>
    <p:extLst>
      <p:ext uri="{BB962C8B-B14F-4D97-AF65-F5344CB8AC3E}">
        <p14:creationId xmlns:p14="http://schemas.microsoft.com/office/powerpoint/2010/main" val="2844874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D299E-9730-4E0F-9A04-4D158D547A7E}"/>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600"/>
              <a:t>Demonstration</a:t>
            </a:r>
          </a:p>
        </p:txBody>
      </p:sp>
      <p:sp>
        <p:nvSpPr>
          <p:cNvPr id="7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ovie camera  premium icon">
            <a:extLst>
              <a:ext uri="{FF2B5EF4-FFF2-40B4-BE49-F238E27FC236}">
                <a16:creationId xmlns:a16="http://schemas.microsoft.com/office/drawing/2014/main" id="{36EB80AA-2159-4EE7-BC78-987797B146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35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700"/>
                                        <p:tgtEl>
                                          <p:spTgt spid="2050"/>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1256</TotalTime>
  <Words>930</Words>
  <Application>Microsoft Macintosh PowerPoint</Application>
  <PresentationFormat>Widescreen</PresentationFormat>
  <Paragraphs>77</Paragraphs>
  <Slides>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Narrow</vt:lpstr>
      <vt:lpstr>Calibri</vt:lpstr>
      <vt:lpstr>Calibri Light</vt:lpstr>
      <vt:lpstr>Wingdings</vt:lpstr>
      <vt:lpstr>Office Theme</vt:lpstr>
      <vt:lpstr>PowerPoint Presentation</vt:lpstr>
      <vt:lpstr>PowerPoint Presentation</vt:lpstr>
      <vt:lpstr>ISR Analytics Exploitation Multi-Observation Point ISR with Defensive/Offensive Response</vt:lpstr>
      <vt:lpstr>ISR Analytics Exploitation Composable Inline Analytics for ISR Collection &amp; Response</vt:lpstr>
      <vt:lpstr>PowerPoint Presentation</vt:lpstr>
      <vt:lpstr>ISR Analytics Exploitation Composable Embedded Software (CES) Architecture for ISR, Defensive &amp; Offensive Fusion &amp; Response</vt:lpstr>
      <vt:lpstr>ISR Analytics Exploitation Multi-Observation Point ISR with Defense &amp; Offensive Assessment</vt:lpstr>
      <vt:lpstr>Demonstration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Alyson Bittner</dc:creator>
  <cp:lastModifiedBy>Lena Moran</cp:lastModifiedBy>
  <cp:revision>48</cp:revision>
  <cp:lastPrinted>2021-05-30T18:40:25Z</cp:lastPrinted>
  <dcterms:created xsi:type="dcterms:W3CDTF">2021-01-25T15:50:40Z</dcterms:created>
  <dcterms:modified xsi:type="dcterms:W3CDTF">2021-07-10T15:32:44Z</dcterms:modified>
</cp:coreProperties>
</file>