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9" r:id="rId3"/>
    <p:sldMasterId id="2147483690" r:id="rId4"/>
  </p:sldMasterIdLst>
  <p:notesMasterIdLst>
    <p:notesMasterId r:id="rId17"/>
  </p:notesMasterIdLst>
  <p:handoutMasterIdLst>
    <p:handoutMasterId r:id="rId18"/>
  </p:handoutMasterIdLst>
  <p:sldIdLst>
    <p:sldId id="908" r:id="rId5"/>
    <p:sldId id="833" r:id="rId6"/>
    <p:sldId id="906" r:id="rId7"/>
    <p:sldId id="932" r:id="rId8"/>
    <p:sldId id="935" r:id="rId9"/>
    <p:sldId id="937" r:id="rId10"/>
    <p:sldId id="938" r:id="rId11"/>
    <p:sldId id="936" r:id="rId12"/>
    <p:sldId id="910" r:id="rId13"/>
    <p:sldId id="928" r:id="rId14"/>
    <p:sldId id="930" r:id="rId15"/>
    <p:sldId id="907" r:id="rId1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">
          <p15:clr>
            <a:srgbClr val="A4A3A4"/>
          </p15:clr>
        </p15:guide>
        <p15:guide id="3" orient="horz" pos="490">
          <p15:clr>
            <a:srgbClr val="A4A3A4"/>
          </p15:clr>
        </p15:guide>
        <p15:guide id="4" orient="horz" pos="4090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pos="2880">
          <p15:clr>
            <a:srgbClr val="A4A3A4"/>
          </p15:clr>
        </p15:guide>
        <p15:guide id="7" pos="173">
          <p15:clr>
            <a:srgbClr val="A4A3A4"/>
          </p15:clr>
        </p15:guide>
        <p15:guide id="8" pos="5587">
          <p15:clr>
            <a:srgbClr val="A4A3A4"/>
          </p15:clr>
        </p15:guide>
        <p15:guide id="9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89481" autoAdjust="0"/>
  </p:normalViewPr>
  <p:slideViewPr>
    <p:cSldViewPr showGuides="1">
      <p:cViewPr varScale="1">
        <p:scale>
          <a:sx n="117" d="100"/>
          <a:sy n="117" d="100"/>
        </p:scale>
        <p:origin x="2296" y="168"/>
      </p:cViewPr>
      <p:guideLst>
        <p:guide orient="horz" pos="2160"/>
        <p:guide orient="horz" pos="403"/>
        <p:guide orient="horz" pos="490"/>
        <p:guide orient="horz" pos="4090"/>
        <p:guide orient="horz" pos="1296"/>
        <p:guide pos="2880"/>
        <p:guide pos="173"/>
        <p:guide pos="5587"/>
        <p:guide pos="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31"/>
        <p:guide pos="2211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5C2E6880-EDDF-9447-9D2E-E48CDE5C0BE8}" type="datetimeFigureOut">
              <a:rPr lang="en-US" smtClean="0"/>
              <a:t>6/15/21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9966AA6B-1150-784A-816F-5D7FF731E8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053E0B1D-1F42-4D8D-8333-FF7D91DAE975}" type="datetimeFigureOut">
              <a:rPr lang="en-US" smtClean="0"/>
              <a:t>6/15/21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04C454A2-FDB4-4B5A-A806-2E6D2FDA9F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20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54A2-FDB4-4B5A-A806-2E6D2FDA9F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>
              <a:solidFill>
                <a:prstClr val="black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9167-4E98-1A43-B47C-D86B666E0E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62" indent="-228562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54A2-FDB4-4B5A-A806-2E6D2FDA9F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120" y="6489901"/>
            <a:ext cx="5532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8" y="777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8" y="141732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7588" y="7778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7588" y="141732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02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96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53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07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777875"/>
            <a:ext cx="8594725" cy="1846659"/>
          </a:xfrm>
        </p:spPr>
        <p:txBody>
          <a:bodyPr wrap="square">
            <a:spAutoFit/>
          </a:bodyPr>
          <a:lstStyle>
            <a:lvl1pPr marL="228600" indent="-223838">
              <a:defRPr>
                <a:solidFill>
                  <a:srgbClr val="0A223F"/>
                </a:solidFill>
              </a:defRPr>
            </a:lvl1pPr>
            <a:lvl2pPr marL="514350" indent="-223838">
              <a:defRPr>
                <a:solidFill>
                  <a:srgbClr val="0A223F"/>
                </a:solidFill>
              </a:defRPr>
            </a:lvl2pPr>
            <a:lvl3pPr marL="796925" indent="-228600" defTabSz="628650">
              <a:buFont typeface="Wingdings" pitchFamily="2" charset="2"/>
              <a:buChar char="Ø"/>
              <a:defRPr>
                <a:solidFill>
                  <a:srgbClr val="0A223F"/>
                </a:solidFill>
              </a:defRPr>
            </a:lvl3pPr>
            <a:lvl4pPr marL="1144588" indent="-228600">
              <a:defRPr>
                <a:solidFill>
                  <a:srgbClr val="0A223F"/>
                </a:solidFill>
              </a:defRPr>
            </a:lvl4pPr>
            <a:lvl5pPr marL="1431925" indent="-228600">
              <a:defRPr>
                <a:solidFill>
                  <a:srgbClr val="0A22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56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777875"/>
            <a:ext cx="4221162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77875"/>
            <a:ext cx="4221163" cy="5165725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65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02" y="116754"/>
            <a:ext cx="7315200" cy="571833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28897" y="911718"/>
            <a:ext cx="8715743" cy="555518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1800" baseline="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1700" baseline="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500" baseline="0">
                <a:solidFill>
                  <a:schemeClr val="bg1">
                    <a:lumMod val="1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3C9C71F4-B815-464C-B029-81915B664F1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90723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77787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7787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14600" y="6489901"/>
            <a:ext cx="73152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6120" y="6489901"/>
            <a:ext cx="553212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7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2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120" y="6489901"/>
            <a:ext cx="5532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0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5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5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6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52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7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77787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7787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6120" y="6489901"/>
            <a:ext cx="5532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107" y="777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8" y="145335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625" y="7778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5335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46120" y="6489901"/>
            <a:ext cx="5532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46120" y="6489901"/>
            <a:ext cx="5532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637" y="2879725"/>
            <a:ext cx="859472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31" y="5761038"/>
            <a:ext cx="8596231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480406"/>
            <a:ext cx="365760" cy="377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E023EF-DDBA-4D5D-AF30-6860CCC38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8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5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230188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39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563" y="0"/>
            <a:ext cx="8686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481" y="777875"/>
            <a:ext cx="8598881" cy="562292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6489901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874"/>
            <a:ext cx="365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C9C71F4-B815-464C-B029-81915B664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1508" y="0"/>
            <a:ext cx="1372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Proprietary and Confidential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13" y="6561137"/>
            <a:ext cx="131444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4376C9"/>
        </a:buClr>
        <a:buSzPct val="85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5938" indent="-225425" algn="l" defTabSz="914400" rtl="0" eaLnBrk="1" latinLnBrk="0" hangingPunct="1">
        <a:spcBef>
          <a:spcPct val="20000"/>
        </a:spcBef>
        <a:buClr>
          <a:srgbClr val="4376C9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spcBef>
          <a:spcPct val="20000"/>
        </a:spcBef>
        <a:buClr>
          <a:srgbClr val="4376C9"/>
        </a:buClr>
        <a:buSzPct val="85000"/>
        <a:buFont typeface="Wingdings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50938" indent="-228600" algn="l" defTabSz="914400" rtl="0" eaLnBrk="1" latinLnBrk="0" hangingPunct="1">
        <a:spcBef>
          <a:spcPct val="20000"/>
        </a:spcBef>
        <a:buClr>
          <a:srgbClr val="4376C9"/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28600" algn="l" defTabSz="914400" rtl="0" eaLnBrk="1" latinLnBrk="0" hangingPunct="1">
        <a:spcBef>
          <a:spcPct val="20000"/>
        </a:spcBef>
        <a:buClr>
          <a:srgbClr val="4376C9"/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857499"/>
            <a:ext cx="8594725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9" y="5760720"/>
            <a:ext cx="8594724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874" y="6492875"/>
            <a:ext cx="369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EE023EF-DDBA-4D5D-AF30-6860CCC38E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1" y="639763"/>
            <a:ext cx="3726159" cy="648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1508" y="4063"/>
            <a:ext cx="1372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370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"/>
          <p:cNvSpPr>
            <a:spLocks/>
          </p:cNvSpPr>
          <p:nvPr/>
        </p:nvSpPr>
        <p:spPr bwMode="auto">
          <a:xfrm>
            <a:off x="0" y="6492875"/>
            <a:ext cx="9144000" cy="365125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</a:schemeClr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"/>
          <p:cNvSpPr>
            <a:spLocks/>
          </p:cNvSpPr>
          <p:nvPr/>
        </p:nvSpPr>
        <p:spPr bwMode="auto">
          <a:xfrm>
            <a:off x="0" y="0"/>
            <a:ext cx="9144000" cy="639763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</a:schemeClr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637" y="777875"/>
            <a:ext cx="8594725" cy="557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0"/>
            <a:ext cx="868648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SCALABLE_logo_white_trans_500x63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8" y="6557010"/>
            <a:ext cx="1832610" cy="23090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17E13C58-F1B8-314E-AB65-AFFA829DB994}" type="slidenum">
              <a:rPr lang="en-US" smtClean="0">
                <a:solidFill>
                  <a:prstClr val="white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9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228600" indent="-228600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17525" indent="-227013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804863" indent="-228600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150938" indent="-223838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435100" indent="-228600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0349-FA7D-41BE-BA28-27055514DB03}" type="datetimeFigureOut">
              <a:rPr lang="en-US" smtClean="0"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7975-EDB2-464D-A153-D2F80070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7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NSM%20Scenario_V3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F-35B%20Scenario_V3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lectronics, computer&#10;&#10;Description automatically generated">
            <a:extLst>
              <a:ext uri="{FF2B5EF4-FFF2-40B4-BE49-F238E27FC236}">
                <a16:creationId xmlns:a16="http://schemas.microsoft.com/office/drawing/2014/main" id="{07709AF1-16A4-4FD0-9840-1DDA95BEA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1927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16168-0593-4EB2-BCA6-981B3EDB7ED3}"/>
              </a:ext>
            </a:extLst>
          </p:cNvPr>
          <p:cNvSpPr txBox="1"/>
          <p:nvPr/>
        </p:nvSpPr>
        <p:spPr>
          <a:xfrm>
            <a:off x="0" y="260590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Test &amp; Evaluation in a Multi-domain Operational Environment </a:t>
            </a:r>
            <a:endParaRPr lang="en-US" sz="3600" b="1" dirty="0">
              <a:ea typeface="Calibri"/>
              <a:cs typeface="Arial"/>
            </a:endParaRPr>
          </a:p>
          <a:p>
            <a:pPr algn="ctr"/>
            <a:endParaRPr lang="en-US" sz="3600" b="1" dirty="0">
              <a:ea typeface="Calibri"/>
              <a:cs typeface="Arial"/>
            </a:endParaRPr>
          </a:p>
          <a:p>
            <a:pPr algn="ctr"/>
            <a:r>
              <a:rPr lang="en-US" sz="3200" b="1" dirty="0">
                <a:ea typeface="Calibri"/>
                <a:cs typeface="Arial"/>
              </a:rPr>
              <a:t>“Employing a CLONE to Enhance JADC2 Testing”</a:t>
            </a:r>
          </a:p>
          <a:p>
            <a:pPr algn="ctr"/>
            <a:endParaRPr lang="en-US" sz="3200" b="1" dirty="0">
              <a:cs typeface="Arial"/>
            </a:endParaRPr>
          </a:p>
          <a:p>
            <a:pPr algn="r"/>
            <a:endParaRPr lang="en-US" sz="2000" b="1" dirty="0"/>
          </a:p>
          <a:p>
            <a:pPr algn="r"/>
            <a:r>
              <a:rPr lang="en-US" sz="2000" b="1" dirty="0"/>
              <a:t>CAPT Jeff Hoyle (USN, Ret.)</a:t>
            </a:r>
          </a:p>
          <a:p>
            <a:pPr algn="r"/>
            <a:r>
              <a:rPr lang="en-US" sz="2000" b="1" dirty="0"/>
              <a:t>jhoyle@scalable-networks.com</a:t>
            </a:r>
          </a:p>
          <a:p>
            <a:pPr algn="r"/>
            <a:r>
              <a:rPr lang="en-US" sz="2000" b="1" dirty="0">
                <a:cs typeface="Arial"/>
              </a:rPr>
              <a:t>15 July 2021</a:t>
            </a:r>
          </a:p>
        </p:txBody>
      </p:sp>
      <p:pic>
        <p:nvPicPr>
          <p:cNvPr id="7" name="Picture 6" descr="ITEAlogo-full 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85801"/>
            <a:ext cx="914400" cy="64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47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FF4E0-45BE-48D9-AB9E-FEB73C92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4560"/>
            <a:ext cx="8183880" cy="3723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EF1CA-5EEE-471F-8FF1-74474B0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JADC2 CLONE Mission Simulation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674A4-45A5-46FD-A5FE-38D34464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10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94725" cy="187452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USMC Expeditionary Advanced Base Operations in Western Pacific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file"/>
              </a:rPr>
              <a:t>Naval Strike Missile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Platoons and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file"/>
              </a:rPr>
              <a:t>Forward Area Refueling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Platoons operating in Philippines with orders to support engaging Red surface ships detected in exclusion zones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Navy ships/aircraft and USMC F-35B’s monitoring exclusion zone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Command PE tracks and targeting information transmitted via Link-16 network in EXata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778240" y="6492874"/>
            <a:ext cx="365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9C71F4-B815-464C-B029-81915B664F14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775" y="6035040"/>
            <a:ext cx="31907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JADC2 CLONE (Link-16 Network)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640" y="6035040"/>
            <a:ext cx="317125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EABO/DMO Mission Simulation 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4297680" y="6084332"/>
            <a:ext cx="667511" cy="2778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Current Agency and Service CLONEs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4"/>
            <a:ext cx="365760" cy="365125"/>
          </a:xfrm>
          <a:prstGeom prst="rect">
            <a:avLst/>
          </a:prstGeom>
        </p:spPr>
        <p:txBody>
          <a:bodyPr/>
          <a:lstStyle/>
          <a:p>
            <a:fld id="{3C9C71F4-B815-464C-B029-81915B664F14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" y="730120"/>
            <a:ext cx="886968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Missile Defense Agency </a:t>
            </a:r>
            <a:r>
              <a:rPr lang="en-US" sz="2200" dirty="0"/>
              <a:t>- Overhead Persistent Enterprise Architecture  Real-time Transfer Service Communications Analyzer CLONE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Army PM Tactical Networks </a:t>
            </a:r>
            <a:r>
              <a:rPr lang="en-US" sz="2200" dirty="0"/>
              <a:t>-  Integrated Tactical Network (ITN) CLONE 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Army Redstone Test Center </a:t>
            </a:r>
            <a:r>
              <a:rPr lang="en-US" sz="2200" dirty="0"/>
              <a:t>- Combat Aviation Brigade (CAB) Architecture Integration Lab (AIL) CLONE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Naval Air Warfare Center China Lake </a:t>
            </a:r>
            <a:r>
              <a:rPr lang="en-US" sz="2200" dirty="0"/>
              <a:t>- Airborne Network CLONE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Naval Air Warfare Center Orlando </a:t>
            </a:r>
            <a:r>
              <a:rPr lang="en-US" sz="2200" dirty="0"/>
              <a:t>– Cyber Defender Training CLONE 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Navy PEO Integrated Warfare Systems</a:t>
            </a:r>
            <a:r>
              <a:rPr lang="en-US" sz="2200" dirty="0"/>
              <a:t> -  Undersea Warfare Decision Support System (USW DSS) CLONE 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Marine Corps Systems Command </a:t>
            </a:r>
            <a:r>
              <a:rPr lang="en-US" sz="2200" dirty="0"/>
              <a:t>- Marine Corps Enterprise Network CLONE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Marine Corps PM </a:t>
            </a:r>
            <a:r>
              <a:rPr lang="en-US" sz="2200" b="1" dirty="0" err="1"/>
              <a:t>Wargaming</a:t>
            </a:r>
            <a:r>
              <a:rPr lang="en-US" sz="2200" b="1" dirty="0"/>
              <a:t> Capability </a:t>
            </a:r>
            <a:r>
              <a:rPr lang="en-US" sz="2200" dirty="0"/>
              <a:t>- </a:t>
            </a:r>
            <a:r>
              <a:rPr lang="en-US" sz="2200" dirty="0" err="1"/>
              <a:t>Wargaming</a:t>
            </a:r>
            <a:r>
              <a:rPr lang="en-US" sz="2200" dirty="0"/>
              <a:t> CLONE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2200" b="1" dirty="0"/>
              <a:t>Air Force Research Laboratory </a:t>
            </a:r>
            <a:r>
              <a:rPr lang="en-US" sz="2200" dirty="0"/>
              <a:t>- Electronic Command &amp; Control Defeat (EC2D) CLONE</a:t>
            </a:r>
            <a:endParaRPr lang="en-US" sz="2200" b="1" dirty="0"/>
          </a:p>
          <a:p>
            <a:pPr marL="0" lvl="1">
              <a:spcBef>
                <a:spcPts val="600"/>
              </a:spcBef>
            </a:pPr>
            <a:endParaRPr lang="en-US" b="1" dirty="0"/>
          </a:p>
          <a:p>
            <a:pPr marL="233363" lvl="1" indent="-233363">
              <a:spcBef>
                <a:spcPts val="600"/>
              </a:spcBef>
              <a:buFont typeface="Wingdings" pitchFamily="2" charset="2"/>
              <a:buChar char="§"/>
            </a:pPr>
            <a:endParaRPr lang="en-US" dirty="0"/>
          </a:p>
          <a:p>
            <a:pPr marL="233363" lvl="1" indent="-233363">
              <a:spcBef>
                <a:spcPts val="600"/>
              </a:spcBef>
              <a:buFont typeface="Wingdings" pitchFamily="2" charset="2"/>
              <a:buChar char="§"/>
            </a:pPr>
            <a:endParaRPr lang="en-US" b="1" dirty="0"/>
          </a:p>
          <a:p>
            <a:pPr marL="0" lvl="1"/>
            <a:endParaRPr lang="en-US" b="1" dirty="0"/>
          </a:p>
          <a:p>
            <a:pPr marL="233363" lvl="1" indent="-233363">
              <a:buFont typeface="Wingdings" pitchFamily="2" charset="2"/>
              <a:buChar char="§"/>
            </a:pPr>
            <a:endParaRPr lang="en-US" dirty="0"/>
          </a:p>
          <a:p>
            <a:pPr marL="519113" lvl="2" indent="-233363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2761" y="5760720"/>
            <a:ext cx="5918159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CLONE approach supports JADC2 T&amp;E across DoD</a:t>
            </a:r>
          </a:p>
        </p:txBody>
      </p:sp>
    </p:spTree>
    <p:extLst>
      <p:ext uri="{BB962C8B-B14F-4D97-AF65-F5344CB8AC3E}">
        <p14:creationId xmlns:p14="http://schemas.microsoft.com/office/powerpoint/2010/main" val="21723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599940-871C-438B-8B4B-5AE9F023E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251960"/>
            <a:ext cx="5255176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0A2FF-9E1D-4760-B6A7-F16B074CA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" y="5257800"/>
            <a:ext cx="9144000" cy="12367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563" y="0"/>
            <a:ext cx="8686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JADC2 CLONE Summary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7820" y="960755"/>
            <a:ext cx="8594725" cy="329120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Provides capability for distributed LVC multi-domain (undersea-to-space) communication and network simulations with cyber effects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Directly embeddable in or interoperable with other LVC simulators, virtual systems, ranges, and live components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Supports T&amp;E of network innovations for better command and control  in challenging communications environments</a:t>
            </a:r>
          </a:p>
        </p:txBody>
      </p:sp>
    </p:spTree>
    <p:extLst>
      <p:ext uri="{BB962C8B-B14F-4D97-AF65-F5344CB8AC3E}">
        <p14:creationId xmlns:p14="http://schemas.microsoft.com/office/powerpoint/2010/main" val="966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Joint All Domain Command and Control (JADC2)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Comprehensive Live-Virtual-Constructive (LVC) Operational Network Environment (CLONE)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Defining, Creating and Using a JADC2 CLONE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JADC2 CLONE Mission Simulation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7E13C58-F1B8-314E-AB65-AFFA829DB994}" type="slidenum">
              <a:rPr lang="en-US" sz="900" smtClean="0">
                <a:solidFill>
                  <a:prstClr val="white"/>
                </a:solidFill>
                <a:latin typeface="Calibri"/>
              </a:rPr>
              <a:pPr algn="r"/>
              <a:t>2</a:t>
            </a:fld>
            <a:endParaRPr lang="en-US" sz="9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1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Joint All Domain Command and Control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F467A2-B051-4635-B509-452AD69C8D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1236663"/>
          </a:xfrm>
        </p:spPr>
      </p:pic>
      <p:sp>
        <p:nvSpPr>
          <p:cNvPr id="5" name="Rectangle 4"/>
          <p:cNvSpPr/>
          <p:nvPr/>
        </p:nvSpPr>
        <p:spPr>
          <a:xfrm>
            <a:off x="45720" y="2278380"/>
            <a:ext cx="90525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prstClr val="black"/>
                </a:solidFill>
              </a:rPr>
              <a:t>Connects platforms and sensors </a:t>
            </a:r>
            <a:r>
              <a:rPr lang="en-US" altLang="en-US" sz="2400" dirty="0">
                <a:solidFill>
                  <a:prstClr val="black"/>
                </a:solidFill>
              </a:rPr>
              <a:t>from all Services into a single network of networks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Provides cloud-like environment for the Joint force to </a:t>
            </a:r>
            <a:r>
              <a:rPr lang="en-US" sz="2400" i="1" dirty="0">
                <a:solidFill>
                  <a:prstClr val="black"/>
                </a:solidFill>
              </a:rPr>
              <a:t>share intelligence, surveillance, reconnaissance and targeting data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black"/>
                </a:solidFill>
              </a:rPr>
              <a:t>Transmits across many communications networks </a:t>
            </a:r>
            <a:r>
              <a:rPr lang="en-US" sz="2400" dirty="0">
                <a:solidFill>
                  <a:prstClr val="black"/>
                </a:solidFill>
              </a:rPr>
              <a:t>to allow faster decision-making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black"/>
                </a:solidFill>
              </a:rPr>
              <a:t>Enables better decisions using artificial intelligence </a:t>
            </a:r>
            <a:r>
              <a:rPr lang="en-US" sz="2400" dirty="0">
                <a:solidFill>
                  <a:prstClr val="black"/>
                </a:solidFill>
              </a:rPr>
              <a:t>to identify targets and recommend optimal weapons—both kinetic and non-kinetic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black"/>
                </a:solidFill>
              </a:rPr>
              <a:t>Relies on test and evaluation of network innovations </a:t>
            </a:r>
            <a:r>
              <a:rPr lang="en-US" sz="2400" dirty="0">
                <a:solidFill>
                  <a:prstClr val="black"/>
                </a:solidFill>
              </a:rPr>
              <a:t>for better command and control  in challenging communications environments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8240" y="6492240"/>
            <a:ext cx="365760" cy="365760"/>
          </a:xfrm>
        </p:spPr>
        <p:txBody>
          <a:bodyPr/>
          <a:lstStyle/>
          <a:p>
            <a:pPr algn="r"/>
            <a:fld id="{17E13C58-F1B8-314E-AB65-AFFA829DB994}" type="slidenum">
              <a:rPr lang="en-US" sz="900" smtClean="0">
                <a:solidFill>
                  <a:prstClr val="white"/>
                </a:solidFill>
                <a:latin typeface="Calibri"/>
              </a:rPr>
              <a:pPr algn="r"/>
              <a:t>3</a:t>
            </a:fld>
            <a:endParaRPr lang="en-US" sz="9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6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/>
        </p:nvSpPr>
        <p:spPr>
          <a:xfrm>
            <a:off x="0" y="1508760"/>
            <a:ext cx="9145294" cy="4536006"/>
          </a:xfrm>
          <a:custGeom>
            <a:avLst/>
            <a:gdLst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45957 w 9145957"/>
              <a:gd name="connsiteY2" fmla="*/ 4848045 h 5309199"/>
              <a:gd name="connsiteX3" fmla="*/ 8757770 w 9145957"/>
              <a:gd name="connsiteY3" fmla="*/ 4848045 h 5309199"/>
              <a:gd name="connsiteX4" fmla="*/ 8757770 w 9145957"/>
              <a:gd name="connsiteY4" fmla="*/ 4278707 h 5309199"/>
              <a:gd name="connsiteX5" fmla="*/ 8585238 w 9145957"/>
              <a:gd name="connsiteY5" fmla="*/ 4106175 h 5309199"/>
              <a:gd name="connsiteX6" fmla="*/ 7895132 w 9145957"/>
              <a:gd name="connsiteY6" fmla="*/ 4106175 h 5309199"/>
              <a:gd name="connsiteX7" fmla="*/ 7722600 w 9145957"/>
              <a:gd name="connsiteY7" fmla="*/ 4278707 h 5309199"/>
              <a:gd name="connsiteX8" fmla="*/ 7722600 w 9145957"/>
              <a:gd name="connsiteY8" fmla="*/ 4330867 h 5309199"/>
              <a:gd name="connsiteX9" fmla="*/ 7724775 w 9145957"/>
              <a:gd name="connsiteY9" fmla="*/ 5309199 h 5309199"/>
              <a:gd name="connsiteX10" fmla="*/ 0 w 9145957"/>
              <a:gd name="connsiteY10" fmla="*/ 5309199 h 5309199"/>
              <a:gd name="connsiteX11" fmla="*/ 0 w 9145957"/>
              <a:gd name="connsiteY11" fmla="*/ 4330867 h 5309199"/>
              <a:gd name="connsiteX12" fmla="*/ 1957 w 9145957"/>
              <a:gd name="connsiteY12" fmla="*/ 4330867 h 5309199"/>
              <a:gd name="connsiteX13" fmla="*/ 1957 w 9145957"/>
              <a:gd name="connsiteY13" fmla="*/ 0 h 5309199"/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45957 w 9145957"/>
              <a:gd name="connsiteY2" fmla="*/ 4848045 h 5309199"/>
              <a:gd name="connsiteX3" fmla="*/ 8757770 w 9145957"/>
              <a:gd name="connsiteY3" fmla="*/ 4848045 h 5309199"/>
              <a:gd name="connsiteX4" fmla="*/ 8757770 w 9145957"/>
              <a:gd name="connsiteY4" fmla="*/ 4278707 h 5309199"/>
              <a:gd name="connsiteX5" fmla="*/ 8585238 w 9145957"/>
              <a:gd name="connsiteY5" fmla="*/ 4106175 h 5309199"/>
              <a:gd name="connsiteX6" fmla="*/ 7895132 w 9145957"/>
              <a:gd name="connsiteY6" fmla="*/ 4106175 h 5309199"/>
              <a:gd name="connsiteX7" fmla="*/ 7722600 w 9145957"/>
              <a:gd name="connsiteY7" fmla="*/ 4278707 h 5309199"/>
              <a:gd name="connsiteX8" fmla="*/ 7724775 w 9145957"/>
              <a:gd name="connsiteY8" fmla="*/ 5309199 h 5309199"/>
              <a:gd name="connsiteX9" fmla="*/ 0 w 9145957"/>
              <a:gd name="connsiteY9" fmla="*/ 5309199 h 5309199"/>
              <a:gd name="connsiteX10" fmla="*/ 0 w 9145957"/>
              <a:gd name="connsiteY10" fmla="*/ 4330867 h 5309199"/>
              <a:gd name="connsiteX11" fmla="*/ 1957 w 9145957"/>
              <a:gd name="connsiteY11" fmla="*/ 4330867 h 5309199"/>
              <a:gd name="connsiteX12" fmla="*/ 1957 w 9145957"/>
              <a:gd name="connsiteY12" fmla="*/ 0 h 5309199"/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45957 w 9145957"/>
              <a:gd name="connsiteY2" fmla="*/ 4848045 h 5309199"/>
              <a:gd name="connsiteX3" fmla="*/ 8757770 w 9145957"/>
              <a:gd name="connsiteY3" fmla="*/ 4848045 h 5309199"/>
              <a:gd name="connsiteX4" fmla="*/ 8757770 w 9145957"/>
              <a:gd name="connsiteY4" fmla="*/ 4278707 h 5309199"/>
              <a:gd name="connsiteX5" fmla="*/ 8585238 w 9145957"/>
              <a:gd name="connsiteY5" fmla="*/ 4106175 h 5309199"/>
              <a:gd name="connsiteX6" fmla="*/ 7895132 w 9145957"/>
              <a:gd name="connsiteY6" fmla="*/ 4106175 h 5309199"/>
              <a:gd name="connsiteX7" fmla="*/ 7724775 w 9145957"/>
              <a:gd name="connsiteY7" fmla="*/ 5309199 h 5309199"/>
              <a:gd name="connsiteX8" fmla="*/ 0 w 9145957"/>
              <a:gd name="connsiteY8" fmla="*/ 5309199 h 5309199"/>
              <a:gd name="connsiteX9" fmla="*/ 0 w 9145957"/>
              <a:gd name="connsiteY9" fmla="*/ 4330867 h 5309199"/>
              <a:gd name="connsiteX10" fmla="*/ 1957 w 9145957"/>
              <a:gd name="connsiteY10" fmla="*/ 4330867 h 5309199"/>
              <a:gd name="connsiteX11" fmla="*/ 1957 w 9145957"/>
              <a:gd name="connsiteY11" fmla="*/ 0 h 5309199"/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45957 w 9145957"/>
              <a:gd name="connsiteY2" fmla="*/ 4848045 h 5309199"/>
              <a:gd name="connsiteX3" fmla="*/ 8757770 w 9145957"/>
              <a:gd name="connsiteY3" fmla="*/ 4848045 h 5309199"/>
              <a:gd name="connsiteX4" fmla="*/ 8757770 w 9145957"/>
              <a:gd name="connsiteY4" fmla="*/ 4278707 h 5309199"/>
              <a:gd name="connsiteX5" fmla="*/ 8585238 w 9145957"/>
              <a:gd name="connsiteY5" fmla="*/ 4106175 h 5309199"/>
              <a:gd name="connsiteX6" fmla="*/ 7724775 w 9145957"/>
              <a:gd name="connsiteY6" fmla="*/ 5309199 h 5309199"/>
              <a:gd name="connsiteX7" fmla="*/ 0 w 9145957"/>
              <a:gd name="connsiteY7" fmla="*/ 5309199 h 5309199"/>
              <a:gd name="connsiteX8" fmla="*/ 0 w 9145957"/>
              <a:gd name="connsiteY8" fmla="*/ 4330867 h 5309199"/>
              <a:gd name="connsiteX9" fmla="*/ 1957 w 9145957"/>
              <a:gd name="connsiteY9" fmla="*/ 4330867 h 5309199"/>
              <a:gd name="connsiteX10" fmla="*/ 1957 w 9145957"/>
              <a:gd name="connsiteY10" fmla="*/ 0 h 5309199"/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45957 w 9145957"/>
              <a:gd name="connsiteY2" fmla="*/ 4848045 h 5309199"/>
              <a:gd name="connsiteX3" fmla="*/ 8757770 w 9145957"/>
              <a:gd name="connsiteY3" fmla="*/ 4848045 h 5309199"/>
              <a:gd name="connsiteX4" fmla="*/ 8757770 w 9145957"/>
              <a:gd name="connsiteY4" fmla="*/ 4278707 h 5309199"/>
              <a:gd name="connsiteX5" fmla="*/ 7724775 w 9145957"/>
              <a:gd name="connsiteY5" fmla="*/ 5309199 h 5309199"/>
              <a:gd name="connsiteX6" fmla="*/ 0 w 9145957"/>
              <a:gd name="connsiteY6" fmla="*/ 5309199 h 5309199"/>
              <a:gd name="connsiteX7" fmla="*/ 0 w 9145957"/>
              <a:gd name="connsiteY7" fmla="*/ 4330867 h 5309199"/>
              <a:gd name="connsiteX8" fmla="*/ 1957 w 9145957"/>
              <a:gd name="connsiteY8" fmla="*/ 4330867 h 5309199"/>
              <a:gd name="connsiteX9" fmla="*/ 1957 w 9145957"/>
              <a:gd name="connsiteY9" fmla="*/ 0 h 5309199"/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45957 w 9145957"/>
              <a:gd name="connsiteY2" fmla="*/ 4848045 h 5309199"/>
              <a:gd name="connsiteX3" fmla="*/ 8757770 w 9145957"/>
              <a:gd name="connsiteY3" fmla="*/ 4848045 h 5309199"/>
              <a:gd name="connsiteX4" fmla="*/ 7724775 w 9145957"/>
              <a:gd name="connsiteY4" fmla="*/ 5309199 h 5309199"/>
              <a:gd name="connsiteX5" fmla="*/ 0 w 9145957"/>
              <a:gd name="connsiteY5" fmla="*/ 5309199 h 5309199"/>
              <a:gd name="connsiteX6" fmla="*/ 0 w 9145957"/>
              <a:gd name="connsiteY6" fmla="*/ 4330867 h 5309199"/>
              <a:gd name="connsiteX7" fmla="*/ 1957 w 9145957"/>
              <a:gd name="connsiteY7" fmla="*/ 4330867 h 5309199"/>
              <a:gd name="connsiteX8" fmla="*/ 1957 w 9145957"/>
              <a:gd name="connsiteY8" fmla="*/ 0 h 5309199"/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45957 w 9145957"/>
              <a:gd name="connsiteY2" fmla="*/ 4848045 h 5309199"/>
              <a:gd name="connsiteX3" fmla="*/ 7724775 w 9145957"/>
              <a:gd name="connsiteY3" fmla="*/ 5309199 h 5309199"/>
              <a:gd name="connsiteX4" fmla="*/ 0 w 9145957"/>
              <a:gd name="connsiteY4" fmla="*/ 5309199 h 5309199"/>
              <a:gd name="connsiteX5" fmla="*/ 0 w 9145957"/>
              <a:gd name="connsiteY5" fmla="*/ 4330867 h 5309199"/>
              <a:gd name="connsiteX6" fmla="*/ 1957 w 9145957"/>
              <a:gd name="connsiteY6" fmla="*/ 4330867 h 5309199"/>
              <a:gd name="connsiteX7" fmla="*/ 1957 w 9145957"/>
              <a:gd name="connsiteY7" fmla="*/ 0 h 5309199"/>
              <a:gd name="connsiteX0" fmla="*/ 1957 w 9145957"/>
              <a:gd name="connsiteY0" fmla="*/ 0 h 5332139"/>
              <a:gd name="connsiteX1" fmla="*/ 9145957 w 9145957"/>
              <a:gd name="connsiteY1" fmla="*/ 0 h 5332139"/>
              <a:gd name="connsiteX2" fmla="*/ 9132507 w 9145957"/>
              <a:gd name="connsiteY2" fmla="*/ 5332139 h 5332139"/>
              <a:gd name="connsiteX3" fmla="*/ 7724775 w 9145957"/>
              <a:gd name="connsiteY3" fmla="*/ 5309199 h 5332139"/>
              <a:gd name="connsiteX4" fmla="*/ 0 w 9145957"/>
              <a:gd name="connsiteY4" fmla="*/ 5309199 h 5332139"/>
              <a:gd name="connsiteX5" fmla="*/ 0 w 9145957"/>
              <a:gd name="connsiteY5" fmla="*/ 4330867 h 5332139"/>
              <a:gd name="connsiteX6" fmla="*/ 1957 w 9145957"/>
              <a:gd name="connsiteY6" fmla="*/ 4330867 h 5332139"/>
              <a:gd name="connsiteX7" fmla="*/ 1957 w 9145957"/>
              <a:gd name="connsiteY7" fmla="*/ 0 h 5332139"/>
              <a:gd name="connsiteX0" fmla="*/ 1957 w 9145957"/>
              <a:gd name="connsiteY0" fmla="*/ 0 h 5318692"/>
              <a:gd name="connsiteX1" fmla="*/ 9145957 w 9145957"/>
              <a:gd name="connsiteY1" fmla="*/ 0 h 5318692"/>
              <a:gd name="connsiteX2" fmla="*/ 9132507 w 9145957"/>
              <a:gd name="connsiteY2" fmla="*/ 5318692 h 5318692"/>
              <a:gd name="connsiteX3" fmla="*/ 7724775 w 9145957"/>
              <a:gd name="connsiteY3" fmla="*/ 5309199 h 5318692"/>
              <a:gd name="connsiteX4" fmla="*/ 0 w 9145957"/>
              <a:gd name="connsiteY4" fmla="*/ 5309199 h 5318692"/>
              <a:gd name="connsiteX5" fmla="*/ 0 w 9145957"/>
              <a:gd name="connsiteY5" fmla="*/ 4330867 h 5318692"/>
              <a:gd name="connsiteX6" fmla="*/ 1957 w 9145957"/>
              <a:gd name="connsiteY6" fmla="*/ 4330867 h 5318692"/>
              <a:gd name="connsiteX7" fmla="*/ 1957 w 9145957"/>
              <a:gd name="connsiteY7" fmla="*/ 0 h 5318692"/>
              <a:gd name="connsiteX0" fmla="*/ 1957 w 9145957"/>
              <a:gd name="connsiteY0" fmla="*/ 0 h 5309199"/>
              <a:gd name="connsiteX1" fmla="*/ 9145957 w 9145957"/>
              <a:gd name="connsiteY1" fmla="*/ 0 h 5309199"/>
              <a:gd name="connsiteX2" fmla="*/ 9132507 w 9145957"/>
              <a:gd name="connsiteY2" fmla="*/ 5305245 h 5309199"/>
              <a:gd name="connsiteX3" fmla="*/ 7724775 w 9145957"/>
              <a:gd name="connsiteY3" fmla="*/ 5309199 h 5309199"/>
              <a:gd name="connsiteX4" fmla="*/ 0 w 9145957"/>
              <a:gd name="connsiteY4" fmla="*/ 5309199 h 5309199"/>
              <a:gd name="connsiteX5" fmla="*/ 0 w 9145957"/>
              <a:gd name="connsiteY5" fmla="*/ 4330867 h 5309199"/>
              <a:gd name="connsiteX6" fmla="*/ 1957 w 9145957"/>
              <a:gd name="connsiteY6" fmla="*/ 4330867 h 5309199"/>
              <a:gd name="connsiteX7" fmla="*/ 1957 w 9145957"/>
              <a:gd name="connsiteY7" fmla="*/ 0 h 5309199"/>
              <a:gd name="connsiteX0" fmla="*/ 1957 w 9147251"/>
              <a:gd name="connsiteY0" fmla="*/ 0 h 5309199"/>
              <a:gd name="connsiteX1" fmla="*/ 9145957 w 9147251"/>
              <a:gd name="connsiteY1" fmla="*/ 0 h 5309199"/>
              <a:gd name="connsiteX2" fmla="*/ 9145957 w 9147251"/>
              <a:gd name="connsiteY2" fmla="*/ 5305245 h 5309199"/>
              <a:gd name="connsiteX3" fmla="*/ 7724775 w 9147251"/>
              <a:gd name="connsiteY3" fmla="*/ 5309199 h 5309199"/>
              <a:gd name="connsiteX4" fmla="*/ 0 w 9147251"/>
              <a:gd name="connsiteY4" fmla="*/ 5309199 h 5309199"/>
              <a:gd name="connsiteX5" fmla="*/ 0 w 9147251"/>
              <a:gd name="connsiteY5" fmla="*/ 4330867 h 5309199"/>
              <a:gd name="connsiteX6" fmla="*/ 1957 w 9147251"/>
              <a:gd name="connsiteY6" fmla="*/ 4330867 h 5309199"/>
              <a:gd name="connsiteX7" fmla="*/ 1957 w 9147251"/>
              <a:gd name="connsiteY7" fmla="*/ 0 h 530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7251" h="5309199">
                <a:moveTo>
                  <a:pt x="1957" y="0"/>
                </a:moveTo>
                <a:lnTo>
                  <a:pt x="9145957" y="0"/>
                </a:lnTo>
                <a:cubicBezTo>
                  <a:pt x="9141474" y="1777380"/>
                  <a:pt x="9150440" y="3527865"/>
                  <a:pt x="9145957" y="5305245"/>
                </a:cubicBezTo>
                <a:lnTo>
                  <a:pt x="7724775" y="5309199"/>
                </a:lnTo>
                <a:lnTo>
                  <a:pt x="0" y="5309199"/>
                </a:lnTo>
                <a:lnTo>
                  <a:pt x="0" y="4330867"/>
                </a:lnTo>
                <a:lnTo>
                  <a:pt x="1957" y="4330867"/>
                </a:lnTo>
                <a:lnTo>
                  <a:pt x="1957" y="0"/>
                </a:lnTo>
                <a:close/>
              </a:path>
            </a:pathLst>
          </a:custGeom>
          <a:pattFill prst="smGrid">
            <a:fgClr>
              <a:srgbClr val="E4E4E4"/>
            </a:fgClr>
            <a:bgClr>
              <a:srgbClr val="FFFFFF"/>
            </a:bgClr>
          </a:pattFill>
          <a:ln w="1587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360" y="1691640"/>
            <a:ext cx="5532120" cy="4160520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40674" y="2179321"/>
            <a:ext cx="1463040" cy="35204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938" indent="-225425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0938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336699"/>
              </a:buClr>
              <a:buNone/>
            </a:pPr>
            <a:r>
              <a:rPr lang="en-US" sz="1600" b="1" dirty="0">
                <a:ea typeface="ＭＳ Ｐゴシック" pitchFamily="84" charset="-128"/>
                <a:cs typeface="Colaborate-Light"/>
              </a:rPr>
              <a:t>Environment </a:t>
            </a:r>
            <a:br>
              <a:rPr lang="en-US" sz="1600" b="1" dirty="0">
                <a:ea typeface="ＭＳ Ｐゴシック" pitchFamily="84" charset="-128"/>
                <a:cs typeface="Colaborate-Light"/>
              </a:rPr>
            </a:br>
            <a:r>
              <a:rPr lang="en-US" sz="1200" dirty="0">
                <a:ea typeface="ＭＳ Ｐゴシック" pitchFamily="84" charset="-128"/>
                <a:cs typeface="Colaborate-Light"/>
              </a:rPr>
              <a:t>Path loss, fading, interference, terrain, urban, weather DDIL …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336699"/>
              </a:buClr>
              <a:buNone/>
            </a:pPr>
            <a:r>
              <a:rPr lang="en-US" sz="1600" b="1" dirty="0">
                <a:ea typeface="ＭＳ Ｐゴシック" pitchFamily="84" charset="-128"/>
                <a:cs typeface="Colaborate-Light"/>
              </a:rPr>
              <a:t>Operations</a:t>
            </a:r>
            <a:br>
              <a:rPr lang="en-US" sz="1600" b="1" dirty="0">
                <a:ea typeface="ＭＳ Ｐゴシック" pitchFamily="84" charset="-128"/>
                <a:cs typeface="Colaborate-Light"/>
              </a:rPr>
            </a:br>
            <a:r>
              <a:rPr lang="en-US" sz="1200" dirty="0">
                <a:ea typeface="ＭＳ Ｐゴシック" pitchFamily="84" charset="-128"/>
                <a:cs typeface="Colaborate-Light"/>
              </a:rPr>
              <a:t>Mobility, , messages , mission threads, …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336699"/>
              </a:buClr>
              <a:buNone/>
            </a:pPr>
            <a:r>
              <a:rPr lang="en-US" sz="1600" b="1" dirty="0">
                <a:ea typeface="ＭＳ Ｐゴシック" pitchFamily="84" charset="-128"/>
                <a:cs typeface="Colaborate-Light"/>
              </a:rPr>
              <a:t>Live Interactions </a:t>
            </a:r>
            <a:r>
              <a:rPr lang="en-US" sz="1200" dirty="0">
                <a:ea typeface="ＭＳ Ｐゴシック" pitchFamily="84" charset="-128"/>
                <a:cs typeface="Colaborate-Light"/>
              </a:rPr>
              <a:t>Humans, devices, applications, …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336699"/>
              </a:buClr>
              <a:buNone/>
            </a:pPr>
            <a:r>
              <a:rPr lang="en-US" sz="1600" b="1" dirty="0">
                <a:ea typeface="ＭＳ Ｐゴシック" pitchFamily="84" charset="-128"/>
                <a:cs typeface="Colaborate-Light"/>
              </a:rPr>
              <a:t>Cyber warfare </a:t>
            </a:r>
            <a:r>
              <a:rPr lang="en-US" sz="1200" dirty="0">
                <a:ea typeface="ＭＳ Ｐゴシック" pitchFamily="84" charset="-128"/>
                <a:cs typeface="Colaborate-Light"/>
              </a:rPr>
              <a:t>Vulnerabilities, attacks, defenses, …</a:t>
            </a:r>
          </a:p>
        </p:txBody>
      </p:sp>
      <p:sp>
        <p:nvSpPr>
          <p:cNvPr id="36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360920" y="2179320"/>
            <a:ext cx="1526277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  <a:buClr>
                <a:srgbClr val="336699"/>
              </a:buClr>
              <a:buSzPct val="85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Accurate</a:t>
            </a:r>
          </a:p>
          <a:p>
            <a:pPr algn="r">
              <a:buClr>
                <a:srgbClr val="336699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Physical networks and models virtually indistinguishable</a:t>
            </a:r>
          </a:p>
          <a:p>
            <a:pPr algn="r">
              <a:spcBef>
                <a:spcPts val="600"/>
              </a:spcBef>
              <a:buClr>
                <a:srgbClr val="336699"/>
              </a:buClr>
              <a:buSzPct val="85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Scalable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olaborate-Light"/>
            </a:endParaRPr>
          </a:p>
          <a:p>
            <a:pPr algn="r">
              <a:buClr>
                <a:srgbClr val="336699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Small live nets interoperate with large virtual nets</a:t>
            </a:r>
          </a:p>
          <a:p>
            <a:pPr algn="r">
              <a:spcBef>
                <a:spcPts val="600"/>
              </a:spcBef>
              <a:buClr>
                <a:srgbClr val="336699"/>
              </a:buClr>
              <a:buSzPct val="85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Real-Time/Faster</a:t>
            </a:r>
          </a:p>
          <a:p>
            <a:pPr algn="r">
              <a:buClr>
                <a:srgbClr val="336699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Response synchronized to live  network or faster</a:t>
            </a:r>
          </a:p>
          <a:p>
            <a:pPr algn="r">
              <a:spcBef>
                <a:spcPts val="600"/>
              </a:spcBef>
              <a:buClr>
                <a:srgbClr val="336699"/>
              </a:buClr>
              <a:buSzPct val="85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Application- Centric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olaborate-Light"/>
            </a:endParaRPr>
          </a:p>
          <a:p>
            <a:pPr algn="r">
              <a:buClr>
                <a:srgbClr val="336699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olaborate-Light"/>
              </a:rPr>
              <a:t>C2, Link 16,… apps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" y="906363"/>
            <a:ext cx="905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spc="-150" dirty="0"/>
              <a:t>JADC2 CLONE</a:t>
            </a:r>
            <a:endParaRPr lang="en-US" sz="2800" b="1" spc="-150" dirty="0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972" y="1686678"/>
            <a:ext cx="5619750" cy="42195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494" y="1679722"/>
            <a:ext cx="5619750" cy="4219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788" y="1369130"/>
            <a:ext cx="6028228" cy="45262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72000" y="1828800"/>
            <a:ext cx="2103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Network Model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950397" y="2240184"/>
            <a:ext cx="0" cy="762000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965505" y="3101988"/>
            <a:ext cx="0" cy="762000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965505" y="3989851"/>
            <a:ext cx="0" cy="564033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950397" y="4692409"/>
            <a:ext cx="18648" cy="750289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4204" y="2087880"/>
            <a:ext cx="0" cy="762000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9312" y="2949684"/>
            <a:ext cx="3568" cy="662196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9312" y="3749040"/>
            <a:ext cx="0" cy="564033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79312" y="4480560"/>
            <a:ext cx="3539" cy="559431"/>
          </a:xfrm>
          <a:prstGeom prst="line">
            <a:avLst/>
          </a:prstGeom>
          <a:ln w="38100">
            <a:solidFill>
              <a:srgbClr val="18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" y="6172200"/>
            <a:ext cx="8763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78240" y="6492874"/>
            <a:ext cx="365760" cy="365125"/>
          </a:xfrm>
          <a:prstGeom prst="rect">
            <a:avLst/>
          </a:prstGeom>
        </p:spPr>
        <p:txBody>
          <a:bodyPr/>
          <a:lstStyle/>
          <a:p>
            <a:fld id="{3C9C71F4-B815-464C-B029-81915B664F14}" type="slidenum">
              <a:rPr lang="en-US" smtClean="0"/>
              <a:t>4</a:t>
            </a:fld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080" y="1737360"/>
            <a:ext cx="975360" cy="73152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560320" y="1828800"/>
            <a:ext cx="16002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Cyber Behavior </a:t>
            </a: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-45720" y="0"/>
            <a:ext cx="9235758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Comprehensive LVC Operational Network Environment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99" y="2226583"/>
            <a:ext cx="3154680" cy="1637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120" y="5903184"/>
            <a:ext cx="1188720" cy="5744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0573" y="5969970"/>
            <a:ext cx="1417320" cy="3393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20440" y="5724584"/>
            <a:ext cx="411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®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20840" y="5724584"/>
            <a:ext cx="411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564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Defining a JADC2 CLONE – Required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en-US" b="1" dirty="0"/>
          </a:p>
          <a:p>
            <a:pPr lvl="0"/>
            <a:r>
              <a:rPr lang="en-US" b="1" dirty="0"/>
              <a:t>Fidelity</a:t>
            </a:r>
            <a:r>
              <a:rPr lang="en-US" dirty="0"/>
              <a:t> – Captures </a:t>
            </a:r>
            <a:r>
              <a:rPr lang="en-US" i="1" dirty="0"/>
              <a:t>specific configuration, topology, traffic load and dynamics at sufficient fidelity </a:t>
            </a:r>
            <a:r>
              <a:rPr lang="en-US" dirty="0"/>
              <a:t>so the model can accurately reproduce the behavior of the physical network infrastructure</a:t>
            </a:r>
          </a:p>
          <a:p>
            <a:r>
              <a:rPr lang="en-US" b="1" dirty="0"/>
              <a:t>Ease of use – </a:t>
            </a:r>
            <a:r>
              <a:rPr lang="en-US" dirty="0"/>
              <a:t>Provides </a:t>
            </a:r>
            <a:r>
              <a:rPr lang="en-US" i="1" dirty="0"/>
              <a:t>ability to create a representative model using existing data sources</a:t>
            </a:r>
            <a:r>
              <a:rPr lang="en-US" dirty="0"/>
              <a:t> for network topology, configuration and traffic </a:t>
            </a:r>
            <a:r>
              <a:rPr lang="en-US" i="1" dirty="0"/>
              <a:t>in an automated manner </a:t>
            </a:r>
            <a:r>
              <a:rPr lang="en-US" dirty="0"/>
              <a:t>using standardized formats</a:t>
            </a:r>
          </a:p>
          <a:p>
            <a:r>
              <a:rPr lang="en-US" b="1" dirty="0"/>
              <a:t>Scalability – </a:t>
            </a:r>
            <a:r>
              <a:rPr lang="en-US" dirty="0"/>
              <a:t>Allows </a:t>
            </a:r>
            <a:r>
              <a:rPr lang="en-US" i="1" dirty="0"/>
              <a:t>large number of network and infrastructure devices </a:t>
            </a:r>
            <a:r>
              <a:rPr lang="en-US" dirty="0"/>
              <a:t>to be included with the </a:t>
            </a:r>
            <a:r>
              <a:rPr lang="en-US" i="1" dirty="0"/>
              <a:t>ability to emulate end-to-end traffic transmission</a:t>
            </a:r>
          </a:p>
          <a:p>
            <a:pPr lvl="0"/>
            <a:r>
              <a:rPr lang="en-US" b="1" dirty="0"/>
              <a:t>Comprehensive device and cyber models – </a:t>
            </a:r>
            <a:r>
              <a:rPr lang="en-US" dirty="0"/>
              <a:t>Includes </a:t>
            </a:r>
            <a:r>
              <a:rPr lang="en-US" i="1" dirty="0"/>
              <a:t>rich set of pre-constructed device models</a:t>
            </a:r>
            <a:r>
              <a:rPr lang="en-US" dirty="0"/>
              <a:t> so it can be configured and assessed rapidly</a:t>
            </a:r>
          </a:p>
          <a:p>
            <a:r>
              <a:rPr lang="en-US" b="1" dirty="0"/>
              <a:t>Live/Virtual/Constructive – </a:t>
            </a:r>
            <a:r>
              <a:rPr lang="en-US" dirty="0"/>
              <a:t>Enables </a:t>
            </a:r>
            <a:r>
              <a:rPr lang="en-US" i="1" dirty="0"/>
              <a:t>integration with live software </a:t>
            </a:r>
            <a:r>
              <a:rPr lang="en-US" dirty="0"/>
              <a:t>(e.g. network manager) and/or live traffic to assess realistic operational scenarios </a:t>
            </a:r>
            <a:r>
              <a:rPr lang="en-US" i="1" dirty="0"/>
              <a:t>as well as integration live hardware </a:t>
            </a:r>
            <a:r>
              <a:rPr lang="en-US" dirty="0"/>
              <a:t>components for testing</a:t>
            </a:r>
          </a:p>
          <a:p>
            <a:pPr lvl="0"/>
            <a:endParaRPr lang="en-US" dirty="0"/>
          </a:p>
          <a:p>
            <a:endParaRPr lang="en-US" dirty="0"/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83"/>
          <p:cNvSpPr>
            <a:spLocks noGrp="1"/>
          </p:cNvSpPr>
          <p:nvPr>
            <p:ph type="title"/>
          </p:nvPr>
        </p:nvSpPr>
        <p:spPr>
          <a:xfrm>
            <a:off x="0" y="0"/>
            <a:ext cx="8869363" cy="639763"/>
          </a:xfrm>
        </p:spPr>
        <p:txBody>
          <a:bodyPr/>
          <a:lstStyle/>
          <a:p>
            <a:pPr marL="514350" indent="-514350"/>
            <a:r>
              <a:rPr lang="en-US" altLang="en-US" sz="3200" dirty="0">
                <a:cs typeface="Trebuchet MS" pitchFamily="34" charset="0"/>
              </a:rPr>
              <a:t>Creating a JADC2 CLONE – Three Components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481" y="777875"/>
            <a:ext cx="8598881" cy="562292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938" indent="-225425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0938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200" dirty="0"/>
          </a:p>
          <a:p>
            <a:pPr lvl="0"/>
            <a:r>
              <a:rPr lang="en-US" b="1" dirty="0"/>
              <a:t>Network Digital Twin </a:t>
            </a:r>
            <a:r>
              <a:rPr lang="en-US" dirty="0"/>
              <a:t>– Combine a rich set of military and commercial network and communication models to emulate JADC2 network of networks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Real-Time Interfaces </a:t>
            </a:r>
            <a:r>
              <a:rPr lang="en-US" dirty="0"/>
              <a:t>- Connect the JADC2 CLONE with other relevant live or simulated components (for example, tactical radios, sensors and applications such as MIDS JTRS and/or mission simulators such as </a:t>
            </a:r>
            <a:r>
              <a:rPr lang="en-US" dirty="0" err="1"/>
              <a:t>OneSAF</a:t>
            </a:r>
            <a:r>
              <a:rPr lang="en-US" dirty="0"/>
              <a:t>, AFSIM and NGTS)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Cyber/Electronic Warfare (EW) Models </a:t>
            </a:r>
            <a:r>
              <a:rPr lang="en-US" dirty="0"/>
              <a:t>– Provide a comprehensive library of live or simulated models of relevant cyber and EW attacks and defenses (e.g., malware, man-in-the-middle, jamming, frequency hopping, LPI/LPD, etc.).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13" y="0"/>
            <a:ext cx="8858250" cy="639763"/>
          </a:xfrm>
        </p:spPr>
        <p:txBody>
          <a:bodyPr/>
          <a:lstStyle/>
          <a:p>
            <a:r>
              <a:rPr lang="en-US" altLang="en-US" sz="3200" dirty="0">
                <a:cs typeface="Trebuchet MS" pitchFamily="34" charset="0"/>
              </a:rPr>
              <a:t>Using a JADC2 CLONE – Three Use Cases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481" y="777875"/>
            <a:ext cx="8598881" cy="56229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938" indent="-225425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SzPct val="85000"/>
              <a:buFont typeface="Wingdings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0938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28600" algn="l" defTabSz="914400" rtl="0" eaLnBrk="1" latinLnBrk="0" hangingPunct="1">
              <a:spcBef>
                <a:spcPct val="20000"/>
              </a:spcBef>
              <a:buClr>
                <a:srgbClr val="4376C9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200" dirty="0"/>
          </a:p>
          <a:p>
            <a:pPr lvl="0"/>
            <a:r>
              <a:rPr lang="en-US" b="1" dirty="0" err="1"/>
              <a:t>Wargaming</a:t>
            </a:r>
            <a:r>
              <a:rPr lang="en-US" b="1" dirty="0"/>
              <a:t> and Operational Analysis </a:t>
            </a:r>
            <a:r>
              <a:rPr lang="en-US" dirty="0"/>
              <a:t>– Incorporate high fidelity cyber, communications and network simulation capability into </a:t>
            </a:r>
            <a:r>
              <a:rPr lang="en-US" dirty="0" err="1"/>
              <a:t>wargaming</a:t>
            </a:r>
            <a:r>
              <a:rPr lang="en-US" dirty="0"/>
              <a:t> and concept development activities to identify the most promising JADC2 solutions for investment and further development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Network Analysis and Testing </a:t>
            </a:r>
            <a:r>
              <a:rPr lang="en-US" dirty="0"/>
              <a:t>– Identify detailed performance characteristics of capabilities under consideration to optimize configurations and deployments based on real-world conditions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Cyber Resiliency and Survivability </a:t>
            </a:r>
            <a:r>
              <a:rPr lang="en-US" dirty="0"/>
              <a:t>– Ensure thorough assessment of JADC2 network’s ability to provide connectivity in contested environments while under constant attack by determined adversaries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686483" cy="639763"/>
          </a:xfrm>
        </p:spPr>
        <p:txBody>
          <a:bodyPr/>
          <a:lstStyle/>
          <a:p>
            <a:r>
              <a:rPr lang="en-US" altLang="en-US" sz="3200" dirty="0"/>
              <a:t>JADC2 CLONE Development/Analysis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4"/>
            <a:ext cx="365760" cy="365125"/>
          </a:xfrm>
        </p:spPr>
        <p:txBody>
          <a:bodyPr/>
          <a:lstStyle/>
          <a:p>
            <a:fld id="{3C9C71F4-B815-464C-B029-81915B664F14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4" name="Picture 3" descr="A picture containing text, indoor, screenshot, several&#10;&#10;Description automatically generated">
            <a:extLst>
              <a:ext uri="{FF2B5EF4-FFF2-40B4-BE49-F238E27FC236}">
                <a16:creationId xmlns:a16="http://schemas.microsoft.com/office/drawing/2014/main" id="{A535A33F-0E0D-C148-A6EC-3E2BF6B07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34"/>
            <a:ext cx="9144000" cy="5852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6FCE82-A7AA-F643-BD3D-19BF4C1C7AAF}"/>
              </a:ext>
            </a:extLst>
          </p:cNvPr>
          <p:cNvSpPr txBox="1"/>
          <p:nvPr/>
        </p:nvSpPr>
        <p:spPr>
          <a:xfrm>
            <a:off x="1812362" y="1478449"/>
            <a:ext cx="148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Mobility &amp;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7E6033-4A77-D240-8526-95BE7C158B26}"/>
              </a:ext>
            </a:extLst>
          </p:cNvPr>
          <p:cNvSpPr txBox="1"/>
          <p:nvPr/>
        </p:nvSpPr>
        <p:spPr>
          <a:xfrm>
            <a:off x="3310764" y="1775326"/>
            <a:ext cx="105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Constructive Entities </a:t>
            </a:r>
            <a:br>
              <a:rPr lang="en-US" sz="1200" b="1" dirty="0"/>
            </a:br>
            <a:r>
              <a:rPr lang="en-US" sz="1200" b="1" dirty="0"/>
              <a:t>(e.g. SAFs)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E23FC-8551-0448-A920-EABE3D47BCA6}"/>
              </a:ext>
            </a:extLst>
          </p:cNvPr>
          <p:cNvSpPr txBox="1"/>
          <p:nvPr/>
        </p:nvSpPr>
        <p:spPr>
          <a:xfrm>
            <a:off x="182880" y="900234"/>
            <a:ext cx="61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JADC2 CLONE: (Automated) Generation &amp;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0612B-F073-BD4D-B64B-C5DF969D9DA0}"/>
              </a:ext>
            </a:extLst>
          </p:cNvPr>
          <p:cNvSpPr txBox="1"/>
          <p:nvPr/>
        </p:nvSpPr>
        <p:spPr>
          <a:xfrm>
            <a:off x="6235275" y="1293783"/>
            <a:ext cx="148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Network Topology</a:t>
            </a:r>
          </a:p>
          <a:p>
            <a:r>
              <a:rPr lang="en-US" sz="1200" b="1" dirty="0"/>
              <a:t>and Traffic Import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26627-515A-AD42-9E71-66A80CFBD7A9}"/>
              </a:ext>
            </a:extLst>
          </p:cNvPr>
          <p:cNvSpPr txBox="1"/>
          <p:nvPr/>
        </p:nvSpPr>
        <p:spPr>
          <a:xfrm>
            <a:off x="4811573" y="1775326"/>
            <a:ext cx="105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Network Managers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AAA61-75A4-7645-B885-141A4D2F55F2}"/>
              </a:ext>
            </a:extLst>
          </p:cNvPr>
          <p:cNvSpPr txBox="1"/>
          <p:nvPr/>
        </p:nvSpPr>
        <p:spPr>
          <a:xfrm>
            <a:off x="2287033" y="2689726"/>
            <a:ext cx="105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Analysis &amp; Visualization Portal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5436D-0EFB-5C4C-B4C6-1391DB4EC721}"/>
              </a:ext>
            </a:extLst>
          </p:cNvPr>
          <p:cNvSpPr txBox="1"/>
          <p:nvPr/>
        </p:nvSpPr>
        <p:spPr>
          <a:xfrm>
            <a:off x="5875059" y="2689726"/>
            <a:ext cx="105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Network Equipment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DAD83-6044-064E-B9E1-F384DC515547}"/>
              </a:ext>
            </a:extLst>
          </p:cNvPr>
          <p:cNvSpPr txBox="1"/>
          <p:nvPr/>
        </p:nvSpPr>
        <p:spPr>
          <a:xfrm>
            <a:off x="2674659" y="3673700"/>
            <a:ext cx="105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External Systems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ACAFA5-041D-794B-815C-1D27C03A23F9}"/>
              </a:ext>
            </a:extLst>
          </p:cNvPr>
          <p:cNvSpPr txBox="1"/>
          <p:nvPr/>
        </p:nvSpPr>
        <p:spPr>
          <a:xfrm>
            <a:off x="5457615" y="3673700"/>
            <a:ext cx="105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Scenario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C5889-5235-684D-8416-97C918765828}"/>
              </a:ext>
            </a:extLst>
          </p:cNvPr>
          <p:cNvSpPr txBox="1"/>
          <p:nvPr/>
        </p:nvSpPr>
        <p:spPr>
          <a:xfrm>
            <a:off x="4086016" y="4091144"/>
            <a:ext cx="105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Simulation Builder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12A37-5585-EE43-A6BB-A758E78D045A}"/>
              </a:ext>
            </a:extLst>
          </p:cNvPr>
          <p:cNvSpPr txBox="1"/>
          <p:nvPr/>
        </p:nvSpPr>
        <p:spPr>
          <a:xfrm>
            <a:off x="3986625" y="2971800"/>
            <a:ext cx="115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JADC2</a:t>
            </a:r>
          </a:p>
          <a:p>
            <a:pPr algn="ctr"/>
            <a:r>
              <a:rPr lang="en-US" sz="1400" b="1" dirty="0"/>
              <a:t>CLONE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F08A8-DFAB-6E44-AA58-540D16ACB228}"/>
              </a:ext>
            </a:extLst>
          </p:cNvPr>
          <p:cNvSpPr txBox="1"/>
          <p:nvPr/>
        </p:nvSpPr>
        <p:spPr>
          <a:xfrm>
            <a:off x="202223" y="2452484"/>
            <a:ext cx="148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StatisticsDatabase</a:t>
            </a:r>
            <a:endParaRPr 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DCFD6-5F1A-A840-BF78-E5A7B6363548}"/>
              </a:ext>
            </a:extLst>
          </p:cNvPr>
          <p:cNvSpPr txBox="1"/>
          <p:nvPr/>
        </p:nvSpPr>
        <p:spPr>
          <a:xfrm>
            <a:off x="202223" y="4340919"/>
            <a:ext cx="148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Operational</a:t>
            </a:r>
          </a:p>
          <a:p>
            <a:r>
              <a:rPr lang="en-US" sz="1200" b="1" dirty="0"/>
              <a:t>Visualization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30B465-018A-1D46-8DA9-13545AE139B7}"/>
              </a:ext>
            </a:extLst>
          </p:cNvPr>
          <p:cNvSpPr txBox="1"/>
          <p:nvPr/>
        </p:nvSpPr>
        <p:spPr>
          <a:xfrm>
            <a:off x="1573823" y="4365659"/>
            <a:ext cx="148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3rd Party Simulators, Applications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C0F10-A5C0-A949-B774-AF3BCBD1A716}"/>
              </a:ext>
            </a:extLst>
          </p:cNvPr>
          <p:cNvSpPr txBox="1"/>
          <p:nvPr/>
        </p:nvSpPr>
        <p:spPr>
          <a:xfrm>
            <a:off x="5271179" y="5270120"/>
            <a:ext cx="110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Define </a:t>
            </a:r>
          </a:p>
          <a:p>
            <a:r>
              <a:rPr lang="en-US" sz="1200" b="1" dirty="0"/>
              <a:t>Simulation </a:t>
            </a:r>
          </a:p>
          <a:p>
            <a:r>
              <a:rPr lang="en-US" sz="1200" b="1" dirty="0"/>
              <a:t>Experiments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9D1D7A-471F-0D47-B58C-840896046255}"/>
              </a:ext>
            </a:extLst>
          </p:cNvPr>
          <p:cNvSpPr txBox="1"/>
          <p:nvPr/>
        </p:nvSpPr>
        <p:spPr>
          <a:xfrm>
            <a:off x="6543388" y="5503797"/>
            <a:ext cx="1610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Terrain, Weather, etc.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B66BE2-772B-4C49-8D87-51D6192501AD}"/>
              </a:ext>
            </a:extLst>
          </p:cNvPr>
          <p:cNvSpPr txBox="1"/>
          <p:nvPr/>
        </p:nvSpPr>
        <p:spPr>
          <a:xfrm>
            <a:off x="7139735" y="3386762"/>
            <a:ext cx="185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Live Network Probe</a:t>
            </a:r>
          </a:p>
          <a:p>
            <a:r>
              <a:rPr lang="en-US" sz="1200" b="1" dirty="0"/>
              <a:t>and Device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58354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Down 11">
            <a:extLst>
              <a:ext uri="{FF2B5EF4-FFF2-40B4-BE49-F238E27FC236}">
                <a16:creationId xmlns:a16="http://schemas.microsoft.com/office/drawing/2014/main" id="{9E380D75-7A9F-42BE-9424-9174B5A0765D}"/>
              </a:ext>
            </a:extLst>
          </p:cNvPr>
          <p:cNvSpPr/>
          <p:nvPr/>
        </p:nvSpPr>
        <p:spPr>
          <a:xfrm>
            <a:off x="3566160" y="1079219"/>
            <a:ext cx="1417320" cy="4398221"/>
          </a:xfrm>
          <a:prstGeom prst="downArrow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EF1CA-5EEE-471F-8FF1-74474B0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JADC2 CLONE Interface to Mission Simulators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4D54E7-88EE-4074-8B97-2FB516F01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0" y="1654880"/>
            <a:ext cx="3840469" cy="24876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674A4-45A5-46FD-A5FE-38D34464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71F4-B815-464C-B029-81915B664F14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E4807-9DC1-48E3-8ECC-7A0DFDC72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654880"/>
            <a:ext cx="3348163" cy="2487680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75E0DC03-F1BD-4546-A53B-E03F7A73FE3E}"/>
              </a:ext>
            </a:extLst>
          </p:cNvPr>
          <p:cNvSpPr/>
          <p:nvPr/>
        </p:nvSpPr>
        <p:spPr>
          <a:xfrm flipH="1">
            <a:off x="2194560" y="1380560"/>
            <a:ext cx="3886200" cy="5486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D4905E6-C3FA-4A63-956B-76033265F938}"/>
              </a:ext>
            </a:extLst>
          </p:cNvPr>
          <p:cNvSpPr/>
          <p:nvPr/>
        </p:nvSpPr>
        <p:spPr>
          <a:xfrm>
            <a:off x="2813426" y="2409559"/>
            <a:ext cx="3611880" cy="2054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47846-06A7-4A44-9FBD-5E4254B17C63}"/>
              </a:ext>
            </a:extLst>
          </p:cNvPr>
          <p:cNvSpPr txBox="1"/>
          <p:nvPr/>
        </p:nvSpPr>
        <p:spPr>
          <a:xfrm>
            <a:off x="4111449" y="777240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Time advances down page</a:t>
            </a: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14C83591-8EDA-48D0-87CA-61E994AE92B0}"/>
              </a:ext>
            </a:extLst>
          </p:cNvPr>
          <p:cNvSpPr/>
          <p:nvPr/>
        </p:nvSpPr>
        <p:spPr>
          <a:xfrm>
            <a:off x="1920240" y="3218750"/>
            <a:ext cx="4536883" cy="4756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DF019D-F0B6-4A3F-9150-ABE136D53F9B}"/>
              </a:ext>
            </a:extLst>
          </p:cNvPr>
          <p:cNvSpPr/>
          <p:nvPr/>
        </p:nvSpPr>
        <p:spPr>
          <a:xfrm>
            <a:off x="3154680" y="1008483"/>
            <a:ext cx="365760" cy="351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D2FF5D-2991-474B-B544-F0CAAD887F8E}"/>
              </a:ext>
            </a:extLst>
          </p:cNvPr>
          <p:cNvSpPr/>
          <p:nvPr/>
        </p:nvSpPr>
        <p:spPr>
          <a:xfrm>
            <a:off x="4647156" y="2058207"/>
            <a:ext cx="365760" cy="351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1ECF3E-FE56-483B-A416-0831F0560572}"/>
              </a:ext>
            </a:extLst>
          </p:cNvPr>
          <p:cNvSpPr/>
          <p:nvPr/>
        </p:nvSpPr>
        <p:spPr>
          <a:xfrm>
            <a:off x="2985306" y="3248411"/>
            <a:ext cx="365760" cy="351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7C6561-4751-4053-95D9-8788A0D26670}"/>
              </a:ext>
            </a:extLst>
          </p:cNvPr>
          <p:cNvGrpSpPr/>
          <p:nvPr/>
        </p:nvGrpSpPr>
        <p:grpSpPr>
          <a:xfrm>
            <a:off x="309561" y="4645559"/>
            <a:ext cx="3337444" cy="1252321"/>
            <a:chOff x="5671893" y="5011319"/>
            <a:chExt cx="3337444" cy="125232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7562176-E51B-45B4-B73F-34F4053AB52D}"/>
                </a:ext>
              </a:extLst>
            </p:cNvPr>
            <p:cNvGrpSpPr/>
            <p:nvPr/>
          </p:nvGrpSpPr>
          <p:grpSpPr>
            <a:xfrm>
              <a:off x="5671893" y="5011319"/>
              <a:ext cx="3337444" cy="493819"/>
              <a:chOff x="5671893" y="5011319"/>
              <a:chExt cx="3337444" cy="49381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D09680-F3A1-412D-BCDA-57499ADF5A20}"/>
                  </a:ext>
                </a:extLst>
              </p:cNvPr>
              <p:cNvSpPr txBox="1"/>
              <p:nvPr/>
            </p:nvSpPr>
            <p:spPr>
              <a:xfrm>
                <a:off x="6056516" y="5022410"/>
                <a:ext cx="2952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 Positions 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76E6C25-A07C-4638-829E-0B947FEDA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1893" y="5011319"/>
                <a:ext cx="402371" cy="493819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FECB24-63DF-4A33-99EE-D79ACDA158AA}"/>
                </a:ext>
              </a:extLst>
            </p:cNvPr>
            <p:cNvGrpSpPr/>
            <p:nvPr/>
          </p:nvGrpSpPr>
          <p:grpSpPr>
            <a:xfrm>
              <a:off x="5715000" y="5475992"/>
              <a:ext cx="2647981" cy="376168"/>
              <a:chOff x="5715000" y="5475992"/>
              <a:chExt cx="2647981" cy="37616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F086F8-0FC9-452C-8C86-6CBF40F06132}"/>
                  </a:ext>
                </a:extLst>
              </p:cNvPr>
              <p:cNvSpPr txBox="1"/>
              <p:nvPr/>
            </p:nvSpPr>
            <p:spPr>
              <a:xfrm>
                <a:off x="6056516" y="5475992"/>
                <a:ext cx="2306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Unit/Node movement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301EC29-991C-433A-97FC-515074DC29D0}"/>
                  </a:ext>
                </a:extLst>
              </p:cNvPr>
              <p:cNvSpPr/>
              <p:nvPr/>
            </p:nvSpPr>
            <p:spPr>
              <a:xfrm>
                <a:off x="5715000" y="5500808"/>
                <a:ext cx="365760" cy="35135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9B76C21-AB26-4899-8DEC-5DFCB45FF3CA}"/>
                </a:ext>
              </a:extLst>
            </p:cNvPr>
            <p:cNvGrpSpPr/>
            <p:nvPr/>
          </p:nvGrpSpPr>
          <p:grpSpPr>
            <a:xfrm>
              <a:off x="5715000" y="5886919"/>
              <a:ext cx="3215508" cy="376721"/>
              <a:chOff x="5715000" y="5886919"/>
              <a:chExt cx="3215508" cy="3767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BE6AAF3-976E-4C0B-A3D7-AFA002DD24F4}"/>
                  </a:ext>
                </a:extLst>
              </p:cNvPr>
              <p:cNvSpPr/>
              <p:nvPr/>
            </p:nvSpPr>
            <p:spPr>
              <a:xfrm>
                <a:off x="5715000" y="5912288"/>
                <a:ext cx="365760" cy="35135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6A4E1E4-2908-45D6-94C3-4BFAF83F47E5}"/>
                  </a:ext>
                </a:extLst>
              </p:cNvPr>
              <p:cNvSpPr txBox="1"/>
              <p:nvPr/>
            </p:nvSpPr>
            <p:spPr>
              <a:xfrm>
                <a:off x="6056516" y="5886919"/>
                <a:ext cx="2873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Comms</a:t>
                </a:r>
                <a:r>
                  <a:rPr lang="en-US" dirty="0"/>
                  <a:t> Availability/Results 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ADA5DE2-8709-4EE5-AFD5-B6AE6B2042BA}"/>
              </a:ext>
            </a:extLst>
          </p:cNvPr>
          <p:cNvSpPr txBox="1"/>
          <p:nvPr/>
        </p:nvSpPr>
        <p:spPr>
          <a:xfrm>
            <a:off x="5120640" y="4251960"/>
            <a:ext cx="3748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JADC2 CLONE matches unit positions and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share ISR&amp;T information via JADC2 CLONE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Communications affected by environment, propagation, jamming, etc. modeled in JADC2 CLONE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0120" y="1154370"/>
            <a:ext cx="16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JADC2 CLONE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75120" y="1154370"/>
            <a:ext cx="210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Mission Simulator</a:t>
            </a:r>
          </a:p>
        </p:txBody>
      </p:sp>
    </p:spTree>
    <p:extLst>
      <p:ext uri="{BB962C8B-B14F-4D97-AF65-F5344CB8AC3E}">
        <p14:creationId xmlns:p14="http://schemas.microsoft.com/office/powerpoint/2010/main" val="4649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ALAB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91966</TotalTime>
  <Words>981</Words>
  <Application>Microsoft Macintosh PowerPoint</Application>
  <PresentationFormat>On-screen Show (4:3)</PresentationFormat>
  <Paragraphs>163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SCALABLE</vt:lpstr>
      <vt:lpstr>Custom Design</vt:lpstr>
      <vt:lpstr>SNT</vt:lpstr>
      <vt:lpstr>1_Custom Design</vt:lpstr>
      <vt:lpstr>PowerPoint Presentation</vt:lpstr>
      <vt:lpstr>Agenda</vt:lpstr>
      <vt:lpstr>Joint All Domain Command and Control</vt:lpstr>
      <vt:lpstr>PowerPoint Presentation</vt:lpstr>
      <vt:lpstr>Defining a JADC2 CLONE – Required Characteristics</vt:lpstr>
      <vt:lpstr>Creating a JADC2 CLONE – Three Components</vt:lpstr>
      <vt:lpstr>Using a JADC2 CLONE – Three Use Cases</vt:lpstr>
      <vt:lpstr>JADC2 CLONE Development/Analysis</vt:lpstr>
      <vt:lpstr>JADC2 CLONE Interface to Mission Simulators</vt:lpstr>
      <vt:lpstr>JADC2 CLONE Mission Simulation</vt:lpstr>
      <vt:lpstr>Current Agency and Service CLONEs</vt:lpstr>
      <vt:lpstr>PowerPoint Presentation</vt:lpstr>
    </vt:vector>
  </TitlesOfParts>
  <Company>SCALABLE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Lee-Thorp</dc:creator>
  <cp:lastModifiedBy>Lena Moran</cp:lastModifiedBy>
  <cp:revision>961</cp:revision>
  <cp:lastPrinted>2017-03-04T01:18:44Z</cp:lastPrinted>
  <dcterms:created xsi:type="dcterms:W3CDTF">2012-02-03T18:58:02Z</dcterms:created>
  <dcterms:modified xsi:type="dcterms:W3CDTF">2021-06-16T00:13:54Z</dcterms:modified>
</cp:coreProperties>
</file>