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73" r:id="rId8"/>
    <p:sldId id="272" r:id="rId9"/>
    <p:sldId id="274" r:id="rId10"/>
    <p:sldId id="275" r:id="rId11"/>
    <p:sldId id="266" r:id="rId12"/>
    <p:sldId id="268" r:id="rId13"/>
    <p:sldId id="267" r:id="rId14"/>
    <p:sldId id="271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77E03-CD0D-4C2D-8652-614D260C596E}" v="10" dt="2021-07-08T19:48:33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6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ao.gov/assets/gao-21-272.pdf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gao.gov/assets/gao-21-272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BDCC1C-ED4C-4CD3-9972-01C6DF9132C5}" type="doc">
      <dgm:prSet loTypeId="urn:microsoft.com/office/officeart/2005/8/layout/list1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00CBF05-3948-4EDB-8D71-2CD6E6273A03}">
      <dgm:prSet/>
      <dgm:spPr/>
      <dgm:t>
        <a:bodyPr/>
        <a:lstStyle/>
        <a:p>
          <a:r>
            <a:rPr lang="en-US"/>
            <a:t>Avenue for curing non-compliance</a:t>
          </a:r>
        </a:p>
      </dgm:t>
    </dgm:pt>
    <dgm:pt modelId="{613FB444-B7B9-4B1B-A5F3-7FB5DF8F81D5}" type="parTrans" cxnId="{EDE4DE10-E472-4DFB-89BE-73C049A8D03D}">
      <dgm:prSet/>
      <dgm:spPr/>
      <dgm:t>
        <a:bodyPr/>
        <a:lstStyle/>
        <a:p>
          <a:endParaRPr lang="en-US"/>
        </a:p>
      </dgm:t>
    </dgm:pt>
    <dgm:pt modelId="{808BCCEA-E920-4F86-88C6-F97E20498F4A}" type="sibTrans" cxnId="{EDE4DE10-E472-4DFB-89BE-73C049A8D03D}">
      <dgm:prSet/>
      <dgm:spPr/>
      <dgm:t>
        <a:bodyPr/>
        <a:lstStyle/>
        <a:p>
          <a:endParaRPr lang="en-US"/>
        </a:p>
      </dgm:t>
    </dgm:pt>
    <dgm:pt modelId="{15628B77-A9D1-4692-8046-5A82EFA5B273}">
      <dgm:prSet/>
      <dgm:spPr/>
      <dgm:t>
        <a:bodyPr/>
        <a:lstStyle/>
        <a:p>
          <a:r>
            <a:rPr lang="en-US"/>
            <a:t>Contractor’s requirement to notify agency of decisions regarding patent prosecution must be 60 days prior to a statutory bar </a:t>
          </a:r>
          <a:r>
            <a:rPr lang="en-US" u="sng"/>
            <a:t>or 60 days prior to the end of an extended time period granted by the agency </a:t>
          </a:r>
          <a:endParaRPr lang="en-US"/>
        </a:p>
      </dgm:t>
    </dgm:pt>
    <dgm:pt modelId="{12645B37-CBB4-4080-AB6C-CAEB5E61E41A}" type="parTrans" cxnId="{4B2F4B3D-7588-430F-BF5C-866833B0F6EB}">
      <dgm:prSet/>
      <dgm:spPr/>
      <dgm:t>
        <a:bodyPr/>
        <a:lstStyle/>
        <a:p>
          <a:endParaRPr lang="en-US"/>
        </a:p>
      </dgm:t>
    </dgm:pt>
    <dgm:pt modelId="{8FEBB56B-1648-4AD4-BBA3-B0B1833DC5AC}" type="sibTrans" cxnId="{4B2F4B3D-7588-430F-BF5C-866833B0F6EB}">
      <dgm:prSet/>
      <dgm:spPr/>
      <dgm:t>
        <a:bodyPr/>
        <a:lstStyle/>
        <a:p>
          <a:endParaRPr lang="en-US"/>
        </a:p>
      </dgm:t>
    </dgm:pt>
    <dgm:pt modelId="{D9D70ECE-5039-4C63-8B1A-2B765BD29B85}">
      <dgm:prSet/>
      <dgm:spPr/>
      <dgm:t>
        <a:bodyPr/>
        <a:lstStyle/>
        <a:p>
          <a:r>
            <a:rPr lang="en-US"/>
            <a:t>“Suggestion” that pricing should be a consideration</a:t>
          </a:r>
        </a:p>
      </dgm:t>
    </dgm:pt>
    <dgm:pt modelId="{10DAA12E-1BA5-4988-B34C-08AA4B4F0020}" type="parTrans" cxnId="{E42A6717-CB44-428A-910B-31B853C473BE}">
      <dgm:prSet/>
      <dgm:spPr/>
      <dgm:t>
        <a:bodyPr/>
        <a:lstStyle/>
        <a:p>
          <a:endParaRPr lang="en-US"/>
        </a:p>
      </dgm:t>
    </dgm:pt>
    <dgm:pt modelId="{420A98E3-B700-40BC-8A88-E9DB03FA5171}" type="sibTrans" cxnId="{E42A6717-CB44-428A-910B-31B853C473BE}">
      <dgm:prSet/>
      <dgm:spPr/>
      <dgm:t>
        <a:bodyPr/>
        <a:lstStyle/>
        <a:p>
          <a:endParaRPr lang="en-US"/>
        </a:p>
      </dgm:t>
    </dgm:pt>
    <dgm:pt modelId="{E666A42D-8732-4C1E-997B-79AF7C506C20}">
      <dgm:prSet/>
      <dgm:spPr/>
      <dgm:t>
        <a:bodyPr/>
        <a:lstStyle/>
        <a:p>
          <a:r>
            <a:rPr lang="en-US"/>
            <a:t>March-in rights shall not be exercised exclusively based on the business decisions of the contractor regarding the pricing of commercial goods and services arising from the practical application of the invention. </a:t>
          </a:r>
        </a:p>
      </dgm:t>
    </dgm:pt>
    <dgm:pt modelId="{AE3E0093-7710-405C-AC85-CBCE72E2CDA4}" type="parTrans" cxnId="{94006083-E7C3-48AB-80EB-4DFFC4009D68}">
      <dgm:prSet/>
      <dgm:spPr/>
      <dgm:t>
        <a:bodyPr/>
        <a:lstStyle/>
        <a:p>
          <a:endParaRPr lang="en-US"/>
        </a:p>
      </dgm:t>
    </dgm:pt>
    <dgm:pt modelId="{46CCE4B1-669F-4FCB-AB35-1A1A07DC4570}" type="sibTrans" cxnId="{94006083-E7C3-48AB-80EB-4DFFC4009D68}">
      <dgm:prSet/>
      <dgm:spPr/>
      <dgm:t>
        <a:bodyPr/>
        <a:lstStyle/>
        <a:p>
          <a:endParaRPr lang="en-US"/>
        </a:p>
      </dgm:t>
    </dgm:pt>
    <dgm:pt modelId="{0608710D-3FA3-4A5C-B560-26AFAD96AA26}">
      <dgm:prSet/>
      <dgm:spPr/>
      <dgm:t>
        <a:bodyPr/>
        <a:lstStyle/>
        <a:p>
          <a:r>
            <a:rPr lang="en-US"/>
            <a:t>Time period for considering march-in request extended from 60 to 120 days.</a:t>
          </a:r>
        </a:p>
      </dgm:t>
    </dgm:pt>
    <dgm:pt modelId="{A5F2B4B6-B470-46CD-ACD9-0F8CED090751}" type="parTrans" cxnId="{B0C36A9F-A211-4E0F-851B-190D94F694AC}">
      <dgm:prSet/>
      <dgm:spPr/>
      <dgm:t>
        <a:bodyPr/>
        <a:lstStyle/>
        <a:p>
          <a:endParaRPr lang="en-US"/>
        </a:p>
      </dgm:t>
    </dgm:pt>
    <dgm:pt modelId="{16E0FC84-70F5-4DAB-A2AC-F7BACCED4FD1}" type="sibTrans" cxnId="{B0C36A9F-A211-4E0F-851B-190D94F694AC}">
      <dgm:prSet/>
      <dgm:spPr/>
      <dgm:t>
        <a:bodyPr/>
        <a:lstStyle/>
        <a:p>
          <a:endParaRPr lang="en-US"/>
        </a:p>
      </dgm:t>
    </dgm:pt>
    <dgm:pt modelId="{5DAD40A6-7CFE-4A85-803A-55AD4C8064BF}" type="pres">
      <dgm:prSet presAssocID="{D9BDCC1C-ED4C-4CD3-9972-01C6DF9132C5}" presName="linear" presStyleCnt="0">
        <dgm:presLayoutVars>
          <dgm:dir/>
          <dgm:animLvl val="lvl"/>
          <dgm:resizeHandles val="exact"/>
        </dgm:presLayoutVars>
      </dgm:prSet>
      <dgm:spPr/>
    </dgm:pt>
    <dgm:pt modelId="{A6CCF66F-D2EE-4D47-9FAD-931E4A6ABD76}" type="pres">
      <dgm:prSet presAssocID="{600CBF05-3948-4EDB-8D71-2CD6E6273A03}" presName="parentLin" presStyleCnt="0"/>
      <dgm:spPr/>
    </dgm:pt>
    <dgm:pt modelId="{F38D99E8-9551-4507-9E29-900A299D8919}" type="pres">
      <dgm:prSet presAssocID="{600CBF05-3948-4EDB-8D71-2CD6E6273A03}" presName="parentLeftMargin" presStyleLbl="node1" presStyleIdx="0" presStyleCnt="2"/>
      <dgm:spPr/>
    </dgm:pt>
    <dgm:pt modelId="{30326AE8-3747-4F95-B135-61D6A05283CA}" type="pres">
      <dgm:prSet presAssocID="{600CBF05-3948-4EDB-8D71-2CD6E6273A0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C16CDCD-32B7-4EF0-BF91-9E8AD6A0C8D6}" type="pres">
      <dgm:prSet presAssocID="{600CBF05-3948-4EDB-8D71-2CD6E6273A03}" presName="negativeSpace" presStyleCnt="0"/>
      <dgm:spPr/>
    </dgm:pt>
    <dgm:pt modelId="{41113A12-A2D7-405D-B1A2-34E24067CB62}" type="pres">
      <dgm:prSet presAssocID="{600CBF05-3948-4EDB-8D71-2CD6E6273A03}" presName="childText" presStyleLbl="conFgAcc1" presStyleIdx="0" presStyleCnt="2">
        <dgm:presLayoutVars>
          <dgm:bulletEnabled val="1"/>
        </dgm:presLayoutVars>
      </dgm:prSet>
      <dgm:spPr/>
    </dgm:pt>
    <dgm:pt modelId="{E6BC9D40-E82B-4C84-9B4C-746F47BA298E}" type="pres">
      <dgm:prSet presAssocID="{808BCCEA-E920-4F86-88C6-F97E20498F4A}" presName="spaceBetweenRectangles" presStyleCnt="0"/>
      <dgm:spPr/>
    </dgm:pt>
    <dgm:pt modelId="{1AB48847-4EDA-4904-96A6-D5F2270DD095}" type="pres">
      <dgm:prSet presAssocID="{D9D70ECE-5039-4C63-8B1A-2B765BD29B85}" presName="parentLin" presStyleCnt="0"/>
      <dgm:spPr/>
    </dgm:pt>
    <dgm:pt modelId="{843DC7F0-90D3-4C67-9802-B6F4DBA682B8}" type="pres">
      <dgm:prSet presAssocID="{D9D70ECE-5039-4C63-8B1A-2B765BD29B85}" presName="parentLeftMargin" presStyleLbl="node1" presStyleIdx="0" presStyleCnt="2"/>
      <dgm:spPr/>
    </dgm:pt>
    <dgm:pt modelId="{E912A96A-B1AB-4DD5-B1FF-4DAD900B63D6}" type="pres">
      <dgm:prSet presAssocID="{D9D70ECE-5039-4C63-8B1A-2B765BD29B8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E10F09C-A0A6-406A-8787-0FC512FCA3FB}" type="pres">
      <dgm:prSet presAssocID="{D9D70ECE-5039-4C63-8B1A-2B765BD29B85}" presName="negativeSpace" presStyleCnt="0"/>
      <dgm:spPr/>
    </dgm:pt>
    <dgm:pt modelId="{8B96C39A-47B4-4CFF-B746-39F10993ECB9}" type="pres">
      <dgm:prSet presAssocID="{D9D70ECE-5039-4C63-8B1A-2B765BD29B8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D63430B-3E4A-4111-91CF-1C9C04098E03}" type="presOf" srcId="{D9D70ECE-5039-4C63-8B1A-2B765BD29B85}" destId="{E912A96A-B1AB-4DD5-B1FF-4DAD900B63D6}" srcOrd="1" destOrd="0" presId="urn:microsoft.com/office/officeart/2005/8/layout/list1"/>
    <dgm:cxn modelId="{E9ED820D-0347-4433-923B-F7345B7BEAEA}" type="presOf" srcId="{600CBF05-3948-4EDB-8D71-2CD6E6273A03}" destId="{F38D99E8-9551-4507-9E29-900A299D8919}" srcOrd="0" destOrd="0" presId="urn:microsoft.com/office/officeart/2005/8/layout/list1"/>
    <dgm:cxn modelId="{5314520F-A0ED-4141-8E19-BAA92BD6F4D7}" type="presOf" srcId="{600CBF05-3948-4EDB-8D71-2CD6E6273A03}" destId="{30326AE8-3747-4F95-B135-61D6A05283CA}" srcOrd="1" destOrd="0" presId="urn:microsoft.com/office/officeart/2005/8/layout/list1"/>
    <dgm:cxn modelId="{EDE4DE10-E472-4DFB-89BE-73C049A8D03D}" srcId="{D9BDCC1C-ED4C-4CD3-9972-01C6DF9132C5}" destId="{600CBF05-3948-4EDB-8D71-2CD6E6273A03}" srcOrd="0" destOrd="0" parTransId="{613FB444-B7B9-4B1B-A5F3-7FB5DF8F81D5}" sibTransId="{808BCCEA-E920-4F86-88C6-F97E20498F4A}"/>
    <dgm:cxn modelId="{E42A6717-CB44-428A-910B-31B853C473BE}" srcId="{D9BDCC1C-ED4C-4CD3-9972-01C6DF9132C5}" destId="{D9D70ECE-5039-4C63-8B1A-2B765BD29B85}" srcOrd="1" destOrd="0" parTransId="{10DAA12E-1BA5-4988-B34C-08AA4B4F0020}" sibTransId="{420A98E3-B700-40BC-8A88-E9DB03FA5171}"/>
    <dgm:cxn modelId="{83F0A727-3380-4908-A0B7-A99469D729B3}" type="presOf" srcId="{D9BDCC1C-ED4C-4CD3-9972-01C6DF9132C5}" destId="{5DAD40A6-7CFE-4A85-803A-55AD4C8064BF}" srcOrd="0" destOrd="0" presId="urn:microsoft.com/office/officeart/2005/8/layout/list1"/>
    <dgm:cxn modelId="{4B2F4B3D-7588-430F-BF5C-866833B0F6EB}" srcId="{600CBF05-3948-4EDB-8D71-2CD6E6273A03}" destId="{15628B77-A9D1-4692-8046-5A82EFA5B273}" srcOrd="0" destOrd="0" parTransId="{12645B37-CBB4-4080-AB6C-CAEB5E61E41A}" sibTransId="{8FEBB56B-1648-4AD4-BBA3-B0B1833DC5AC}"/>
    <dgm:cxn modelId="{507E6976-CFFB-4E24-A4D1-28DFACFEE40C}" type="presOf" srcId="{15628B77-A9D1-4692-8046-5A82EFA5B273}" destId="{41113A12-A2D7-405D-B1A2-34E24067CB62}" srcOrd="0" destOrd="0" presId="urn:microsoft.com/office/officeart/2005/8/layout/list1"/>
    <dgm:cxn modelId="{5AEAB179-EE07-4FAF-995F-64DBF99A4C7D}" type="presOf" srcId="{0608710D-3FA3-4A5C-B560-26AFAD96AA26}" destId="{8B96C39A-47B4-4CFF-B746-39F10993ECB9}" srcOrd="0" destOrd="1" presId="urn:microsoft.com/office/officeart/2005/8/layout/list1"/>
    <dgm:cxn modelId="{94006083-E7C3-48AB-80EB-4DFFC4009D68}" srcId="{D9D70ECE-5039-4C63-8B1A-2B765BD29B85}" destId="{E666A42D-8732-4C1E-997B-79AF7C506C20}" srcOrd="0" destOrd="0" parTransId="{AE3E0093-7710-405C-AC85-CBCE72E2CDA4}" sibTransId="{46CCE4B1-669F-4FCB-AB35-1A1A07DC4570}"/>
    <dgm:cxn modelId="{1FAC559C-141F-4966-A80B-9E3BD495437A}" type="presOf" srcId="{E666A42D-8732-4C1E-997B-79AF7C506C20}" destId="{8B96C39A-47B4-4CFF-B746-39F10993ECB9}" srcOrd="0" destOrd="0" presId="urn:microsoft.com/office/officeart/2005/8/layout/list1"/>
    <dgm:cxn modelId="{B0C36A9F-A211-4E0F-851B-190D94F694AC}" srcId="{D9D70ECE-5039-4C63-8B1A-2B765BD29B85}" destId="{0608710D-3FA3-4A5C-B560-26AFAD96AA26}" srcOrd="1" destOrd="0" parTransId="{A5F2B4B6-B470-46CD-ACD9-0F8CED090751}" sibTransId="{16E0FC84-70F5-4DAB-A2AC-F7BACCED4FD1}"/>
    <dgm:cxn modelId="{6C32B9F4-6020-4424-A613-0ECDAB4F931C}" type="presOf" srcId="{D9D70ECE-5039-4C63-8B1A-2B765BD29B85}" destId="{843DC7F0-90D3-4C67-9802-B6F4DBA682B8}" srcOrd="0" destOrd="0" presId="urn:microsoft.com/office/officeart/2005/8/layout/list1"/>
    <dgm:cxn modelId="{8B27BC0E-7A9F-4A9A-A156-36C235AE44D2}" type="presParOf" srcId="{5DAD40A6-7CFE-4A85-803A-55AD4C8064BF}" destId="{A6CCF66F-D2EE-4D47-9FAD-931E4A6ABD76}" srcOrd="0" destOrd="0" presId="urn:microsoft.com/office/officeart/2005/8/layout/list1"/>
    <dgm:cxn modelId="{E17929D5-1E7E-4FA3-9FFE-558AB0E33FB9}" type="presParOf" srcId="{A6CCF66F-D2EE-4D47-9FAD-931E4A6ABD76}" destId="{F38D99E8-9551-4507-9E29-900A299D8919}" srcOrd="0" destOrd="0" presId="urn:microsoft.com/office/officeart/2005/8/layout/list1"/>
    <dgm:cxn modelId="{CE5440D6-4A6D-4F46-83F2-04FDCAE1E3E1}" type="presParOf" srcId="{A6CCF66F-D2EE-4D47-9FAD-931E4A6ABD76}" destId="{30326AE8-3747-4F95-B135-61D6A05283CA}" srcOrd="1" destOrd="0" presId="urn:microsoft.com/office/officeart/2005/8/layout/list1"/>
    <dgm:cxn modelId="{AD9D3A16-99D2-4ED6-BA81-5F08D8E5A477}" type="presParOf" srcId="{5DAD40A6-7CFE-4A85-803A-55AD4C8064BF}" destId="{AC16CDCD-32B7-4EF0-BF91-9E8AD6A0C8D6}" srcOrd="1" destOrd="0" presId="urn:microsoft.com/office/officeart/2005/8/layout/list1"/>
    <dgm:cxn modelId="{2D8E69A9-5F20-469D-8C40-DF0159ACBFC3}" type="presParOf" srcId="{5DAD40A6-7CFE-4A85-803A-55AD4C8064BF}" destId="{41113A12-A2D7-405D-B1A2-34E24067CB62}" srcOrd="2" destOrd="0" presId="urn:microsoft.com/office/officeart/2005/8/layout/list1"/>
    <dgm:cxn modelId="{23145580-2A9C-409D-B6FE-B771E0DD2428}" type="presParOf" srcId="{5DAD40A6-7CFE-4A85-803A-55AD4C8064BF}" destId="{E6BC9D40-E82B-4C84-9B4C-746F47BA298E}" srcOrd="3" destOrd="0" presId="urn:microsoft.com/office/officeart/2005/8/layout/list1"/>
    <dgm:cxn modelId="{854DC9D3-1B60-44CC-A3AC-828F97039112}" type="presParOf" srcId="{5DAD40A6-7CFE-4A85-803A-55AD4C8064BF}" destId="{1AB48847-4EDA-4904-96A6-D5F2270DD095}" srcOrd="4" destOrd="0" presId="urn:microsoft.com/office/officeart/2005/8/layout/list1"/>
    <dgm:cxn modelId="{9CBE5B64-5A84-47B8-93C1-13D7C6A03063}" type="presParOf" srcId="{1AB48847-4EDA-4904-96A6-D5F2270DD095}" destId="{843DC7F0-90D3-4C67-9802-B6F4DBA682B8}" srcOrd="0" destOrd="0" presId="urn:microsoft.com/office/officeart/2005/8/layout/list1"/>
    <dgm:cxn modelId="{0A4A04FB-EF54-4685-A3D9-F9C5FF967EEF}" type="presParOf" srcId="{1AB48847-4EDA-4904-96A6-D5F2270DD095}" destId="{E912A96A-B1AB-4DD5-B1FF-4DAD900B63D6}" srcOrd="1" destOrd="0" presId="urn:microsoft.com/office/officeart/2005/8/layout/list1"/>
    <dgm:cxn modelId="{A9DC2F85-BF47-4BA9-8773-A4C52107E759}" type="presParOf" srcId="{5DAD40A6-7CFE-4A85-803A-55AD4C8064BF}" destId="{2E10F09C-A0A6-406A-8787-0FC512FCA3FB}" srcOrd="5" destOrd="0" presId="urn:microsoft.com/office/officeart/2005/8/layout/list1"/>
    <dgm:cxn modelId="{6A575481-6C95-40F3-B3BF-F8C96FC90939}" type="presParOf" srcId="{5DAD40A6-7CFE-4A85-803A-55AD4C8064BF}" destId="{8B96C39A-47B4-4CFF-B746-39F10993ECB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E91C9-2A31-4F52-87CB-3E6D107DEAE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291D76-14C5-41CF-8481-BF50C813AEDB}">
      <dgm:prSet/>
      <dgm:spPr/>
      <dgm:t>
        <a:bodyPr/>
        <a:lstStyle/>
        <a:p>
          <a:r>
            <a:rPr lang="en-US" dirty="0"/>
            <a:t>Remdesivir treatment</a:t>
          </a:r>
        </a:p>
        <a:p>
          <a:r>
            <a:rPr lang="en-US" dirty="0"/>
            <a:t>	Hepatitis C – 2009</a:t>
          </a:r>
        </a:p>
        <a:p>
          <a:r>
            <a:rPr lang="en-US" dirty="0"/>
            <a:t>	Ebola – 2015</a:t>
          </a:r>
        </a:p>
        <a:p>
          <a:r>
            <a:rPr lang="en-US" dirty="0"/>
            <a:t>	Coronaviruses – 2020 (first drug given EUA for Covid-19)</a:t>
          </a:r>
        </a:p>
      </dgm:t>
    </dgm:pt>
    <dgm:pt modelId="{94913F19-B418-4690-9248-B96B59C2A578}" type="parTrans" cxnId="{69DAF858-A440-44E1-8F5E-62061E5B38EA}">
      <dgm:prSet/>
      <dgm:spPr/>
      <dgm:t>
        <a:bodyPr/>
        <a:lstStyle/>
        <a:p>
          <a:endParaRPr lang="en-US"/>
        </a:p>
      </dgm:t>
    </dgm:pt>
    <dgm:pt modelId="{963A4D02-EA87-4C38-9A8A-17888371E931}" type="sibTrans" cxnId="{69DAF858-A440-44E1-8F5E-62061E5B38EA}">
      <dgm:prSet/>
      <dgm:spPr/>
      <dgm:t>
        <a:bodyPr/>
        <a:lstStyle/>
        <a:p>
          <a:endParaRPr lang="en-US"/>
        </a:p>
      </dgm:t>
    </dgm:pt>
    <dgm:pt modelId="{3342AA17-E5F0-4359-AEAF-9C40CF842964}">
      <dgm:prSet/>
      <dgm:spPr/>
      <dgm:t>
        <a:bodyPr/>
        <a:lstStyle/>
        <a:p>
          <a:r>
            <a:rPr lang="en-US"/>
            <a:t>Discovery phase research was done at a university with federal funding </a:t>
          </a:r>
        </a:p>
      </dgm:t>
    </dgm:pt>
    <dgm:pt modelId="{D7BB9217-3BD5-4E49-9135-AABD42F095E7}" type="parTrans" cxnId="{BC3DA19A-2DB5-49A6-B2E8-5DFDB8921477}">
      <dgm:prSet/>
      <dgm:spPr/>
      <dgm:t>
        <a:bodyPr/>
        <a:lstStyle/>
        <a:p>
          <a:endParaRPr lang="en-US"/>
        </a:p>
      </dgm:t>
    </dgm:pt>
    <dgm:pt modelId="{A6203FA5-C845-48AD-9BC2-57EA713F2E61}" type="sibTrans" cxnId="{BC3DA19A-2DB5-49A6-B2E8-5DFDB8921477}">
      <dgm:prSet/>
      <dgm:spPr/>
      <dgm:t>
        <a:bodyPr/>
        <a:lstStyle/>
        <a:p>
          <a:endParaRPr lang="en-US"/>
        </a:p>
      </dgm:t>
    </dgm:pt>
    <dgm:pt modelId="{CE0C2A60-EEAF-4A2D-9124-1BBB599C1079}">
      <dgm:prSet/>
      <dgm:spPr/>
      <dgm:t>
        <a:bodyPr/>
        <a:lstStyle/>
        <a:p>
          <a:r>
            <a:rPr lang="en-US"/>
            <a:t>Spinout company began clinical trials and was purchased by Gilead</a:t>
          </a:r>
        </a:p>
      </dgm:t>
    </dgm:pt>
    <dgm:pt modelId="{16469EC5-75C9-4918-9383-594F33432A36}" type="parTrans" cxnId="{49DBAF31-3139-48A3-A6E5-6C39BE4FC04D}">
      <dgm:prSet/>
      <dgm:spPr/>
      <dgm:t>
        <a:bodyPr/>
        <a:lstStyle/>
        <a:p>
          <a:endParaRPr lang="en-US"/>
        </a:p>
      </dgm:t>
    </dgm:pt>
    <dgm:pt modelId="{2EC3970F-FCAC-4CDE-A6BF-7239977D4176}" type="sibTrans" cxnId="{49DBAF31-3139-48A3-A6E5-6C39BE4FC04D}">
      <dgm:prSet/>
      <dgm:spPr/>
      <dgm:t>
        <a:bodyPr/>
        <a:lstStyle/>
        <a:p>
          <a:endParaRPr lang="en-US"/>
        </a:p>
      </dgm:t>
    </dgm:pt>
    <dgm:pt modelId="{3DF00497-728F-4CC1-9415-C19A2904CB28}">
      <dgm:prSet/>
      <dgm:spPr/>
      <dgm:t>
        <a:bodyPr/>
        <a:lstStyle/>
        <a:p>
          <a:r>
            <a:rPr lang="en-US"/>
            <a:t>As of December 2020, federal funding for preclinical studies and clinical trials involving remdesivir totaled about $162 million. Gilead exceed $1 billion in investment in 2020 alone.</a:t>
          </a:r>
        </a:p>
      </dgm:t>
    </dgm:pt>
    <dgm:pt modelId="{CADAA8EB-3CD9-4A2B-8F5C-97D6722B2D83}" type="parTrans" cxnId="{58A470A9-0E64-430E-A6B2-223C3FA7679F}">
      <dgm:prSet/>
      <dgm:spPr/>
      <dgm:t>
        <a:bodyPr/>
        <a:lstStyle/>
        <a:p>
          <a:endParaRPr lang="en-US"/>
        </a:p>
      </dgm:t>
    </dgm:pt>
    <dgm:pt modelId="{E7E3EDF2-B4B7-4693-9799-45A3C35ED262}" type="sibTrans" cxnId="{58A470A9-0E64-430E-A6B2-223C3FA7679F}">
      <dgm:prSet/>
      <dgm:spPr/>
      <dgm:t>
        <a:bodyPr/>
        <a:lstStyle/>
        <a:p>
          <a:endParaRPr lang="en-US"/>
        </a:p>
      </dgm:t>
    </dgm:pt>
    <dgm:pt modelId="{D8FE34DA-7144-4AC1-888B-00BC8F0385A8}">
      <dgm:prSet/>
      <dgm:spPr/>
      <dgm:t>
        <a:bodyPr/>
        <a:lstStyle/>
        <a:p>
          <a:r>
            <a:rPr lang="en-US"/>
            <a:t>August 2020, 34 state attorneys general requested exercise of march-in rights</a:t>
          </a:r>
        </a:p>
      </dgm:t>
    </dgm:pt>
    <dgm:pt modelId="{1367A1A8-188F-4F5E-9351-7EF4D565CD91}" type="parTrans" cxnId="{B5545F5E-EEA8-4FE9-B959-94FF91EE914F}">
      <dgm:prSet/>
      <dgm:spPr/>
      <dgm:t>
        <a:bodyPr/>
        <a:lstStyle/>
        <a:p>
          <a:endParaRPr lang="en-US"/>
        </a:p>
      </dgm:t>
    </dgm:pt>
    <dgm:pt modelId="{CFE4C323-C0D6-4667-8934-0F5A24B5B839}" type="sibTrans" cxnId="{B5545F5E-EEA8-4FE9-B959-94FF91EE914F}">
      <dgm:prSet/>
      <dgm:spPr/>
      <dgm:t>
        <a:bodyPr/>
        <a:lstStyle/>
        <a:p>
          <a:endParaRPr lang="en-US"/>
        </a:p>
      </dgm:t>
    </dgm:pt>
    <dgm:pt modelId="{D877FF24-1655-42AA-8659-81442354DBD7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March 2021 Report </a:t>
          </a:r>
          <a:r>
            <a:rPr lang="en-US"/>
            <a:t>– Federally supported remdesivir research conducted by CDC, DOD, NIH, and NIH-funded universities has not resulted in government patent rights, because, according to agency and university officials, federal contributions to the research did not generate new inventions.</a:t>
          </a:r>
        </a:p>
      </dgm:t>
    </dgm:pt>
    <dgm:pt modelId="{1DD54ADB-73C2-467A-B4B2-6E71A5B5854B}" type="parTrans" cxnId="{D69A8BB9-CA03-45B8-BD5E-440DE4B1E408}">
      <dgm:prSet/>
      <dgm:spPr/>
      <dgm:t>
        <a:bodyPr/>
        <a:lstStyle/>
        <a:p>
          <a:endParaRPr lang="en-US"/>
        </a:p>
      </dgm:t>
    </dgm:pt>
    <dgm:pt modelId="{B96C7407-43A0-4C27-8FCE-325C1833F333}" type="sibTrans" cxnId="{D69A8BB9-CA03-45B8-BD5E-440DE4B1E408}">
      <dgm:prSet/>
      <dgm:spPr/>
      <dgm:t>
        <a:bodyPr/>
        <a:lstStyle/>
        <a:p>
          <a:endParaRPr lang="en-US"/>
        </a:p>
      </dgm:t>
    </dgm:pt>
    <dgm:pt modelId="{0B543FB6-AECE-47C2-B0A5-6FCFE68FA943}" type="pres">
      <dgm:prSet presAssocID="{5B2E91C9-2A31-4F52-87CB-3E6D107DEAE1}" presName="linear" presStyleCnt="0">
        <dgm:presLayoutVars>
          <dgm:animLvl val="lvl"/>
          <dgm:resizeHandles val="exact"/>
        </dgm:presLayoutVars>
      </dgm:prSet>
      <dgm:spPr/>
    </dgm:pt>
    <dgm:pt modelId="{D341FFC9-21AD-46D4-B93B-CF6C1D2AB055}" type="pres">
      <dgm:prSet presAssocID="{8A291D76-14C5-41CF-8481-BF50C813AED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CC3059F-25B6-4502-A5A4-ACA4D1056E69}" type="pres">
      <dgm:prSet presAssocID="{963A4D02-EA87-4C38-9A8A-17888371E931}" presName="spacer" presStyleCnt="0"/>
      <dgm:spPr/>
    </dgm:pt>
    <dgm:pt modelId="{36F27CAB-84CC-4073-867E-21B0FD213E3B}" type="pres">
      <dgm:prSet presAssocID="{3342AA17-E5F0-4359-AEAF-9C40CF84296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1EF0023-DDC9-4A98-9BA9-CEBE0BB01017}" type="pres">
      <dgm:prSet presAssocID="{A6203FA5-C845-48AD-9BC2-57EA713F2E61}" presName="spacer" presStyleCnt="0"/>
      <dgm:spPr/>
    </dgm:pt>
    <dgm:pt modelId="{29AA9BD9-EFF6-4F41-9510-8377663915F2}" type="pres">
      <dgm:prSet presAssocID="{CE0C2A60-EEAF-4A2D-9124-1BBB599C107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429507F-EF73-4F08-94AD-DE5A8847793C}" type="pres">
      <dgm:prSet presAssocID="{2EC3970F-FCAC-4CDE-A6BF-7239977D4176}" presName="spacer" presStyleCnt="0"/>
      <dgm:spPr/>
    </dgm:pt>
    <dgm:pt modelId="{72AFFF7B-CB32-4BF9-8725-8D642B950B8C}" type="pres">
      <dgm:prSet presAssocID="{3DF00497-728F-4CC1-9415-C19A2904CB2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533CC33-CCEE-4CA1-AD33-AA026C2148AF}" type="pres">
      <dgm:prSet presAssocID="{E7E3EDF2-B4B7-4693-9799-45A3C35ED262}" presName="spacer" presStyleCnt="0"/>
      <dgm:spPr/>
    </dgm:pt>
    <dgm:pt modelId="{E1EDE019-8257-41BD-B83F-C95B683D5F93}" type="pres">
      <dgm:prSet presAssocID="{D8FE34DA-7144-4AC1-888B-00BC8F0385A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E894F83-98F9-4DB1-84CD-5E2EECCA93B4}" type="pres">
      <dgm:prSet presAssocID="{CFE4C323-C0D6-4667-8934-0F5A24B5B839}" presName="spacer" presStyleCnt="0"/>
      <dgm:spPr/>
    </dgm:pt>
    <dgm:pt modelId="{91B55136-31D1-4E4D-A99E-3DAEFA93BC31}" type="pres">
      <dgm:prSet presAssocID="{D877FF24-1655-42AA-8659-81442354DBD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6151418-5A6B-41D0-97DF-3009902FA7DC}" type="presOf" srcId="{5B2E91C9-2A31-4F52-87CB-3E6D107DEAE1}" destId="{0B543FB6-AECE-47C2-B0A5-6FCFE68FA943}" srcOrd="0" destOrd="0" presId="urn:microsoft.com/office/officeart/2005/8/layout/vList2"/>
    <dgm:cxn modelId="{9BE62627-6379-46AB-86EA-FC9197330643}" type="presOf" srcId="{CE0C2A60-EEAF-4A2D-9124-1BBB599C1079}" destId="{29AA9BD9-EFF6-4F41-9510-8377663915F2}" srcOrd="0" destOrd="0" presId="urn:microsoft.com/office/officeart/2005/8/layout/vList2"/>
    <dgm:cxn modelId="{EA739827-129A-40A9-A85B-9A705DCC14B6}" type="presOf" srcId="{3342AA17-E5F0-4359-AEAF-9C40CF842964}" destId="{36F27CAB-84CC-4073-867E-21B0FD213E3B}" srcOrd="0" destOrd="0" presId="urn:microsoft.com/office/officeart/2005/8/layout/vList2"/>
    <dgm:cxn modelId="{49DBAF31-3139-48A3-A6E5-6C39BE4FC04D}" srcId="{5B2E91C9-2A31-4F52-87CB-3E6D107DEAE1}" destId="{CE0C2A60-EEAF-4A2D-9124-1BBB599C1079}" srcOrd="2" destOrd="0" parTransId="{16469EC5-75C9-4918-9383-594F33432A36}" sibTransId="{2EC3970F-FCAC-4CDE-A6BF-7239977D4176}"/>
    <dgm:cxn modelId="{FD764553-94DE-4D3B-8119-634B456D8A4B}" type="presOf" srcId="{8A291D76-14C5-41CF-8481-BF50C813AEDB}" destId="{D341FFC9-21AD-46D4-B93B-CF6C1D2AB055}" srcOrd="0" destOrd="0" presId="urn:microsoft.com/office/officeart/2005/8/layout/vList2"/>
    <dgm:cxn modelId="{69DAF858-A440-44E1-8F5E-62061E5B38EA}" srcId="{5B2E91C9-2A31-4F52-87CB-3E6D107DEAE1}" destId="{8A291D76-14C5-41CF-8481-BF50C813AEDB}" srcOrd="0" destOrd="0" parTransId="{94913F19-B418-4690-9248-B96B59C2A578}" sibTransId="{963A4D02-EA87-4C38-9A8A-17888371E931}"/>
    <dgm:cxn modelId="{B5545F5E-EEA8-4FE9-B959-94FF91EE914F}" srcId="{5B2E91C9-2A31-4F52-87CB-3E6D107DEAE1}" destId="{D8FE34DA-7144-4AC1-888B-00BC8F0385A8}" srcOrd="4" destOrd="0" parTransId="{1367A1A8-188F-4F5E-9351-7EF4D565CD91}" sibTransId="{CFE4C323-C0D6-4667-8934-0F5A24B5B839}"/>
    <dgm:cxn modelId="{EE822268-CE1B-4D0B-B9F0-3BB59071A722}" type="presOf" srcId="{3DF00497-728F-4CC1-9415-C19A2904CB28}" destId="{72AFFF7B-CB32-4BF9-8725-8D642B950B8C}" srcOrd="0" destOrd="0" presId="urn:microsoft.com/office/officeart/2005/8/layout/vList2"/>
    <dgm:cxn modelId="{35EDC78C-D48D-4AB6-99F1-1FFFAA6C6907}" type="presOf" srcId="{D8FE34DA-7144-4AC1-888B-00BC8F0385A8}" destId="{E1EDE019-8257-41BD-B83F-C95B683D5F93}" srcOrd="0" destOrd="0" presId="urn:microsoft.com/office/officeart/2005/8/layout/vList2"/>
    <dgm:cxn modelId="{BC3DA19A-2DB5-49A6-B2E8-5DFDB8921477}" srcId="{5B2E91C9-2A31-4F52-87CB-3E6D107DEAE1}" destId="{3342AA17-E5F0-4359-AEAF-9C40CF842964}" srcOrd="1" destOrd="0" parTransId="{D7BB9217-3BD5-4E49-9135-AABD42F095E7}" sibTransId="{A6203FA5-C845-48AD-9BC2-57EA713F2E61}"/>
    <dgm:cxn modelId="{58A470A9-0E64-430E-A6B2-223C3FA7679F}" srcId="{5B2E91C9-2A31-4F52-87CB-3E6D107DEAE1}" destId="{3DF00497-728F-4CC1-9415-C19A2904CB28}" srcOrd="3" destOrd="0" parTransId="{CADAA8EB-3CD9-4A2B-8F5C-97D6722B2D83}" sibTransId="{E7E3EDF2-B4B7-4693-9799-45A3C35ED262}"/>
    <dgm:cxn modelId="{D69A8BB9-CA03-45B8-BD5E-440DE4B1E408}" srcId="{5B2E91C9-2A31-4F52-87CB-3E6D107DEAE1}" destId="{D877FF24-1655-42AA-8659-81442354DBD7}" srcOrd="5" destOrd="0" parTransId="{1DD54ADB-73C2-467A-B4B2-6E71A5B5854B}" sibTransId="{B96C7407-43A0-4C27-8FCE-325C1833F333}"/>
    <dgm:cxn modelId="{785089FD-8A83-42CE-8DDF-8A4E5B2536F4}" type="presOf" srcId="{D877FF24-1655-42AA-8659-81442354DBD7}" destId="{91B55136-31D1-4E4D-A99E-3DAEFA93BC31}" srcOrd="0" destOrd="0" presId="urn:microsoft.com/office/officeart/2005/8/layout/vList2"/>
    <dgm:cxn modelId="{DB8AC7A3-62D6-4E47-9EA2-BE8FEA47454F}" type="presParOf" srcId="{0B543FB6-AECE-47C2-B0A5-6FCFE68FA943}" destId="{D341FFC9-21AD-46D4-B93B-CF6C1D2AB055}" srcOrd="0" destOrd="0" presId="urn:microsoft.com/office/officeart/2005/8/layout/vList2"/>
    <dgm:cxn modelId="{D7A3EF6D-5DFF-40D1-9E1C-DB7F49D3EE3F}" type="presParOf" srcId="{0B543FB6-AECE-47C2-B0A5-6FCFE68FA943}" destId="{DCC3059F-25B6-4502-A5A4-ACA4D1056E69}" srcOrd="1" destOrd="0" presId="urn:microsoft.com/office/officeart/2005/8/layout/vList2"/>
    <dgm:cxn modelId="{08C09141-1E88-47FC-8C81-46DEA14A8C31}" type="presParOf" srcId="{0B543FB6-AECE-47C2-B0A5-6FCFE68FA943}" destId="{36F27CAB-84CC-4073-867E-21B0FD213E3B}" srcOrd="2" destOrd="0" presId="urn:microsoft.com/office/officeart/2005/8/layout/vList2"/>
    <dgm:cxn modelId="{C2509940-65EE-4DC3-B720-A141778096AC}" type="presParOf" srcId="{0B543FB6-AECE-47C2-B0A5-6FCFE68FA943}" destId="{D1EF0023-DDC9-4A98-9BA9-CEBE0BB01017}" srcOrd="3" destOrd="0" presId="urn:microsoft.com/office/officeart/2005/8/layout/vList2"/>
    <dgm:cxn modelId="{210EE962-B66C-4EB0-9248-9FC6E728DA6A}" type="presParOf" srcId="{0B543FB6-AECE-47C2-B0A5-6FCFE68FA943}" destId="{29AA9BD9-EFF6-4F41-9510-8377663915F2}" srcOrd="4" destOrd="0" presId="urn:microsoft.com/office/officeart/2005/8/layout/vList2"/>
    <dgm:cxn modelId="{B8EDC120-5AB4-4C67-B598-91C498152175}" type="presParOf" srcId="{0B543FB6-AECE-47C2-B0A5-6FCFE68FA943}" destId="{5429507F-EF73-4F08-94AD-DE5A8847793C}" srcOrd="5" destOrd="0" presId="urn:microsoft.com/office/officeart/2005/8/layout/vList2"/>
    <dgm:cxn modelId="{DD7316AB-B760-413C-BFE3-83245143D431}" type="presParOf" srcId="{0B543FB6-AECE-47C2-B0A5-6FCFE68FA943}" destId="{72AFFF7B-CB32-4BF9-8725-8D642B950B8C}" srcOrd="6" destOrd="0" presId="urn:microsoft.com/office/officeart/2005/8/layout/vList2"/>
    <dgm:cxn modelId="{4E869329-2C3D-47EE-BFFC-E63ADF5EC739}" type="presParOf" srcId="{0B543FB6-AECE-47C2-B0A5-6FCFE68FA943}" destId="{4533CC33-CCEE-4CA1-AD33-AA026C2148AF}" srcOrd="7" destOrd="0" presId="urn:microsoft.com/office/officeart/2005/8/layout/vList2"/>
    <dgm:cxn modelId="{4AB131FF-5ACF-4234-8A56-EF5CC406980E}" type="presParOf" srcId="{0B543FB6-AECE-47C2-B0A5-6FCFE68FA943}" destId="{E1EDE019-8257-41BD-B83F-C95B683D5F93}" srcOrd="8" destOrd="0" presId="urn:microsoft.com/office/officeart/2005/8/layout/vList2"/>
    <dgm:cxn modelId="{869A1EAD-49A8-4005-A6DB-D8DC18F103CA}" type="presParOf" srcId="{0B543FB6-AECE-47C2-B0A5-6FCFE68FA943}" destId="{AE894F83-98F9-4DB1-84CD-5E2EECCA93B4}" srcOrd="9" destOrd="0" presId="urn:microsoft.com/office/officeart/2005/8/layout/vList2"/>
    <dgm:cxn modelId="{BF8E013D-0867-4EEC-B32F-E5923B6733DF}" type="presParOf" srcId="{0B543FB6-AECE-47C2-B0A5-6FCFE68FA943}" destId="{91B55136-31D1-4E4D-A99E-3DAEFA93BC3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13A12-A2D7-405D-B1A2-34E24067CB62}">
      <dsp:nvSpPr>
        <dsp:cNvPr id="0" name=""/>
        <dsp:cNvSpPr/>
      </dsp:nvSpPr>
      <dsp:spPr>
        <a:xfrm>
          <a:off x="0" y="1070959"/>
          <a:ext cx="6666833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33248" rIns="51742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Contractor’s requirement to notify agency of decisions regarding patent prosecution must be 60 days prior to a statutory bar </a:t>
          </a:r>
          <a:r>
            <a:rPr lang="en-US" sz="1600" u="sng" kern="1200"/>
            <a:t>or 60 days prior to the end of an extended time period granted by the agency </a:t>
          </a:r>
          <a:endParaRPr lang="en-US" sz="1600" kern="1200"/>
        </a:p>
      </dsp:txBody>
      <dsp:txXfrm>
        <a:off x="0" y="1070959"/>
        <a:ext cx="6666833" cy="1360800"/>
      </dsp:txXfrm>
    </dsp:sp>
    <dsp:sp modelId="{30326AE8-3747-4F95-B135-61D6A05283CA}">
      <dsp:nvSpPr>
        <dsp:cNvPr id="0" name=""/>
        <dsp:cNvSpPr/>
      </dsp:nvSpPr>
      <dsp:spPr>
        <a:xfrm>
          <a:off x="333341" y="834799"/>
          <a:ext cx="4666783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Avenue for curing non-compliance</a:t>
          </a:r>
        </a:p>
      </dsp:txBody>
      <dsp:txXfrm>
        <a:off x="356398" y="857856"/>
        <a:ext cx="4620669" cy="426206"/>
      </dsp:txXfrm>
    </dsp:sp>
    <dsp:sp modelId="{8B96C39A-47B4-4CFF-B746-39F10993ECB9}">
      <dsp:nvSpPr>
        <dsp:cNvPr id="0" name=""/>
        <dsp:cNvSpPr/>
      </dsp:nvSpPr>
      <dsp:spPr>
        <a:xfrm>
          <a:off x="0" y="2754320"/>
          <a:ext cx="6666833" cy="186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333248" rIns="51742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March-in rights shall not be exercised exclusively based on the business decisions of the contractor regarding the pricing of commercial goods and services arising from the practical application of the invention.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Time period for considering march-in request extended from 60 to 120 days.</a:t>
          </a:r>
        </a:p>
      </dsp:txBody>
      <dsp:txXfrm>
        <a:off x="0" y="2754320"/>
        <a:ext cx="6666833" cy="1864800"/>
      </dsp:txXfrm>
    </dsp:sp>
    <dsp:sp modelId="{E912A96A-B1AB-4DD5-B1FF-4DAD900B63D6}">
      <dsp:nvSpPr>
        <dsp:cNvPr id="0" name=""/>
        <dsp:cNvSpPr/>
      </dsp:nvSpPr>
      <dsp:spPr>
        <a:xfrm>
          <a:off x="333341" y="2518160"/>
          <a:ext cx="4666783" cy="47232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“Suggestion” that pricing should be a consideration</a:t>
          </a:r>
        </a:p>
      </dsp:txBody>
      <dsp:txXfrm>
        <a:off x="356398" y="2541217"/>
        <a:ext cx="4620669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1FFC9-21AD-46D4-B93B-CF6C1D2AB055}">
      <dsp:nvSpPr>
        <dsp:cNvPr id="0" name=""/>
        <dsp:cNvSpPr/>
      </dsp:nvSpPr>
      <dsp:spPr>
        <a:xfrm>
          <a:off x="0" y="261320"/>
          <a:ext cx="6666833" cy="8002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Remdesivir treatment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	Hepatitis C – 2009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	Ebola – 2015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	Coronaviruses – 2020 (first drug given EUA for Covid-19)</a:t>
          </a:r>
        </a:p>
      </dsp:txBody>
      <dsp:txXfrm>
        <a:off x="39066" y="300386"/>
        <a:ext cx="6588701" cy="722147"/>
      </dsp:txXfrm>
    </dsp:sp>
    <dsp:sp modelId="{36F27CAB-84CC-4073-867E-21B0FD213E3B}">
      <dsp:nvSpPr>
        <dsp:cNvPr id="0" name=""/>
        <dsp:cNvSpPr/>
      </dsp:nvSpPr>
      <dsp:spPr>
        <a:xfrm>
          <a:off x="0" y="1087520"/>
          <a:ext cx="6666833" cy="800279"/>
        </a:xfrm>
        <a:prstGeom prst="roundRect">
          <a:avLst/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Discovery phase research was done at a university with federal funding </a:t>
          </a:r>
        </a:p>
      </dsp:txBody>
      <dsp:txXfrm>
        <a:off x="39066" y="1126586"/>
        <a:ext cx="6588701" cy="722147"/>
      </dsp:txXfrm>
    </dsp:sp>
    <dsp:sp modelId="{29AA9BD9-EFF6-4F41-9510-8377663915F2}">
      <dsp:nvSpPr>
        <dsp:cNvPr id="0" name=""/>
        <dsp:cNvSpPr/>
      </dsp:nvSpPr>
      <dsp:spPr>
        <a:xfrm>
          <a:off x="0" y="1913720"/>
          <a:ext cx="6666833" cy="800279"/>
        </a:xfrm>
        <a:prstGeom prst="roundRect">
          <a:avLst/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Spinout company began clinical trials and was purchased by Gilead</a:t>
          </a:r>
        </a:p>
      </dsp:txBody>
      <dsp:txXfrm>
        <a:off x="39066" y="1952786"/>
        <a:ext cx="6588701" cy="722147"/>
      </dsp:txXfrm>
    </dsp:sp>
    <dsp:sp modelId="{72AFFF7B-CB32-4BF9-8725-8D642B950B8C}">
      <dsp:nvSpPr>
        <dsp:cNvPr id="0" name=""/>
        <dsp:cNvSpPr/>
      </dsp:nvSpPr>
      <dsp:spPr>
        <a:xfrm>
          <a:off x="0" y="2739920"/>
          <a:ext cx="6666833" cy="800279"/>
        </a:xfrm>
        <a:prstGeom prst="roundRect">
          <a:avLst/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As of December 2020, federal funding for preclinical studies and clinical trials involving remdesivir totaled about $162 million. Gilead exceed $1 billion in investment in 2020 alone.</a:t>
          </a:r>
        </a:p>
      </dsp:txBody>
      <dsp:txXfrm>
        <a:off x="39066" y="2778986"/>
        <a:ext cx="6588701" cy="722147"/>
      </dsp:txXfrm>
    </dsp:sp>
    <dsp:sp modelId="{E1EDE019-8257-41BD-B83F-C95B683D5F93}">
      <dsp:nvSpPr>
        <dsp:cNvPr id="0" name=""/>
        <dsp:cNvSpPr/>
      </dsp:nvSpPr>
      <dsp:spPr>
        <a:xfrm>
          <a:off x="0" y="3566120"/>
          <a:ext cx="6666833" cy="800279"/>
        </a:xfrm>
        <a:prstGeom prst="roundRect">
          <a:avLst/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August 2020, 34 state attorneys general requested exercise of march-in rights</a:t>
          </a:r>
        </a:p>
      </dsp:txBody>
      <dsp:txXfrm>
        <a:off x="39066" y="3605186"/>
        <a:ext cx="6588701" cy="722147"/>
      </dsp:txXfrm>
    </dsp:sp>
    <dsp:sp modelId="{91B55136-31D1-4E4D-A99E-3DAEFA93BC31}">
      <dsp:nvSpPr>
        <dsp:cNvPr id="0" name=""/>
        <dsp:cNvSpPr/>
      </dsp:nvSpPr>
      <dsp:spPr>
        <a:xfrm>
          <a:off x="0" y="4392319"/>
          <a:ext cx="6666833" cy="800279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>
              <a:hlinkClick xmlns:r="http://schemas.openxmlformats.org/officeDocument/2006/relationships" r:id="rId1"/>
            </a:rPr>
            <a:t>March 2021 Report </a:t>
          </a:r>
          <a:r>
            <a:rPr lang="en-US" sz="900" kern="1200"/>
            <a:t>– Federally supported remdesivir research conducted by CDC, DOD, NIH, and NIH-funded universities has not resulted in government patent rights, because, according to agency and university officials, federal contributions to the research did not generate new inventions.</a:t>
          </a:r>
        </a:p>
      </dsp:txBody>
      <dsp:txXfrm>
        <a:off x="39066" y="4431385"/>
        <a:ext cx="6588701" cy="722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D5CDE-3EA2-48EF-A39F-10C625AAD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EBD54-7A4D-426B-82FC-6862F2EFD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7C581-A9C3-48E3-9E55-75B258AE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5DA7E-CB48-4B2F-A8BB-D09EBA591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94F19-54C1-4C38-AE00-6D7DE48C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19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E233-15DA-472D-8F2A-BFD9A33A6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D11864-7127-4B97-B0B2-FF32F693F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E3397-44AA-4F51-A58E-F0FE8E38B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949B7-7BC5-442D-A238-0405AA91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6CFCD-7CAA-44BF-9E62-AFC7DB8E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0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46C94B-9D7D-4CBE-8422-89235C59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E5E6D-4734-4640-8710-3137EAFCF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ACFF3-346F-467A-A051-C8B59ADE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15527-8C0E-4AE5-BE53-89A52AF7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F6278-54CA-4C22-BA90-BF0E5F6C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2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FD13-D098-4F82-8E3E-A06D1AFB5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C0D8-A8ED-499D-A8C2-1FBED08F8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26C24-CAD9-4CA3-9E10-E15E643CC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7A15B-0694-46BC-8F17-645260EB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2608E-755C-426D-AB87-44DF0A09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1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9EAA-69A4-404C-9FC2-1BF655992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6DDB6-F397-4B13-AC8C-859715DEE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BD5B4-533E-4EA1-A273-127D0332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2E41-0760-4CF5-87CC-0711A4D8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AED16-76BF-488B-913A-E5A982F2B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7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0D62-07CE-4AB8-81BE-37756028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B2443-84EF-47DF-8C7A-44A810B96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3E971-767B-4F4E-9A65-3669D01C3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3128D-146D-4861-9E89-3E4312E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3E1D9-B441-417C-A4E3-BFA531D29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823EF-928F-49E3-8850-65C9321B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6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80E92-CA3B-476B-9976-F4636CFC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2CDCE-82BE-47B1-A2CA-E7484AE78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7C505-7E54-45A7-86D9-737B844B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62C28-099B-4D83-AA99-4C647C24A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7BD6C-C633-46BA-BE2D-B07863452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4BE8A-6FF8-4178-8A53-C3DFD4FD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356FD-1592-4E2F-81E5-63AC8B1D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4E7D96-F4BF-4844-8E36-DDD44CCA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51D6-70E6-41E9-87FD-E98E9A32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EF8A5-EBB8-466A-8268-6D80CA06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99448-6471-4B28-BD8F-0459EF809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3FECD-3580-4014-8C68-4158BEAC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93D2E-4588-4E41-A764-EC2BCA354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6AD592-637A-4FB9-B1ED-D9F748BE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7ED38-4CB8-4088-A902-92408304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5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0AD6-2870-4E8C-8C75-8BCD52E5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3639B-4DC7-487A-BC23-11090D072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3C64D-9DA2-455B-A501-64DAACFA0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84AFF-1855-4B7B-80B4-D677140D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95874-9721-4C46-878F-BCF77971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06DA6-0074-466F-B0EC-E085BC33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B15DE-2EFA-4467-83AA-0BFEB441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5FF823-06CD-486F-8C57-D08E18439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01486-705E-47ED-AA19-E145EA80E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4F9BD-B89F-475D-9391-E272F4AEF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B8D5D-3B7F-48A4-AA7C-F1FA953D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D692C-3AAB-4F65-BBDF-22938064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383598-162A-407A-BA51-A3AB6606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DE8D0-12E0-471E-868A-615F8909A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22308-7355-466E-8E0B-F01EB26CB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B1E2-8217-4A01-A621-4496D1CAB67E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23C9C-43F7-4FA6-8966-53434F0F5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60804-04D7-48B9-9A50-2C28CECE6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5953-7B1B-41AC-B850-DB48924AD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st.gov/tpo/bayh-dol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ayhdolecoalition.org/the-bayh-dole-coalition-launches-to-preserve-the-bayh-dole-ac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omist.com/technology-quarterly/2002/12/14/innovations-golden-goo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info.gov/content/pkg/USCODE-2011-title35/html/USCODE-2011-title35-partII-chap18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50126-A189-45EF-9EB1-D9B016A7E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The Bayh-Dole Act and Its Impact on Technology Commercialization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B762F-C03E-4B66-B7E8-9F3DDB28A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Cameron Smith, MEng, JD, CLP</a:t>
            </a:r>
          </a:p>
          <a:p>
            <a:pPr algn="r"/>
            <a:r>
              <a:rPr lang="en-US" sz="2000" dirty="0">
                <a:solidFill>
                  <a:srgbClr val="FFFFFF"/>
                </a:solidFill>
              </a:rPr>
              <a:t>Commercialization Director</a:t>
            </a:r>
          </a:p>
          <a:p>
            <a:pPr algn="r"/>
            <a:r>
              <a:rPr lang="en-US" sz="2000" dirty="0">
                <a:solidFill>
                  <a:srgbClr val="FFFFFF"/>
                </a:solidFill>
              </a:rPr>
              <a:t>Texas Tech University 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1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2CB569-1B08-463A-A677-BFA728B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 dirty="0"/>
              <a:t>March-In Rights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B6988-3AB5-4ED1-A1ED-A28464DE3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***Drug pricing is not included and was not intended to be included in consideration of exercising march-in rights***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514350" indent="-514350">
              <a:buFont typeface="+mj-lt"/>
              <a:buAutoNum type="arabicPeriod"/>
            </a:pPr>
            <a:endParaRPr lang="en-US" sz="200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8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AA8363-72B2-473C-B51E-0E6344083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54" y="1683756"/>
            <a:ext cx="3296390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Current Proposed Revisions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1CE9FA-EEAB-4E7F-9D13-B89B960AF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1669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80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15CA99-C8BA-411C-A1DE-A1F87D70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 dirty="0"/>
              <a:t>Proposed Revisions – 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F3C09-545B-4022-BFBB-3B6C3034E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r>
              <a:rPr lang="en-US" sz="1900" dirty="0"/>
              <a:t>January 4, 2021, to April 5, 2021 – opened for public comment (via </a:t>
            </a:r>
            <a:r>
              <a:rPr lang="en-US" sz="1900" dirty="0">
                <a:hlinkClick r:id="rId2"/>
              </a:rPr>
              <a:t>portal</a:t>
            </a:r>
            <a:r>
              <a:rPr lang="en-US" sz="1900" dirty="0"/>
              <a:t>)</a:t>
            </a:r>
          </a:p>
          <a:p>
            <a:r>
              <a:rPr lang="en-US" sz="1900" dirty="0"/>
              <a:t>National Institute of Standards and Technology (NIST) will review to make additional revisions then will go through a final Department of Commerce clearance and Agency review</a:t>
            </a:r>
          </a:p>
          <a:p>
            <a:r>
              <a:rPr lang="en-US" sz="1900" dirty="0"/>
              <a:t>Will become final October 2021</a:t>
            </a:r>
          </a:p>
          <a:p>
            <a:r>
              <a:rPr lang="en-US" sz="1900" dirty="0"/>
              <a:t>Comments included:</a:t>
            </a:r>
          </a:p>
          <a:p>
            <a:pPr lvl="1"/>
            <a:r>
              <a:rPr lang="en-US" sz="1900" dirty="0"/>
              <a:t>Remove “exclusively” and “of the contractor” – will add certainty to companies licensing university technologies (AUTM, SBA, former aid for Senator Bayh, Global Innovation Policy Center)</a:t>
            </a:r>
          </a:p>
          <a:p>
            <a:pPr lvl="1"/>
            <a:r>
              <a:rPr lang="en-US" sz="1900" dirty="0"/>
              <a:t>NIH has denied all 12 petitions to march-in so far – this language won’t be that impactful</a:t>
            </a:r>
          </a:p>
          <a:p>
            <a:pPr lvl="1"/>
            <a:r>
              <a:rPr lang="en-US" sz="1900" dirty="0"/>
              <a:t>This amendment is properly trying to prevent drug price gouging in the US</a:t>
            </a:r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  <a:p>
            <a:endParaRPr lang="en-US" sz="1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69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B239D5-4F9C-423E-9AF7-5361BD48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Drug Pricing Debate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22421A-13A1-4A25-B34B-95F7398D81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36155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29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56C35E-778C-4AF7-8825-94C5A8CBC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D25F-7909-4527-A807-3CA6AD3D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Without the Bayh-Dole act, we likely wouldn’t have:</a:t>
            </a:r>
          </a:p>
          <a:p>
            <a:r>
              <a:rPr lang="en-US" sz="2000"/>
              <a:t>Google</a:t>
            </a:r>
          </a:p>
          <a:p>
            <a:r>
              <a:rPr lang="en-US" sz="2000"/>
              <a:t>Once-a-day pill for HIV</a:t>
            </a:r>
          </a:p>
          <a:p>
            <a:r>
              <a:rPr lang="en-US" sz="2000"/>
              <a:t>Quantum computing</a:t>
            </a:r>
          </a:p>
          <a:p>
            <a:r>
              <a:rPr lang="en-US" sz="2000"/>
              <a:t>High-definition televisions</a:t>
            </a:r>
          </a:p>
          <a:p>
            <a:r>
              <a:rPr lang="en-US" sz="2000"/>
              <a:t>Firefighting drones</a:t>
            </a:r>
          </a:p>
        </p:txBody>
      </p:sp>
    </p:spTree>
    <p:extLst>
      <p:ext uri="{BB962C8B-B14F-4D97-AF65-F5344CB8AC3E}">
        <p14:creationId xmlns:p14="http://schemas.microsoft.com/office/powerpoint/2010/main" val="26024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2C0FE0-E43F-4E46-BAA0-6859B1B28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In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E537-D892-4C50-B713-A82340DB9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effectLst/>
                <a:latin typeface="Source Sans Pro" panose="020B0503030403020204" pitchFamily="34" charset="0"/>
              </a:rPr>
              <a:t>“[S]</a:t>
            </a:r>
            <a:r>
              <a:rPr lang="en-US" sz="2000" b="0" i="0" dirty="0" err="1">
                <a:effectLst/>
                <a:latin typeface="Source Sans Pro" panose="020B0503030403020204" pitchFamily="34" charset="0"/>
              </a:rPr>
              <a:t>ince</a:t>
            </a:r>
            <a:r>
              <a:rPr lang="en-US" sz="2000" b="0" i="0" dirty="0">
                <a:effectLst/>
                <a:latin typeface="Source Sans Pro" panose="020B0503030403020204" pitchFamily="34" charset="0"/>
              </a:rPr>
              <a:t> its passage in 1980, Bayh-Dole has bolstered U.S. economic output by up to $1.7 trillion, supported nearly 6 million jobs, and helped launch more than 13,000 start-ups.</a:t>
            </a:r>
          </a:p>
          <a:p>
            <a:pPr marL="0" indent="0">
              <a:buNone/>
            </a:pPr>
            <a:endParaRPr lang="en-US" sz="2000" b="0" i="0" dirty="0">
              <a:effectLst/>
              <a:latin typeface="Source Sans Pro" panose="020B0503030403020204" pitchFamily="34" charset="0"/>
            </a:endParaRPr>
          </a:p>
          <a:p>
            <a:pPr marL="3657600" lvl="8" indent="0">
              <a:buNone/>
            </a:pPr>
            <a:r>
              <a:rPr lang="en-US" sz="2000" dirty="0">
                <a:latin typeface="Source Sans Pro" panose="020B0503030403020204" pitchFamily="34" charset="0"/>
                <a:hlinkClick r:id="rId2"/>
              </a:rPr>
              <a:t>The Bayh-Dole Coalition</a:t>
            </a:r>
            <a:endParaRPr lang="en-US" sz="2000" dirty="0">
              <a:latin typeface="Source Sans Pro" panose="020B0503030403020204" pitchFamily="34" charset="0"/>
            </a:endParaRPr>
          </a:p>
          <a:p>
            <a:pPr marL="3657600" lvl="8" indent="0">
              <a:buNone/>
            </a:pPr>
            <a:r>
              <a:rPr lang="en-US" sz="2000" dirty="0">
                <a:latin typeface="Source Sans Pro" panose="020B0503030403020204" pitchFamily="34" charset="0"/>
              </a:rPr>
              <a:t>	February 4, 2021</a:t>
            </a:r>
          </a:p>
          <a:p>
            <a:pPr marL="3657600" lvl="8" indent="0">
              <a:buNone/>
            </a:pPr>
            <a:r>
              <a:rPr lang="en-US" sz="2000" b="0" i="0" dirty="0">
                <a:effectLst/>
                <a:latin typeface="Source Sans Pro" panose="020B050303040302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2422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8E8F19-52DC-4DA9-8294-6514AA984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Th Bayh-Dole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CE21-F750-4FE4-9B7B-DBEFD31EA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 fontAlgn="base">
              <a:buNone/>
            </a:pPr>
            <a:r>
              <a:rPr lang="en-US" sz="2400" i="1" dirty="0"/>
              <a:t>“</a:t>
            </a:r>
            <a:r>
              <a:rPr lang="en-US" sz="2400" b="0" i="1" dirty="0">
                <a:effectLst/>
                <a:latin typeface="MiloTE"/>
              </a:rPr>
              <a:t>Possibly the most inspired piece of legislation to be enacted in America over the past half-century was the Bayh-Dole act of 1980… More than anything, this single policy measure helped to reverse America's precipitous slide into industrial irrelevance.”</a:t>
            </a:r>
            <a:br>
              <a:rPr lang="en-US" sz="2000" b="0" i="0" dirty="0">
                <a:effectLst/>
                <a:latin typeface="MiloTE"/>
              </a:rPr>
            </a:br>
            <a:r>
              <a:rPr lang="en-US" sz="2000" dirty="0"/>
              <a:t>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</a:t>
            </a:r>
            <a:r>
              <a:rPr lang="en-US" sz="2000" dirty="0">
                <a:hlinkClick r:id="rId2"/>
              </a:rPr>
              <a:t>The Economist - Technology Quarterly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		December 14, 2002</a:t>
            </a:r>
          </a:p>
        </p:txBody>
      </p:sp>
    </p:spTree>
    <p:extLst>
      <p:ext uri="{BB962C8B-B14F-4D97-AF65-F5344CB8AC3E}">
        <p14:creationId xmlns:p14="http://schemas.microsoft.com/office/powerpoint/2010/main" val="372756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67A0C-9AB9-4DE9-8372-319581AD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5A73-0E58-450F-8C57-0476EE6A2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6203135" cy="3454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Previously, the government retained ownership of technologies resulting from federally funded research at public universities </a:t>
            </a:r>
          </a:p>
          <a:p>
            <a:r>
              <a:rPr lang="en-US" sz="2000" dirty="0"/>
              <a:t>The government put the technologies in the public domain, providing non-exclusive rights to the technologies, leaving inventors with little incentive to research</a:t>
            </a:r>
          </a:p>
          <a:p>
            <a:r>
              <a:rPr lang="en-US" sz="2000" dirty="0"/>
              <a:t>Less than 5% of technologies ended up commercialized and less than 5% of new drugs were introduced in the US</a:t>
            </a:r>
          </a:p>
          <a:p>
            <a:endParaRPr lang="en-US" sz="2000" dirty="0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3AC2F8B-15D6-49D0-A382-E8896ED2F1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7389"/>
              </p:ext>
            </p:extLst>
          </p:nvPr>
        </p:nvGraphicFramePr>
        <p:xfrm>
          <a:off x="7339532" y="2330290"/>
          <a:ext cx="4700629" cy="325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Bitmap Image" r:id="rId3" imgW="3924848" imgH="2715004" progId="Paint.Picture">
                  <p:embed/>
                </p:oleObj>
              </mc:Choice>
              <mc:Fallback>
                <p:oleObj name="Bitmap Image" r:id="rId3" imgW="3924848" imgH="2715004" progId="Paint.Picture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E3AC2F8B-15D6-49D0-A382-E8896ED2F1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532" y="2330290"/>
                        <a:ext cx="4700629" cy="3251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56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9FC3E9-6865-4229-A9C3-7981420A1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 dirty="0"/>
              <a:t>Policy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8028-190C-4948-8DF0-E4259DA93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1800" dirty="0"/>
              <a:t>to use the patent system to promote the </a:t>
            </a:r>
            <a:r>
              <a:rPr lang="en-US" sz="1800" dirty="0">
                <a:solidFill>
                  <a:srgbClr val="FF0000"/>
                </a:solidFill>
              </a:rPr>
              <a:t>utilization of inventions arising from federally supported research </a:t>
            </a:r>
            <a:r>
              <a:rPr lang="en-US" sz="1800" dirty="0"/>
              <a:t>or development</a:t>
            </a:r>
          </a:p>
          <a:p>
            <a:r>
              <a:rPr lang="en-US" sz="1800" dirty="0"/>
              <a:t>to encourage maximum </a:t>
            </a:r>
            <a:r>
              <a:rPr lang="en-US" sz="1800" dirty="0">
                <a:solidFill>
                  <a:srgbClr val="FF0000"/>
                </a:solidFill>
              </a:rPr>
              <a:t>participation of small business </a:t>
            </a:r>
            <a:r>
              <a:rPr lang="en-US" sz="1800" dirty="0"/>
              <a:t>firms in federally supported research and development efforts</a:t>
            </a:r>
          </a:p>
          <a:p>
            <a:r>
              <a:rPr lang="en-US" sz="1800" dirty="0"/>
              <a:t>to promote </a:t>
            </a:r>
            <a:r>
              <a:rPr lang="en-US" sz="1800" dirty="0">
                <a:solidFill>
                  <a:srgbClr val="FF0000"/>
                </a:solidFill>
              </a:rPr>
              <a:t>collaboration between commercial concerns and nonprofit organizations</a:t>
            </a:r>
            <a:r>
              <a:rPr lang="en-US" sz="1800" dirty="0"/>
              <a:t>, including universities</a:t>
            </a:r>
          </a:p>
          <a:p>
            <a:r>
              <a:rPr lang="en-US" sz="1800" dirty="0"/>
              <a:t>to ensure that inventions made by nonprofit organizations and small business firms are </a:t>
            </a:r>
            <a:r>
              <a:rPr lang="en-US" sz="1800" dirty="0">
                <a:solidFill>
                  <a:srgbClr val="FF0000"/>
                </a:solidFill>
              </a:rPr>
              <a:t>used in a manner to promote free competition and enterprise</a:t>
            </a:r>
            <a:r>
              <a:rPr lang="en-US" sz="1800" dirty="0"/>
              <a:t> without unduly encumbering future research and discovery</a:t>
            </a:r>
          </a:p>
          <a:p>
            <a:r>
              <a:rPr lang="en-US" sz="1800" dirty="0"/>
              <a:t>to promote the commercialization and public availability of inventions made </a:t>
            </a:r>
            <a:r>
              <a:rPr lang="en-US" sz="1800" dirty="0">
                <a:solidFill>
                  <a:srgbClr val="FF0000"/>
                </a:solidFill>
              </a:rPr>
              <a:t>in the United States by United States industry </a:t>
            </a:r>
            <a:r>
              <a:rPr lang="en-US" sz="1800" dirty="0"/>
              <a:t>and labor</a:t>
            </a:r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								</a:t>
            </a:r>
            <a:r>
              <a:rPr lang="en-US" sz="1400" dirty="0">
                <a:hlinkClick r:id="rId2"/>
              </a:rPr>
              <a:t>*35 USC 18 - §200</a:t>
            </a:r>
            <a:endParaRPr lang="en-US" sz="1400" dirty="0"/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00AFB-D3B7-4D30-9F0F-6B6620DC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 dirty="0"/>
              <a:t>Major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13CF1-67C6-4BDC-AA17-3222B5C70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Each nonprofit organization… may, within a reasonable time after disclosure… elect to retain title to any subject invention…</a:t>
            </a:r>
          </a:p>
          <a:p>
            <a:pPr lvl="1"/>
            <a:r>
              <a:rPr lang="en-US" sz="2000" dirty="0"/>
              <a:t>“Subject Invention” means any invention of the contractor conceived or first actually reduced to practice in the performance of work under a funding agreement</a:t>
            </a:r>
          </a:p>
          <a:p>
            <a:r>
              <a:rPr lang="en-US" sz="2000" dirty="0"/>
              <a:t>Each nonprofit organization shall </a:t>
            </a:r>
            <a:r>
              <a:rPr lang="en-US" sz="2000" dirty="0">
                <a:solidFill>
                  <a:srgbClr val="FF0000"/>
                </a:solidFill>
              </a:rPr>
              <a:t>disclose and report </a:t>
            </a:r>
            <a:r>
              <a:rPr lang="en-US" sz="2000" dirty="0"/>
              <a:t>with the funding agency</a:t>
            </a:r>
          </a:p>
          <a:p>
            <a:r>
              <a:rPr lang="en-US" sz="2000" dirty="0"/>
              <a:t>Federal agency retains </a:t>
            </a:r>
            <a:r>
              <a:rPr lang="en-US" sz="2000" dirty="0">
                <a:solidFill>
                  <a:srgbClr val="FF0000"/>
                </a:solidFill>
              </a:rPr>
              <a:t>march-in rights </a:t>
            </a:r>
            <a:r>
              <a:rPr lang="en-US" sz="2000" dirty="0"/>
              <a:t>in certain circumstances</a:t>
            </a:r>
          </a:p>
          <a:p>
            <a:r>
              <a:rPr lang="en-US" sz="2000" dirty="0"/>
              <a:t>Preference for US industry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6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3C44F-E562-424E-9478-97BD75B1F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Reporting and Obligations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DB6AE-C6EB-4A02-A70E-CA70DB481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/>
              <a:t>Institutional</a:t>
            </a:r>
            <a:r>
              <a:rPr lang="en-US" sz="2000"/>
              <a:t> </a:t>
            </a:r>
            <a:r>
              <a:rPr lang="en-US" sz="2000" b="1"/>
              <a:t>Obligations</a:t>
            </a:r>
          </a:p>
          <a:p>
            <a:r>
              <a:rPr lang="en-US" sz="2000"/>
              <a:t>Disclose each subject invention to the Federal agency within a reasonable time</a:t>
            </a:r>
          </a:p>
          <a:p>
            <a:r>
              <a:rPr lang="en-US" sz="2000"/>
              <a:t>Make a written election within two years after disclosure to the Federal agency whether the contractor will retain title to a subject invention</a:t>
            </a:r>
          </a:p>
          <a:p>
            <a:r>
              <a:rPr lang="en-US" sz="2000"/>
              <a:t>Agrees to file a patent application prior to any statutory bar date</a:t>
            </a:r>
          </a:p>
          <a:p>
            <a:r>
              <a:rPr lang="en-US" sz="2000"/>
              <a:t>The Federal agency shall have a nonexclusive, nontransferrable, irrevocable, paid-up license to practice or have practiced for or on behalf of the United States any subject invention throughout the world</a:t>
            </a:r>
          </a:p>
          <a:p>
            <a:r>
              <a:rPr lang="en-US" sz="2000"/>
              <a:t>Include federal funding statement in patent application</a:t>
            </a:r>
          </a:p>
          <a:p>
            <a:r>
              <a:rPr lang="en-US" sz="2000"/>
              <a:t>A prohibition upon the assignment of rights to a subject invention in the United States without the approval of the Federal agency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10305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3C44F-E562-424E-9478-97BD75B1F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 dirty="0"/>
              <a:t>Reporting and Obligations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DB6AE-C6EB-4A02-A70E-CA70DB481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Benefits to the Inventor</a:t>
            </a:r>
          </a:p>
          <a:p>
            <a:r>
              <a:rPr lang="en-US" sz="2000" dirty="0"/>
              <a:t>Right of the Federal agency to require periodic reporting on the utilization or efforts at obtaining utilization that are being made by the contractor or his licensees or assignees</a:t>
            </a:r>
          </a:p>
          <a:p>
            <a:r>
              <a:rPr lang="en-US" sz="2000" dirty="0"/>
              <a:t>Share royalties with the inventor</a:t>
            </a:r>
          </a:p>
          <a:p>
            <a:r>
              <a:rPr lang="en-US" sz="2000" dirty="0"/>
              <a:t>Utilize revenue for the support of scientific research or education</a:t>
            </a:r>
          </a:p>
          <a:p>
            <a:r>
              <a:rPr lang="en-US" sz="2000" dirty="0"/>
              <a:t>Licensing of inventions is handled by the institution’s technology transfer office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4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2CB569-1B08-463A-A677-BFA728B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March-In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B6988-3AB5-4ED1-A1ED-A28464DE3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/>
              <a:t>“The Federal agency… shall have the right… to require the contractor, an assignee or exclusive licensee of a subject invention to grant a… license in any field of use to a responsible applicant… upon terms that are reasonable under the circumstances…”</a:t>
            </a:r>
          </a:p>
          <a:p>
            <a:endParaRPr lang="en-US" sz="2000"/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47412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2CB569-1B08-463A-A677-BFA728BE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en-US" sz="4000" dirty="0"/>
              <a:t>March-In Rights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B6988-3AB5-4ED1-A1ED-A28464DE3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i="1"/>
              <a:t>Only </a:t>
            </a:r>
            <a:r>
              <a:rPr lang="en-US" sz="2000"/>
              <a:t>appropriate if the Federal Agency determines that: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action is necessary because the contractor or assignee has not taken, or is not expected to take within a reasonable time, effective steps to achieve practical application of the subject invention in such field of use;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… is necessary to alleviate health or safety needs…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… is necessary to meet requirements for public use…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… agreement has not been obtained…</a:t>
            </a:r>
          </a:p>
          <a:p>
            <a:pPr marL="514350" indent="-514350">
              <a:buFont typeface="+mj-lt"/>
              <a:buAutoNum type="arabicPeriod"/>
            </a:pPr>
            <a:endParaRPr lang="en-US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13009</TotalTime>
  <Words>1104</Words>
  <Application>Microsoft Macintosh PowerPoint</Application>
  <PresentationFormat>Widescreen</PresentationFormat>
  <Paragraphs>93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MiloTE</vt:lpstr>
      <vt:lpstr>Source Sans Pro</vt:lpstr>
      <vt:lpstr>Office Theme</vt:lpstr>
      <vt:lpstr>Bitmap Image</vt:lpstr>
      <vt:lpstr>The Bayh-Dole Act and Its Impact on Technology Commercialization</vt:lpstr>
      <vt:lpstr>Th Bayh-Dole Act</vt:lpstr>
      <vt:lpstr>History</vt:lpstr>
      <vt:lpstr>Policy and Objectives</vt:lpstr>
      <vt:lpstr>Major Provisions</vt:lpstr>
      <vt:lpstr>Reporting and Obligations</vt:lpstr>
      <vt:lpstr>Reporting and Obligations (cont’d)</vt:lpstr>
      <vt:lpstr>March-In Rights</vt:lpstr>
      <vt:lpstr>March-In Rights (cont’d)</vt:lpstr>
      <vt:lpstr>March-In Rights (cont’d)</vt:lpstr>
      <vt:lpstr>Current Proposed Revisions</vt:lpstr>
      <vt:lpstr>Proposed Revisions – What’s Next?</vt:lpstr>
      <vt:lpstr>Drug Pricing Debate</vt:lpstr>
      <vt:lpstr>Impact</vt:lpstr>
      <vt:lpstr>In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Cameron</dc:creator>
  <cp:lastModifiedBy>Lena Moran</cp:lastModifiedBy>
  <cp:revision>9</cp:revision>
  <dcterms:created xsi:type="dcterms:W3CDTF">2021-06-16T17:44:10Z</dcterms:created>
  <dcterms:modified xsi:type="dcterms:W3CDTF">2021-07-08T20:34:31Z</dcterms:modified>
</cp:coreProperties>
</file>