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91" r:id="rId2"/>
  </p:sldMasterIdLst>
  <p:notesMasterIdLst>
    <p:notesMasterId r:id="rId11"/>
  </p:notesMasterIdLst>
  <p:sldIdLst>
    <p:sldId id="1976" r:id="rId3"/>
    <p:sldId id="2001" r:id="rId4"/>
    <p:sldId id="2024" r:id="rId5"/>
    <p:sldId id="2021" r:id="rId6"/>
    <p:sldId id="1983" r:id="rId7"/>
    <p:sldId id="2022" r:id="rId8"/>
    <p:sldId id="2023" r:id="rId9"/>
    <p:sldId id="2028" r:id="rId10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allaxed photos" id="{C92E2EC6-1101-461B-9A8F-74DD89650F55}">
          <p14:sldIdLst>
            <p14:sldId id="1976"/>
            <p14:sldId id="2001"/>
            <p14:sldId id="2024"/>
            <p14:sldId id="2021"/>
            <p14:sldId id="1983"/>
            <p14:sldId id="2022"/>
            <p14:sldId id="2023"/>
            <p14:sldId id="20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44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0000"/>
    <a:srgbClr val="760000"/>
    <a:srgbClr val="1E1C4E"/>
    <a:srgbClr val="FF0011"/>
    <a:srgbClr val="201F56"/>
    <a:srgbClr val="272E3A"/>
    <a:srgbClr val="4D5B73"/>
    <a:srgbClr val="FB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74" autoAdjust="0"/>
  </p:normalViewPr>
  <p:slideViewPr>
    <p:cSldViewPr snapToGrid="0">
      <p:cViewPr varScale="1">
        <p:scale>
          <a:sx n="62" d="100"/>
          <a:sy n="62" d="100"/>
        </p:scale>
        <p:origin x="1352" y="208"/>
      </p:cViewPr>
      <p:guideLst>
        <p:guide orient="horz" pos="4344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6530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4EF3-7FAC-4AF9-AF98-E30F6AD30461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A053-9E28-4D4C-B446-3C281473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1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3255195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731430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30296344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36205513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90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2502830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4387175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0296343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36205512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42114681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312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699797" y="342313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183524" y="398308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6942" y="398308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765468" y="3979282"/>
            <a:ext cx="5144364" cy="7083816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119805" y="3442446"/>
            <a:ext cx="5889724" cy="3281082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00958" y="3442446"/>
            <a:ext cx="5889724" cy="3281082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6282113" y="3442446"/>
            <a:ext cx="5889723" cy="3281082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23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205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9687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616977" y="2962656"/>
            <a:ext cx="4449619" cy="3760873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9265175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1861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59836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517811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201861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859836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5517811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01861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859836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17811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2631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68416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4201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99986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2631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8416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234201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799986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2631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68416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34201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99986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9324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9527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9324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9527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92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9324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9324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63609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94820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26031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57243" y="3523729"/>
            <a:ext cx="4966320" cy="67056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63609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94820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26031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57243" y="3210365"/>
            <a:ext cx="4966320" cy="8925154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88822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20033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951244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99215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20144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41073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62002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373163" y="3657599"/>
            <a:ext cx="4697555" cy="293146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20927" y="3657599"/>
            <a:ext cx="4697555" cy="293146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668691" y="3657599"/>
            <a:ext cx="4697556" cy="293146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8316455" y="3657599"/>
            <a:ext cx="4697556" cy="293146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82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407966" y="4049043"/>
            <a:ext cx="5684042" cy="3547067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24672" y="4049043"/>
            <a:ext cx="5684042" cy="3547067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41378" y="4049043"/>
            <a:ext cx="5684043" cy="3547067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82587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37493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92399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647305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10634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665540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920446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40540" y="3073774"/>
            <a:ext cx="10596282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518558" y="3073774"/>
            <a:ext cx="10596282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111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294" y="887505"/>
            <a:ext cx="17626904" cy="11214847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24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1B2C5E7-8FB6-4D6C-8714-4D257F1BD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99138" y="622097"/>
            <a:ext cx="6869053" cy="12441949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2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02AE05-6D17-458D-8465-B3FC5393C77D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gradFill>
            <a:gsLst>
              <a:gs pos="0">
                <a:schemeClr val="accent1">
                  <a:alpha val="58000"/>
                </a:schemeClr>
              </a:gs>
              <a:gs pos="100000">
                <a:schemeClr val="tx2">
                  <a:lumMod val="100000"/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EC57E5-E254-45F1-8F50-68D3E3B4902F}"/>
              </a:ext>
            </a:extLst>
          </p:cNvPr>
          <p:cNvSpPr txBox="1">
            <a:spLocks/>
          </p:cNvSpPr>
          <p:nvPr userDrawn="1"/>
        </p:nvSpPr>
        <p:spPr>
          <a:xfrm>
            <a:off x="1244015" y="12860498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smtClean="0">
                <a:solidFill>
                  <a:srgbClr val="FFFFFF"/>
                </a:solidFill>
              </a:rPr>
              <a:pPr algn="ctr"/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E92A23-A1C6-4571-9DF4-49EAA72A442E}"/>
              </a:ext>
            </a:extLst>
          </p:cNvPr>
          <p:cNvSpPr/>
          <p:nvPr userDrawn="1"/>
        </p:nvSpPr>
        <p:spPr>
          <a:xfrm>
            <a:off x="1072028" y="12856161"/>
            <a:ext cx="591468" cy="591468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5EBE6-FAEA-4EB3-A723-088E4D2FADC4}"/>
              </a:ext>
            </a:extLst>
          </p:cNvPr>
          <p:cNvSpPr/>
          <p:nvPr userDrawn="1"/>
        </p:nvSpPr>
        <p:spPr>
          <a:xfrm>
            <a:off x="297699" y="12856161"/>
            <a:ext cx="591468" cy="591468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9C3FC98-5797-49A1-AC8F-88233A617140}"/>
              </a:ext>
            </a:extLst>
          </p:cNvPr>
          <p:cNvSpPr/>
          <p:nvPr userDrawn="1"/>
        </p:nvSpPr>
        <p:spPr>
          <a:xfrm rot="2700000">
            <a:off x="554840" y="13071912"/>
            <a:ext cx="159968" cy="15996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626E1C-4BCC-495F-9763-6C99572ACF14}"/>
              </a:ext>
            </a:extLst>
          </p:cNvPr>
          <p:cNvSpPr/>
          <p:nvPr userDrawn="1"/>
        </p:nvSpPr>
        <p:spPr>
          <a:xfrm rot="10800000">
            <a:off x="1846356" y="12856161"/>
            <a:ext cx="591468" cy="591468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04E42F-1D42-448A-9518-02B6614D0AB3}"/>
              </a:ext>
            </a:extLst>
          </p:cNvPr>
          <p:cNvSpPr/>
          <p:nvPr userDrawn="1"/>
        </p:nvSpPr>
        <p:spPr>
          <a:xfrm rot="13500000">
            <a:off x="2020714" y="13071912"/>
            <a:ext cx="159968" cy="15996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136F5-C351-4C68-8D8D-FA42FA2D2F48}"/>
              </a:ext>
            </a:extLst>
          </p:cNvPr>
          <p:cNvSpPr txBox="1"/>
          <p:nvPr userDrawn="1"/>
        </p:nvSpPr>
        <p:spPr>
          <a:xfrm>
            <a:off x="17061943" y="12958790"/>
            <a:ext cx="430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MASSIVE X presentation to DesignTuts team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013BE43-DB0B-4CA2-9DC9-736A434BE08B}"/>
              </a:ext>
            </a:extLst>
          </p:cNvPr>
          <p:cNvSpPr>
            <a:spLocks/>
          </p:cNvSpPr>
          <p:nvPr userDrawn="1"/>
        </p:nvSpPr>
        <p:spPr bwMode="auto">
          <a:xfrm>
            <a:off x="22134462" y="1299877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CBF5838F-36B4-4D11-A275-6C754138367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839029" y="12993577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6129907-6C9D-4CE1-94E2-086EB885166A}"/>
              </a:ext>
            </a:extLst>
          </p:cNvPr>
          <p:cNvSpPr>
            <a:spLocks/>
          </p:cNvSpPr>
          <p:nvPr userDrawn="1"/>
        </p:nvSpPr>
        <p:spPr bwMode="auto">
          <a:xfrm>
            <a:off x="23602442" y="13015573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5145A7-B211-4BDD-849A-18020779A9A7}"/>
              </a:ext>
            </a:extLst>
          </p:cNvPr>
          <p:cNvSpPr/>
          <p:nvPr userDrawn="1"/>
        </p:nvSpPr>
        <p:spPr>
          <a:xfrm>
            <a:off x="22669631" y="12821873"/>
            <a:ext cx="591086" cy="591086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483F2A-CFC9-4771-A4F8-B0D9042F29C2}"/>
              </a:ext>
            </a:extLst>
          </p:cNvPr>
          <p:cNvSpPr/>
          <p:nvPr userDrawn="1"/>
        </p:nvSpPr>
        <p:spPr>
          <a:xfrm>
            <a:off x="21895803" y="12821873"/>
            <a:ext cx="591086" cy="591086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2DA5D3-A673-4D9E-A8C2-A8CC1F8EC852}"/>
              </a:ext>
            </a:extLst>
          </p:cNvPr>
          <p:cNvSpPr/>
          <p:nvPr userDrawn="1"/>
        </p:nvSpPr>
        <p:spPr>
          <a:xfrm rot="10800000">
            <a:off x="23443459" y="12821873"/>
            <a:ext cx="591086" cy="591086"/>
          </a:xfrm>
          <a:prstGeom prst="ellipse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7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2530B6-DE36-42CA-8BC5-A4446A99996A}"/>
              </a:ext>
            </a:extLst>
          </p:cNvPr>
          <p:cNvSpPr/>
          <p:nvPr userDrawn="1"/>
        </p:nvSpPr>
        <p:spPr>
          <a:xfrm>
            <a:off x="1798055" y="12800160"/>
            <a:ext cx="714192" cy="71419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6D60969-4BA4-43C5-A057-E69673CC813B}"/>
              </a:ext>
            </a:extLst>
          </p:cNvPr>
          <p:cNvSpPr/>
          <p:nvPr userDrawn="1"/>
        </p:nvSpPr>
        <p:spPr>
          <a:xfrm>
            <a:off x="241069" y="12786360"/>
            <a:ext cx="714192" cy="71419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26659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253318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26660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9976" y="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253318" y="691773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 userDrawn="1">
          <p15:clr>
            <a:srgbClr val="FBAE40"/>
          </p15:clr>
        </p15:guide>
        <p15:guide id="5" pos="768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26659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253318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26660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9976" y="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8379976" y="691773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883150" y="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766300" y="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4649449" y="0"/>
            <a:ext cx="4854574" cy="454914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532599" y="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88315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6630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9532599" y="458343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916686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66300" y="916686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4649449" y="9166860"/>
            <a:ext cx="4854574" cy="454914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9532599" y="916686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68497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205491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273988" y="-1"/>
            <a:ext cx="4044688" cy="3409723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0342486" y="-1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068497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136994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2205491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0342486" y="3435425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068497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205491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6273988" y="6870851"/>
            <a:ext cx="4044688" cy="3409723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136994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12205491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0342486" y="10306277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5189719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9203094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3216469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770157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849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9203093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3216468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2770157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30296344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282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8" r:id="rId3"/>
    <p:sldLayoutId id="2147483767" r:id="rId4"/>
    <p:sldLayoutId id="2147483768" r:id="rId5"/>
    <p:sldLayoutId id="2147483769" r:id="rId6"/>
    <p:sldLayoutId id="2147483770" r:id="rId7"/>
    <p:sldLayoutId id="2147483763" r:id="rId8"/>
    <p:sldLayoutId id="2147483764" r:id="rId9"/>
    <p:sldLayoutId id="2147483765" r:id="rId10"/>
    <p:sldLayoutId id="2147483766" r:id="rId11"/>
    <p:sldLayoutId id="2147483771" r:id="rId12"/>
    <p:sldLayoutId id="2147483772" r:id="rId13"/>
    <p:sldLayoutId id="2147483777" r:id="rId14"/>
    <p:sldLayoutId id="2147483773" r:id="rId15"/>
    <p:sldLayoutId id="2147483774" r:id="rId16"/>
    <p:sldLayoutId id="2147483775" r:id="rId17"/>
    <p:sldLayoutId id="2147483776" r:id="rId18"/>
    <p:sldLayoutId id="2147483778" r:id="rId19"/>
    <p:sldLayoutId id="2147483779" r:id="rId20"/>
    <p:sldLayoutId id="2147483781" r:id="rId21"/>
    <p:sldLayoutId id="2147483780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3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8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5012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9054354" y="0"/>
            <a:ext cx="15329646" cy="13716000"/>
          </a:xfrm>
          <a:prstGeom prst="rect">
            <a:avLst/>
          </a:prstGeom>
          <a:gradFill>
            <a:gsLst>
              <a:gs pos="0">
                <a:srgbClr val="FF0011">
                  <a:alpha val="65000"/>
                </a:srgbClr>
              </a:gs>
              <a:gs pos="74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610E4-0C2D-0F40-AED1-567CD963708C}"/>
              </a:ext>
            </a:extLst>
          </p:cNvPr>
          <p:cNvSpPr/>
          <p:nvPr/>
        </p:nvSpPr>
        <p:spPr>
          <a:xfrm>
            <a:off x="0" y="65197"/>
            <a:ext cx="9052767" cy="13585603"/>
          </a:xfrm>
          <a:prstGeom prst="rect">
            <a:avLst/>
          </a:prstGeom>
          <a:gradFill>
            <a:gsLst>
              <a:gs pos="100000">
                <a:srgbClr val="1E1C4E">
                  <a:alpha val="55000"/>
                </a:srgbClr>
              </a:gs>
              <a:gs pos="100000">
                <a:srgbClr val="1E1C4E">
                  <a:alpha val="61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2AD85-B0BE-4CB9-9393-EFAA6818D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58" y="12762736"/>
            <a:ext cx="1490272" cy="534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1D65AB-790B-DD47-8FC3-7B9CBB6E5BF8}"/>
              </a:ext>
            </a:extLst>
          </p:cNvPr>
          <p:cNvSpPr txBox="1"/>
          <p:nvPr/>
        </p:nvSpPr>
        <p:spPr>
          <a:xfrm>
            <a:off x="9743048" y="5042116"/>
            <a:ext cx="139954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600" b="1" dirty="0">
                <a:solidFill>
                  <a:schemeClr val="bg1"/>
                </a:solidFill>
              </a:rPr>
              <a:t>Edge Infrastructure As Code</a:t>
            </a:r>
          </a:p>
          <a:p>
            <a:pPr algn="r"/>
            <a:endParaRPr lang="en-US" sz="6000" b="1" dirty="0">
              <a:solidFill>
                <a:schemeClr val="bg1"/>
              </a:solidFill>
            </a:endParaRPr>
          </a:p>
          <a:p>
            <a:pPr algn="r"/>
            <a:r>
              <a:rPr lang="en-US" sz="6000" b="1" dirty="0">
                <a:solidFill>
                  <a:schemeClr val="bg1"/>
                </a:solidFill>
              </a:rPr>
              <a:t>Will Lester, VP of Engineering</a:t>
            </a:r>
          </a:p>
          <a:p>
            <a:pPr algn="r"/>
            <a:r>
              <a:rPr lang="en-US" sz="6000" b="1" dirty="0">
                <a:solidFill>
                  <a:schemeClr val="bg1"/>
                </a:solidFill>
              </a:rPr>
              <a:t>NexTech Solutions</a:t>
            </a:r>
          </a:p>
        </p:txBody>
      </p:sp>
    </p:spTree>
    <p:extLst>
      <p:ext uri="{BB962C8B-B14F-4D97-AF65-F5344CB8AC3E}">
        <p14:creationId xmlns:p14="http://schemas.microsoft.com/office/powerpoint/2010/main" val="238724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0" y="0"/>
            <a:ext cx="16325850" cy="13716000"/>
          </a:xfrm>
          <a:prstGeom prst="rect">
            <a:avLst/>
          </a:prstGeom>
          <a:gradFill>
            <a:gsLst>
              <a:gs pos="0">
                <a:srgbClr val="FF0011">
                  <a:alpha val="60000"/>
                </a:srgbClr>
              </a:gs>
              <a:gs pos="85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CF02D-79BE-437D-9F1A-AE5EFB82039F}"/>
              </a:ext>
            </a:extLst>
          </p:cNvPr>
          <p:cNvSpPr txBox="1"/>
          <p:nvPr/>
        </p:nvSpPr>
        <p:spPr>
          <a:xfrm>
            <a:off x="1790763" y="897858"/>
            <a:ext cx="8833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Cloud vs. Cloud Native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74598-4883-8A42-9DFC-228E14C14950}"/>
              </a:ext>
            </a:extLst>
          </p:cNvPr>
          <p:cNvSpPr/>
          <p:nvPr/>
        </p:nvSpPr>
        <p:spPr>
          <a:xfrm>
            <a:off x="16325850" y="22414"/>
            <a:ext cx="8058150" cy="13585603"/>
          </a:xfrm>
          <a:prstGeom prst="rect">
            <a:avLst/>
          </a:prstGeom>
          <a:gradFill>
            <a:gsLst>
              <a:gs pos="100000">
                <a:srgbClr val="1E1C4E">
                  <a:alpha val="54000"/>
                </a:srgbClr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820EED-E82E-451D-97BB-C221754A5A4E}"/>
              </a:ext>
            </a:extLst>
          </p:cNvPr>
          <p:cNvSpPr txBox="1"/>
          <p:nvPr/>
        </p:nvSpPr>
        <p:spPr>
          <a:xfrm>
            <a:off x="1790762" y="2352594"/>
            <a:ext cx="13910155" cy="9140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Cloud Desirables: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Elasticity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Infrastructure Abstraction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Consumption-based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Scalability &amp; Resiliency</a:t>
            </a:r>
          </a:p>
          <a:p>
            <a:pPr marL="914400" lvl="1" indent="-457200">
              <a:buFont typeface="+mj-lt"/>
              <a:buAutoNum type="arabicPeriod"/>
            </a:pP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Cloud Strategy Evolution: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“Move”, “lift &amp; shift”, “all new workloads”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Reminded that the Edge Exists…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Cloud-to-Edge Service Projection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Cloud-Native Methodology to the Edge</a:t>
            </a:r>
          </a:p>
          <a:p>
            <a:pPr lvl="1"/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0" y="0"/>
            <a:ext cx="24383999" cy="13716000"/>
          </a:xfrm>
          <a:prstGeom prst="rect">
            <a:avLst/>
          </a:prstGeom>
          <a:gradFill>
            <a:gsLst>
              <a:gs pos="0">
                <a:srgbClr val="201F56"/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60FBF-E0E7-094C-8B69-80D51E3737D9}"/>
              </a:ext>
            </a:extLst>
          </p:cNvPr>
          <p:cNvSpPr txBox="1"/>
          <p:nvPr/>
        </p:nvSpPr>
        <p:spPr>
          <a:xfrm>
            <a:off x="1646228" y="723197"/>
            <a:ext cx="10547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Cloud Native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98502-382F-6A4F-9BF3-F25B10B99D66}"/>
              </a:ext>
            </a:extLst>
          </p:cNvPr>
          <p:cNvSpPr txBox="1"/>
          <p:nvPr/>
        </p:nvSpPr>
        <p:spPr>
          <a:xfrm>
            <a:off x="1646227" y="2605402"/>
            <a:ext cx="101963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“Cloud native technologies empower organizations to build and run scalable applications in </a:t>
            </a:r>
            <a:r>
              <a:rPr lang="en-US" sz="4400" dirty="0">
                <a:solidFill>
                  <a:srgbClr val="92D050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modern, dynamic environments</a:t>
            </a:r>
            <a:r>
              <a:rPr lang="en-US" sz="4400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such as public, private, and hybrid clouds. </a:t>
            </a:r>
          </a:p>
          <a:p>
            <a:endParaRPr lang="en-US" sz="4400" dirty="0">
              <a:solidFill>
                <a:schemeClr val="bg1"/>
              </a:solidFill>
              <a:latin typeface="Montserrat" panose="000005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Containers, service meshes, microservices, </a:t>
            </a:r>
            <a:r>
              <a:rPr lang="en-US" sz="4400" dirty="0">
                <a:solidFill>
                  <a:srgbClr val="FFC000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immutable infrastructure</a:t>
            </a:r>
            <a:r>
              <a:rPr lang="en-US" sz="4400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and </a:t>
            </a:r>
            <a:r>
              <a:rPr lang="en-US" sz="4400" dirty="0">
                <a:solidFill>
                  <a:srgbClr val="FF0000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declarative</a:t>
            </a:r>
            <a:r>
              <a:rPr lang="en-US" sz="4400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APIs exemplify this approach.”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D0E71-BC8C-6841-9A5C-B0940A2B1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21"/>
          <a:stretch/>
        </p:blipFill>
        <p:spPr>
          <a:xfrm>
            <a:off x="15374679" y="0"/>
            <a:ext cx="9001048" cy="137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FFF931-5686-934F-B135-61434E1A3D77}"/>
              </a:ext>
            </a:extLst>
          </p:cNvPr>
          <p:cNvSpPr txBox="1"/>
          <p:nvPr/>
        </p:nvSpPr>
        <p:spPr>
          <a:xfrm>
            <a:off x="1646226" y="10715217"/>
            <a:ext cx="13430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Source: https://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github.com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cncf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/landscape/blob/master/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README.md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0" y="0"/>
            <a:ext cx="16325850" cy="13716000"/>
          </a:xfrm>
          <a:prstGeom prst="rect">
            <a:avLst/>
          </a:prstGeom>
          <a:gradFill>
            <a:gsLst>
              <a:gs pos="0">
                <a:srgbClr val="FF0011">
                  <a:alpha val="60000"/>
                </a:srgbClr>
              </a:gs>
              <a:gs pos="85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CF02D-79BE-437D-9F1A-AE5EFB82039F}"/>
              </a:ext>
            </a:extLst>
          </p:cNvPr>
          <p:cNvSpPr txBox="1"/>
          <p:nvPr/>
        </p:nvSpPr>
        <p:spPr>
          <a:xfrm>
            <a:off x="1790763" y="897858"/>
            <a:ext cx="9707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Software Eats Everything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74598-4883-8A42-9DFC-228E14C14950}"/>
              </a:ext>
            </a:extLst>
          </p:cNvPr>
          <p:cNvSpPr/>
          <p:nvPr/>
        </p:nvSpPr>
        <p:spPr>
          <a:xfrm>
            <a:off x="16325850" y="22414"/>
            <a:ext cx="8058150" cy="13585603"/>
          </a:xfrm>
          <a:prstGeom prst="rect">
            <a:avLst/>
          </a:prstGeom>
          <a:gradFill>
            <a:gsLst>
              <a:gs pos="100000">
                <a:srgbClr val="1E1C4E">
                  <a:alpha val="54000"/>
                </a:srgbClr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820EED-E82E-451D-97BB-C221754A5A4E}"/>
              </a:ext>
            </a:extLst>
          </p:cNvPr>
          <p:cNvSpPr txBox="1"/>
          <p:nvPr/>
        </p:nvSpPr>
        <p:spPr>
          <a:xfrm>
            <a:off x="1790762" y="2349198"/>
            <a:ext cx="13910155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Stop bringing hardware to the software fight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Software mindset brings: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Agile, MVP, Fail Fast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Modeling &amp; Test-Driven Development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Infrastructure as Code</a:t>
            </a:r>
          </a:p>
          <a:p>
            <a:pPr lvl="1"/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Cloud brought Ephemerality through Software</a:t>
            </a:r>
          </a:p>
        </p:txBody>
      </p:sp>
    </p:spTree>
    <p:extLst>
      <p:ext uri="{BB962C8B-B14F-4D97-AF65-F5344CB8AC3E}">
        <p14:creationId xmlns:p14="http://schemas.microsoft.com/office/powerpoint/2010/main" val="40664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0" y="0"/>
            <a:ext cx="24383999" cy="13716000"/>
          </a:xfrm>
          <a:prstGeom prst="rect">
            <a:avLst/>
          </a:prstGeom>
          <a:gradFill>
            <a:gsLst>
              <a:gs pos="0">
                <a:srgbClr val="201F56"/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67F4E-60C2-4085-B720-03EBB01AB0E6}"/>
              </a:ext>
            </a:extLst>
          </p:cNvPr>
          <p:cNvSpPr txBox="1"/>
          <p:nvPr/>
        </p:nvSpPr>
        <p:spPr>
          <a:xfrm>
            <a:off x="4624259" y="1417613"/>
            <a:ext cx="15135480" cy="931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b="1" spc="300" dirty="0">
                <a:solidFill>
                  <a:srgbClr val="92D050"/>
                </a:solidFill>
                <a:latin typeface="Montserrat" panose="00000500000000000000" pitchFamily="50" charset="0"/>
              </a:rPr>
              <a:t>INFRA</a:t>
            </a:r>
            <a:r>
              <a:rPr lang="en-US" sz="13800" b="1" spc="300" dirty="0">
                <a:solidFill>
                  <a:srgbClr val="FFC000"/>
                </a:solidFill>
                <a:latin typeface="Montserrat" panose="00000500000000000000" pitchFamily="50" charset="0"/>
              </a:rPr>
              <a:t>STRUCTURE</a:t>
            </a:r>
          </a:p>
          <a:p>
            <a:pPr algn="ctr">
              <a:lnSpc>
                <a:spcPct val="150000"/>
              </a:lnSpc>
            </a:pPr>
            <a:r>
              <a:rPr lang="en-US" sz="138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AS</a:t>
            </a:r>
          </a:p>
          <a:p>
            <a:pPr algn="ctr">
              <a:lnSpc>
                <a:spcPct val="150000"/>
              </a:lnSpc>
            </a:pPr>
            <a:r>
              <a:rPr lang="en-US" sz="13800" b="1" spc="300" dirty="0">
                <a:solidFill>
                  <a:srgbClr val="FF0000"/>
                </a:solidFill>
                <a:latin typeface="Montserrat" panose="00000500000000000000" pitchFamily="50" charset="0"/>
              </a:rPr>
              <a:t>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AC36C-51AF-9643-9363-9E3CBFB5B64B}"/>
              </a:ext>
            </a:extLst>
          </p:cNvPr>
          <p:cNvSpPr txBox="1"/>
          <p:nvPr/>
        </p:nvSpPr>
        <p:spPr>
          <a:xfrm>
            <a:off x="5667215" y="3705966"/>
            <a:ext cx="443228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92D050"/>
                </a:solidFill>
                <a:latin typeface="Montserrat" panose="00000500000000000000" pitchFamily="50" charset="0"/>
              </a:rPr>
              <a:t>“below or under”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B3DC3-9358-AB45-A615-DE7EC76EA71E}"/>
              </a:ext>
            </a:extLst>
          </p:cNvPr>
          <p:cNvSpPr txBox="1"/>
          <p:nvPr/>
        </p:nvSpPr>
        <p:spPr>
          <a:xfrm>
            <a:off x="9909170" y="3705966"/>
            <a:ext cx="925333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C000"/>
                </a:solidFill>
                <a:latin typeface="Montserrat" panose="00000500000000000000" pitchFamily="50" charset="0"/>
              </a:rPr>
              <a:t>“arrangement of supporting elements”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4217A-DA22-804B-BF6D-028ACC86B884}"/>
              </a:ext>
            </a:extLst>
          </p:cNvPr>
          <p:cNvSpPr txBox="1"/>
          <p:nvPr/>
        </p:nvSpPr>
        <p:spPr>
          <a:xfrm>
            <a:off x="7565331" y="6824416"/>
            <a:ext cx="925333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Montserrat" panose="00000500000000000000" pitchFamily="50" charset="0"/>
              </a:rPr>
              <a:t>“built with or defined by”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8DD735-886D-6B4A-B565-5ABF82176F48}"/>
              </a:ext>
            </a:extLst>
          </p:cNvPr>
          <p:cNvSpPr txBox="1"/>
          <p:nvPr/>
        </p:nvSpPr>
        <p:spPr>
          <a:xfrm>
            <a:off x="7165201" y="10033021"/>
            <a:ext cx="1005359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Montserrat" panose="00000500000000000000" pitchFamily="50" charset="0"/>
              </a:rPr>
              <a:t>“plain-text, human readable/writable format”</a:t>
            </a:r>
          </a:p>
        </p:txBody>
      </p:sp>
    </p:spTree>
    <p:extLst>
      <p:ext uri="{BB962C8B-B14F-4D97-AF65-F5344CB8AC3E}">
        <p14:creationId xmlns:p14="http://schemas.microsoft.com/office/powerpoint/2010/main" val="344806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-1" y="0"/>
            <a:ext cx="18234213" cy="13716000"/>
          </a:xfrm>
          <a:prstGeom prst="rect">
            <a:avLst/>
          </a:prstGeom>
          <a:gradFill>
            <a:gsLst>
              <a:gs pos="0">
                <a:srgbClr val="FF0011">
                  <a:alpha val="60000"/>
                </a:srgbClr>
              </a:gs>
              <a:gs pos="85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CF02D-79BE-437D-9F1A-AE5EFB82039F}"/>
              </a:ext>
            </a:extLst>
          </p:cNvPr>
          <p:cNvSpPr txBox="1"/>
          <p:nvPr/>
        </p:nvSpPr>
        <p:spPr>
          <a:xfrm>
            <a:off x="1790763" y="897858"/>
            <a:ext cx="14129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Enabling Declarative Models for T&amp;E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74598-4883-8A42-9DFC-228E14C14950}"/>
              </a:ext>
            </a:extLst>
          </p:cNvPr>
          <p:cNvSpPr/>
          <p:nvPr/>
        </p:nvSpPr>
        <p:spPr>
          <a:xfrm>
            <a:off x="18234212" y="22414"/>
            <a:ext cx="6149788" cy="13585603"/>
          </a:xfrm>
          <a:prstGeom prst="rect">
            <a:avLst/>
          </a:prstGeom>
          <a:gradFill>
            <a:gsLst>
              <a:gs pos="100000">
                <a:srgbClr val="1E1C4E">
                  <a:alpha val="54000"/>
                </a:srgbClr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820EED-E82E-451D-97BB-C221754A5A4E}"/>
              </a:ext>
            </a:extLst>
          </p:cNvPr>
          <p:cNvSpPr txBox="1"/>
          <p:nvPr/>
        </p:nvSpPr>
        <p:spPr>
          <a:xfrm>
            <a:off x="1790763" y="2367128"/>
            <a:ext cx="16441862" cy="82176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JADC2 highlights Complexity across All Domains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Mixture of Modern &amp; Legacy Applications/Hardware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Autonomous Systems built from smaller (software)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Modeling &amp; Simulation becomes Deployment method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Facilitates scale up &amp; down thru Software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-1" y="0"/>
            <a:ext cx="18234213" cy="13716000"/>
          </a:xfrm>
          <a:prstGeom prst="rect">
            <a:avLst/>
          </a:prstGeom>
          <a:gradFill>
            <a:gsLst>
              <a:gs pos="0">
                <a:srgbClr val="FF0011">
                  <a:alpha val="60000"/>
                </a:srgbClr>
              </a:gs>
              <a:gs pos="85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CF02D-79BE-437D-9F1A-AE5EFB82039F}"/>
              </a:ext>
            </a:extLst>
          </p:cNvPr>
          <p:cNvSpPr txBox="1"/>
          <p:nvPr/>
        </p:nvSpPr>
        <p:spPr>
          <a:xfrm>
            <a:off x="1790763" y="897858"/>
            <a:ext cx="2486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Recap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74598-4883-8A42-9DFC-228E14C14950}"/>
              </a:ext>
            </a:extLst>
          </p:cNvPr>
          <p:cNvSpPr/>
          <p:nvPr/>
        </p:nvSpPr>
        <p:spPr>
          <a:xfrm>
            <a:off x="18234212" y="22414"/>
            <a:ext cx="6149788" cy="13585603"/>
          </a:xfrm>
          <a:prstGeom prst="rect">
            <a:avLst/>
          </a:prstGeom>
          <a:gradFill>
            <a:gsLst>
              <a:gs pos="100000">
                <a:srgbClr val="1E1C4E">
                  <a:alpha val="54000"/>
                </a:srgbClr>
              </a:gs>
              <a:gs pos="100000">
                <a:srgbClr val="1E1C4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820EED-E82E-451D-97BB-C221754A5A4E}"/>
              </a:ext>
            </a:extLst>
          </p:cNvPr>
          <p:cNvSpPr txBox="1"/>
          <p:nvPr/>
        </p:nvSpPr>
        <p:spPr>
          <a:xfrm>
            <a:off x="1790763" y="2367128"/>
            <a:ext cx="16441862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Cloud Native doesn’t require the Cloud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solidFill>
                <a:schemeClr val="bg1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solidFill>
                  <a:schemeClr val="bg1"/>
                </a:solidFill>
              </a:rPr>
              <a:t>IaC</a:t>
            </a:r>
            <a:r>
              <a:rPr lang="en-US" sz="4800" dirty="0">
                <a:solidFill>
                  <a:schemeClr val="bg1"/>
                </a:solidFill>
              </a:rPr>
              <a:t> helps deploy &amp; consume the Edge-as-Code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solidFill>
                <a:schemeClr val="bg1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Declarative software-driven models benefit T&amp;E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solidFill>
                <a:schemeClr val="bg1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Software Scaling enables Cloud-like consumption</a:t>
            </a:r>
          </a:p>
        </p:txBody>
      </p:sp>
    </p:spTree>
    <p:extLst>
      <p:ext uri="{BB962C8B-B14F-4D97-AF65-F5344CB8AC3E}">
        <p14:creationId xmlns:p14="http://schemas.microsoft.com/office/powerpoint/2010/main" val="413622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6E825-0A97-48D5-B7F5-F027B503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27"/>
            <a:ext cx="24384000" cy="13714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2AF940-C924-4D22-9E5B-3F08787CA44F}"/>
              </a:ext>
            </a:extLst>
          </p:cNvPr>
          <p:cNvSpPr/>
          <p:nvPr/>
        </p:nvSpPr>
        <p:spPr>
          <a:xfrm>
            <a:off x="9054354" y="0"/>
            <a:ext cx="15329646" cy="13716000"/>
          </a:xfrm>
          <a:prstGeom prst="rect">
            <a:avLst/>
          </a:prstGeom>
          <a:gradFill>
            <a:gsLst>
              <a:gs pos="0">
                <a:srgbClr val="FF0011">
                  <a:alpha val="65000"/>
                </a:srgbClr>
              </a:gs>
              <a:gs pos="74000">
                <a:srgbClr val="760000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610E4-0C2D-0F40-AED1-567CD963708C}"/>
              </a:ext>
            </a:extLst>
          </p:cNvPr>
          <p:cNvSpPr/>
          <p:nvPr/>
        </p:nvSpPr>
        <p:spPr>
          <a:xfrm>
            <a:off x="0" y="65197"/>
            <a:ext cx="9052767" cy="13585603"/>
          </a:xfrm>
          <a:prstGeom prst="rect">
            <a:avLst/>
          </a:prstGeom>
          <a:gradFill>
            <a:gsLst>
              <a:gs pos="100000">
                <a:srgbClr val="1E1C4E">
                  <a:alpha val="55000"/>
                </a:srgbClr>
              </a:gs>
              <a:gs pos="100000">
                <a:srgbClr val="1E1C4E">
                  <a:alpha val="61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12800" dist="165100" sx="104000" sy="104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2AD85-B0BE-4CB9-9393-EFAA6818D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58" y="12762736"/>
            <a:ext cx="1490272" cy="534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1D65AB-790B-DD47-8FC3-7B9CBB6E5BF8}"/>
              </a:ext>
            </a:extLst>
          </p:cNvPr>
          <p:cNvSpPr txBox="1"/>
          <p:nvPr/>
        </p:nvSpPr>
        <p:spPr>
          <a:xfrm>
            <a:off x="9743048" y="5042116"/>
            <a:ext cx="127824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+mj-lt"/>
              </a:rPr>
              <a:t>Q&amp;A</a:t>
            </a:r>
          </a:p>
          <a:p>
            <a:pPr algn="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(with feedback, please!)</a:t>
            </a:r>
          </a:p>
          <a:p>
            <a:pPr algn="r"/>
            <a:endParaRPr lang="en-US" sz="6000" b="1" dirty="0">
              <a:solidFill>
                <a:schemeClr val="bg1"/>
              </a:solidFill>
            </a:endParaRPr>
          </a:p>
          <a:p>
            <a:pPr algn="r"/>
            <a:r>
              <a:rPr lang="en-US" sz="6000" b="1" dirty="0">
                <a:solidFill>
                  <a:schemeClr val="bg1"/>
                </a:solidFill>
              </a:rPr>
              <a:t>Will Lester</a:t>
            </a:r>
          </a:p>
          <a:p>
            <a:pPr algn="r"/>
            <a:r>
              <a:rPr lang="en-US" sz="6000" b="1" dirty="0" err="1">
                <a:solidFill>
                  <a:schemeClr val="bg1"/>
                </a:solidFill>
              </a:rPr>
              <a:t>will@nextechsol.com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Model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15753</TotalTime>
  <Words>278</Words>
  <Application>Microsoft Macintosh PowerPoint</Application>
  <PresentationFormat>Custom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Open Sans Light</vt:lpstr>
      <vt:lpstr>Wingdings 3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Lena Moran</cp:lastModifiedBy>
  <cp:revision>839</cp:revision>
  <dcterms:created xsi:type="dcterms:W3CDTF">2017-10-27T02:31:07Z</dcterms:created>
  <dcterms:modified xsi:type="dcterms:W3CDTF">2021-07-06T19:07:04Z</dcterms:modified>
</cp:coreProperties>
</file>