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63" r:id="rId3"/>
    <p:sldId id="262" r:id="rId4"/>
    <p:sldId id="330" r:id="rId5"/>
    <p:sldId id="264" r:id="rId6"/>
    <p:sldId id="331" r:id="rId7"/>
    <p:sldId id="333" r:id="rId8"/>
    <p:sldId id="332" r:id="rId9"/>
    <p:sldId id="352" r:id="rId10"/>
    <p:sldId id="336" r:id="rId11"/>
    <p:sldId id="353" r:id="rId12"/>
    <p:sldId id="323" r:id="rId13"/>
    <p:sldId id="326" r:id="rId14"/>
    <p:sldId id="327" r:id="rId15"/>
    <p:sldId id="355" r:id="rId16"/>
    <p:sldId id="354" r:id="rId17"/>
    <p:sldId id="328" r:id="rId18"/>
    <p:sldId id="329" r:id="rId19"/>
    <p:sldId id="344" r:id="rId20"/>
    <p:sldId id="35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9"/>
  </p:normalViewPr>
  <p:slideViewPr>
    <p:cSldViewPr snapToGrid="0" snapToObjects="1">
      <p:cViewPr varScale="1">
        <p:scale>
          <a:sx n="103" d="100"/>
          <a:sy n="103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06A7A-2600-41C1-8DDB-32E7B2027A0E}" type="datetimeFigureOut">
              <a:rPr lang="en-US" smtClean="0"/>
              <a:t>7/10/21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6CD00-2C9D-4AC9-AF1D-6FCEA36E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20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6CD00-2C9D-4AC9-AF1D-6FCEA36EDC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15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6CD00-2C9D-4AC9-AF1D-6FCEA36EDC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07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6CD00-2C9D-4AC9-AF1D-6FCEA36EDC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23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6CD00-2C9D-4AC9-AF1D-6FCEA36EDC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31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664970"/>
            <a:ext cx="10363200" cy="1466291"/>
          </a:xfrm>
        </p:spPr>
        <p:txBody>
          <a:bodyPr anchor="t" anchorCtr="0"/>
          <a:lstStyle>
            <a:lvl1pPr algn="ctr">
              <a:defRPr sz="60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152971"/>
            <a:ext cx="9144000" cy="828294"/>
          </a:xfrm>
        </p:spPr>
        <p:txBody>
          <a:bodyPr/>
          <a:lstStyle>
            <a:lvl1pPr marL="0" indent="0" algn="ctr">
              <a:buNone/>
              <a:defRPr sz="32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Sub-topic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23A08E-5580-974A-9F20-13A6DCBBB8B2}"/>
              </a:ext>
            </a:extLst>
          </p:cNvPr>
          <p:cNvGrpSpPr>
            <a:grpSpLocks noChangeAspect="1"/>
          </p:cNvGrpSpPr>
          <p:nvPr/>
        </p:nvGrpSpPr>
        <p:grpSpPr>
          <a:xfrm>
            <a:off x="5183237" y="4557650"/>
            <a:ext cx="1408176" cy="1538935"/>
            <a:chOff x="2751337" y="1414797"/>
            <a:chExt cx="1865562" cy="203631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61A4E3E-3863-6443-A774-1878C228FB09}"/>
                </a:ext>
              </a:extLst>
            </p:cNvPr>
            <p:cNvSpPr/>
            <p:nvPr/>
          </p:nvSpPr>
          <p:spPr>
            <a:xfrm>
              <a:off x="2751337" y="1414797"/>
              <a:ext cx="1865562" cy="203631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 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B058983-82B9-E54D-AEC7-441D8B758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9900" y="1676401"/>
              <a:ext cx="1341129" cy="1504682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E2E2459-DAC3-8641-AC87-20628A2AE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508" y="6206201"/>
            <a:ext cx="4160520" cy="59436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B5B5FA-38C5-9149-9DA4-F4028C9667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9977" y="3009501"/>
            <a:ext cx="6233583" cy="334963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Name of Presenter and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32339FA-DA32-A74D-BF3D-0857B2EA02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1" y="3470502"/>
            <a:ext cx="4950937" cy="65274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College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C4E1DC7-B849-7A47-B34C-CA67D6F460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8194" y="3470502"/>
            <a:ext cx="4950937" cy="65274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Department or program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179D0B7-8287-5C4F-BABF-8970B3680353}"/>
              </a:ext>
            </a:extLst>
          </p:cNvPr>
          <p:cNvCxnSpPr/>
          <p:nvPr/>
        </p:nvCxnSpPr>
        <p:spPr>
          <a:xfrm>
            <a:off x="6090139" y="3444125"/>
            <a:ext cx="0" cy="70584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04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5952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5252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05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62731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5573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2609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BB596-5451-4E43-A774-80A751BE5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DB06050-AE7F-E242-97DC-DE3BC4D88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0333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2DA42E-E29E-8442-94C1-AC54D70DD5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0551" y="2107019"/>
            <a:ext cx="10516077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2B999D7-A76D-B741-B745-30280A6B16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551" y="2604238"/>
            <a:ext cx="10516077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College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CA1FD1C-6FE7-DD48-9178-AFF6A8C555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0551" y="3101457"/>
            <a:ext cx="10516077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Department or Program Name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56EF9B5F-920F-8E4F-872D-C4D4C2C60F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0551" y="3598676"/>
            <a:ext cx="10516077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0EB2389-F780-2D4A-B2A3-2E10B3549B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0551" y="4095895"/>
            <a:ext cx="10516077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5444114-988B-6D44-B79C-537507DF2B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0551" y="4593116"/>
            <a:ext cx="10516077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ED535D-CF14-414F-994D-2D6881DC565E}"/>
              </a:ext>
            </a:extLst>
          </p:cNvPr>
          <p:cNvSpPr txBox="1"/>
          <p:nvPr/>
        </p:nvSpPr>
        <p:spPr>
          <a:xfrm>
            <a:off x="820552" y="978794"/>
            <a:ext cx="8108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62279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61766"/>
            <a:ext cx="10363200" cy="1466291"/>
          </a:xfrm>
        </p:spPr>
        <p:txBody>
          <a:bodyPr anchor="t" anchorCtr="0"/>
          <a:lstStyle>
            <a:lvl1pPr algn="ctr">
              <a:defRPr sz="60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149767"/>
            <a:ext cx="9144000" cy="828294"/>
          </a:xfrm>
        </p:spPr>
        <p:txBody>
          <a:bodyPr/>
          <a:lstStyle>
            <a:lvl1pPr marL="0" indent="0" algn="ctr">
              <a:buNone/>
              <a:defRPr sz="32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7434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BBC21DA-BB37-9447-AE99-A5671996BE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39118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CD90CA-AF2E-8449-8E84-D6C56326C15A}"/>
              </a:ext>
            </a:extLst>
          </p:cNvPr>
          <p:cNvSpPr/>
          <p:nvPr/>
        </p:nvSpPr>
        <p:spPr>
          <a:xfrm>
            <a:off x="4391187" y="0"/>
            <a:ext cx="78008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D5B3CF-5810-EF40-8451-52B286E53328}"/>
              </a:ext>
            </a:extLst>
          </p:cNvPr>
          <p:cNvSpPr/>
          <p:nvPr/>
        </p:nvSpPr>
        <p:spPr>
          <a:xfrm>
            <a:off x="4240260" y="0"/>
            <a:ext cx="4428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EFAC79-FBE2-DF48-8813-6E47C2638C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12729" y="510442"/>
            <a:ext cx="6700299" cy="1080247"/>
          </a:xfrm>
        </p:spPr>
        <p:txBody>
          <a:bodyPr anchor="t" anchorCtr="0">
            <a:noAutofit/>
          </a:bodyPr>
          <a:lstStyle>
            <a:lvl1pPr algn="ctr">
              <a:defRPr sz="40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183B407-5E80-E943-A014-BDCB3E4C4F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74115" y="1598800"/>
            <a:ext cx="5514661" cy="828294"/>
          </a:xfrm>
        </p:spPr>
        <p:txBody>
          <a:bodyPr/>
          <a:lstStyle>
            <a:lvl1pPr marL="0" indent="0" algn="ctr">
              <a:buNone/>
              <a:defRPr sz="32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Sub-topic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FF14268-F6DF-AE49-B746-8341CDE325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9509" y="2494696"/>
            <a:ext cx="5083876" cy="33496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Name of Presenter and 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C5AD891-4FCC-0446-93A5-2DB1541B04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7409" y="2932977"/>
            <a:ext cx="4950937" cy="65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College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9EBC9F5-88EB-8443-B256-F5EF5358D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7406" y="3865608"/>
            <a:ext cx="4950937" cy="65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Department or program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474E4EE-A9AB-F74A-BA9F-547C75AA6EF1}"/>
              </a:ext>
            </a:extLst>
          </p:cNvPr>
          <p:cNvCxnSpPr>
            <a:cxnSpLocks/>
          </p:cNvCxnSpPr>
          <p:nvPr/>
        </p:nvCxnSpPr>
        <p:spPr>
          <a:xfrm flipH="1">
            <a:off x="6914890" y="3706773"/>
            <a:ext cx="329597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333699-7EF5-C043-B733-918C12342A5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704034" y="4680383"/>
            <a:ext cx="1548994" cy="1692830"/>
            <a:chOff x="2751337" y="1414797"/>
            <a:chExt cx="1865562" cy="203631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516C31E-8813-5B4A-BD8E-EAF384850E45}"/>
                </a:ext>
              </a:extLst>
            </p:cNvPr>
            <p:cNvSpPr/>
            <p:nvPr/>
          </p:nvSpPr>
          <p:spPr>
            <a:xfrm>
              <a:off x="2751337" y="1414797"/>
              <a:ext cx="1865562" cy="203631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 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10816BD-0780-C848-99BE-273BA6FE5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09900" y="1676401"/>
              <a:ext cx="1341129" cy="1504682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D1F694C3-04A0-3E4D-8A90-3C943B3CD4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97714" y="6232884"/>
            <a:ext cx="416052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2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D5B3CF-5810-EF40-8451-52B286E53328}"/>
              </a:ext>
            </a:extLst>
          </p:cNvPr>
          <p:cNvSpPr/>
          <p:nvPr/>
        </p:nvSpPr>
        <p:spPr>
          <a:xfrm>
            <a:off x="0" y="5029201"/>
            <a:ext cx="12192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EFAC79-FBE2-DF48-8813-6E47C2638C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476996"/>
            <a:ext cx="10363200" cy="1466291"/>
          </a:xfrm>
        </p:spPr>
        <p:txBody>
          <a:bodyPr anchor="t" anchorCtr="0"/>
          <a:lstStyle>
            <a:lvl1pPr algn="ctr">
              <a:defRPr sz="60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183B407-5E80-E943-A014-BDCB3E4C4F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964997"/>
            <a:ext cx="9144000" cy="828294"/>
          </a:xfrm>
        </p:spPr>
        <p:txBody>
          <a:bodyPr/>
          <a:lstStyle>
            <a:lvl1pPr marL="0" indent="0" algn="ctr">
              <a:buNone/>
              <a:defRPr sz="32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Subtopic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FF14268-F6DF-AE49-B746-8341CDE325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9977" y="2816316"/>
            <a:ext cx="6233583" cy="33496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Name of Presenter and 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C5AD891-4FCC-0446-93A5-2DB1541B04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1" y="3277317"/>
            <a:ext cx="4950937" cy="65274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College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9EBC9F5-88EB-8443-B256-F5EF5358D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8194" y="3277317"/>
            <a:ext cx="4950937" cy="65274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Department or program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474E4EE-A9AB-F74A-BA9F-547C75AA6EF1}"/>
              </a:ext>
            </a:extLst>
          </p:cNvPr>
          <p:cNvCxnSpPr/>
          <p:nvPr/>
        </p:nvCxnSpPr>
        <p:spPr>
          <a:xfrm>
            <a:off x="6090139" y="3263890"/>
            <a:ext cx="0" cy="70584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5D9E1E6-61DD-7045-9F96-7E44783520F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315642" y="4210745"/>
            <a:ext cx="1548994" cy="1692830"/>
            <a:chOff x="2751337" y="1414797"/>
            <a:chExt cx="1865562" cy="203631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572715C-EC8C-0547-AC20-788B7B234099}"/>
                </a:ext>
              </a:extLst>
            </p:cNvPr>
            <p:cNvSpPr/>
            <p:nvPr/>
          </p:nvSpPr>
          <p:spPr>
            <a:xfrm>
              <a:off x="2751337" y="1414797"/>
              <a:ext cx="1865562" cy="203631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 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264C49D-C18A-A84B-8E9D-721A1F61D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09900" y="1676401"/>
              <a:ext cx="1341129" cy="1504682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1C419736-60F6-B842-9479-9C13741D45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1296" y="6062393"/>
            <a:ext cx="4576572" cy="49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57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Divider Slide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7365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Topic</a:t>
            </a:r>
          </a:p>
        </p:txBody>
      </p:sp>
    </p:spTree>
    <p:extLst>
      <p:ext uri="{BB962C8B-B14F-4D97-AF65-F5344CB8AC3E}">
        <p14:creationId xmlns:p14="http://schemas.microsoft.com/office/powerpoint/2010/main" val="1371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163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28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6928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6928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4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093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093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16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5E47562-0B4E-E143-B002-83649551E0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8805" y="690563"/>
            <a:ext cx="4747684" cy="4267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307360FE-8B74-B742-AC27-153E1A1C9C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09794" y="690563"/>
            <a:ext cx="4747684" cy="4267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881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70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431B1E-8998-0146-AF70-B53ABD36F462}"/>
              </a:ext>
            </a:extLst>
          </p:cNvPr>
          <p:cNvSpPr/>
          <p:nvPr userDrawn="1"/>
        </p:nvSpPr>
        <p:spPr>
          <a:xfrm>
            <a:off x="0" y="5758249"/>
            <a:ext cx="12192000" cy="1099751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75C1D0-9CBE-A14B-AD80-9C3A28792A6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77562" y="5919726"/>
            <a:ext cx="692363" cy="7767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AC54CE-DA90-FF4C-9A76-E1C6BE47F12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592348" y="6083349"/>
            <a:ext cx="3146856" cy="44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6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vEKT8X3Bko?feature=oembed" TargetMode="Externa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0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F7E27E-9874-7F4B-A774-3A0D6C53ED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Machine &amp; Deep Learning at NMSU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B3C6D18-A2B2-9342-973F-0CD550E0D7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Application to space weather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6E00AC-45CE-0C4F-91E7-60A972FA1A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Laura E. Boucheron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48D71A-4D24-D046-A39A-6CE90B81E2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College of Engineering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AECF6C-426B-4B48-996A-4CDCE7B775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Klipsch School of Electrical &amp; Computer Engineering</a:t>
            </a:r>
          </a:p>
        </p:txBody>
      </p:sp>
    </p:spTree>
    <p:extLst>
      <p:ext uri="{BB962C8B-B14F-4D97-AF65-F5344CB8AC3E}">
        <p14:creationId xmlns:p14="http://schemas.microsoft.com/office/powerpoint/2010/main" val="31180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26A09-AA11-4339-9236-4D50CAD05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30"/>
            <a:ext cx="10515600" cy="722376"/>
          </a:xfrm>
        </p:spPr>
        <p:txBody>
          <a:bodyPr>
            <a:normAutofit/>
          </a:bodyPr>
          <a:lstStyle/>
          <a:p>
            <a:r>
              <a:rPr lang="en-US" dirty="0"/>
              <a:t>Deep Learning: CNN-LSTM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4AD96-714C-442C-B4A5-A38B21454D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33856"/>
            <a:ext cx="5181600" cy="479384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Can other features learned by deep learning help?</a:t>
            </a:r>
            <a:endParaRPr lang="en-US" dirty="0"/>
          </a:p>
          <a:p>
            <a:r>
              <a:rPr lang="en-US" dirty="0"/>
              <a:t>Use sequences of 32x32 </a:t>
            </a:r>
            <a:r>
              <a:rPr lang="en-US" b="1" dirty="0"/>
              <a:t>images</a:t>
            </a:r>
            <a:r>
              <a:rPr lang="en-US" dirty="0"/>
              <a:t> rather than features</a:t>
            </a:r>
          </a:p>
          <a:p>
            <a:r>
              <a:rPr lang="en-US" dirty="0"/>
              <a:t>First 3 convolutional layers of VGG11 as CNN backbone to extract features</a:t>
            </a:r>
          </a:p>
          <a:p>
            <a:r>
              <a:rPr lang="en-US" dirty="0"/>
              <a:t>1 fully connected layer to reduce number of features</a:t>
            </a:r>
          </a:p>
          <a:p>
            <a:r>
              <a:rPr lang="en-US" dirty="0"/>
              <a:t>2 LSTM layers (only one illustrated)</a:t>
            </a:r>
          </a:p>
          <a:p>
            <a:r>
              <a:rPr lang="en-US" dirty="0"/>
              <a:t>2 fully connected layers for classification</a:t>
            </a:r>
          </a:p>
          <a:p>
            <a:endParaRPr lang="en-US" dirty="0"/>
          </a:p>
        </p:txBody>
      </p:sp>
      <p:pic>
        <p:nvPicPr>
          <p:cNvPr id="5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A06158FB-8742-4F0E-9F5F-2D14BCAA70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82923" y="933521"/>
            <a:ext cx="5165233" cy="4584629"/>
          </a:xfrm>
        </p:spPr>
      </p:pic>
    </p:spTree>
    <p:extLst>
      <p:ext uri="{BB962C8B-B14F-4D97-AF65-F5344CB8AC3E}">
        <p14:creationId xmlns:p14="http://schemas.microsoft.com/office/powerpoint/2010/main" val="2661833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E6752-B5A9-4F95-B193-CE89F02C7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51"/>
            <a:ext cx="10515600" cy="722376"/>
          </a:xfrm>
        </p:spPr>
        <p:txBody>
          <a:bodyPr/>
          <a:lstStyle/>
          <a:p>
            <a:r>
              <a:rPr lang="en-US" dirty="0"/>
              <a:t>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3D087-5082-4B23-9315-8E2134C31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021" y="1044614"/>
            <a:ext cx="6631092" cy="4473871"/>
          </a:xfrm>
        </p:spPr>
        <p:txBody>
          <a:bodyPr/>
          <a:lstStyle/>
          <a:p>
            <a:r>
              <a:rPr lang="en-US" dirty="0"/>
              <a:t>Metrics taken from the confusion matrix</a:t>
            </a:r>
          </a:p>
          <a:p>
            <a:pPr lvl="1"/>
            <a:r>
              <a:rPr lang="en-US" dirty="0"/>
              <a:t>True Positive Rate (TPR): proportion of flares correctly classified, </a:t>
            </a:r>
            <a:r>
              <a:rPr lang="el-GR" dirty="0"/>
              <a:t>ϵ</a:t>
            </a:r>
            <a:r>
              <a:rPr lang="en-US" dirty="0"/>
              <a:t>[0,</a:t>
            </a:r>
            <a:r>
              <a:rPr lang="en-US" b="1" dirty="0">
                <a:solidFill>
                  <a:schemeClr val="tx2"/>
                </a:solidFill>
              </a:rPr>
              <a:t>1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True Negative Rate (TNR): proportion of non-flares correctly classified, </a:t>
            </a:r>
            <a:r>
              <a:rPr lang="el-GR" dirty="0"/>
              <a:t>ϵ</a:t>
            </a:r>
            <a:r>
              <a:rPr lang="en-US" dirty="0"/>
              <a:t>[0,</a:t>
            </a:r>
            <a:r>
              <a:rPr lang="en-US" b="1" dirty="0">
                <a:solidFill>
                  <a:schemeClr val="tx2"/>
                </a:solidFill>
              </a:rPr>
              <a:t>1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True Skill Statistic (TSS): Combines both TPR and TNR; note that TSS=TPR-(1-TNR)</a:t>
            </a:r>
            <a:r>
              <a:rPr lang="el-GR" dirty="0"/>
              <a:t>ϵ</a:t>
            </a:r>
            <a:r>
              <a:rPr lang="en-US" dirty="0"/>
              <a:t>[-1,</a:t>
            </a:r>
            <a:r>
              <a:rPr lang="en-US" b="1" dirty="0">
                <a:solidFill>
                  <a:schemeClr val="tx2"/>
                </a:solidFill>
              </a:rPr>
              <a:t>1</a:t>
            </a:r>
            <a:r>
              <a:rPr lang="en-US" dirty="0"/>
              <a:t>]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174C4D2-505A-41F0-8671-C79AE5D72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006" y="2992952"/>
            <a:ext cx="2378343" cy="1499260"/>
          </a:xfrm>
          <a:prstGeom prst="rect">
            <a:avLst/>
          </a:prstGeom>
        </p:spPr>
      </p:pic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942E7F66-8780-481E-BEBA-EEEF8B2E4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8315" y="925482"/>
            <a:ext cx="3435485" cy="13661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5C51AE-5EB0-4EB5-90F8-20B0FF41A45D}"/>
              </a:ext>
            </a:extLst>
          </p:cNvPr>
          <p:cNvSpPr/>
          <p:nvPr/>
        </p:nvSpPr>
        <p:spPr>
          <a:xfrm>
            <a:off x="7569645" y="2208893"/>
            <a:ext cx="4087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TP: true positive, TN: true negative</a:t>
            </a:r>
            <a:br>
              <a:rPr lang="en-US" dirty="0"/>
            </a:br>
            <a:r>
              <a:rPr lang="en-US" dirty="0"/>
              <a:t>FP: false positive, FN: false negative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406D168E-BDF3-4B08-A079-0475B7F6C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512615"/>
              </p:ext>
            </p:extLst>
          </p:nvPr>
        </p:nvGraphicFramePr>
        <p:xfrm>
          <a:off x="535021" y="3655812"/>
          <a:ext cx="6631092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71879">
                  <a:extLst>
                    <a:ext uri="{9D8B030D-6E8A-4147-A177-3AD203B41FA5}">
                      <a16:colId xmlns:a16="http://schemas.microsoft.com/office/drawing/2014/main" val="3680994181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1650977735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3687757179"/>
                    </a:ext>
                  </a:extLst>
                </a:gridCol>
                <a:gridCol w="866913">
                  <a:extLst>
                    <a:ext uri="{9D8B030D-6E8A-4147-A177-3AD203B41FA5}">
                      <a16:colId xmlns:a16="http://schemas.microsoft.com/office/drawing/2014/main" val="11566116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128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Baseline (Classical ML with features)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505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LSTM (feature sequences)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457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CNN-LSTM (LSTM with CNN features)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196145"/>
                  </a:ext>
                </a:extLst>
              </a:tr>
            </a:tbl>
          </a:graphicData>
        </a:graphic>
      </p:graphicFrame>
      <p:pic>
        <p:nvPicPr>
          <p:cNvPr id="17" name="Picture 16" descr="Text, table&#10;&#10;Description automatically generated">
            <a:extLst>
              <a:ext uri="{FF2B5EF4-FFF2-40B4-BE49-F238E27FC236}">
                <a16:creationId xmlns:a16="http://schemas.microsoft.com/office/drawing/2014/main" id="{58ED1534-ADD3-43AC-BD0D-DC9F284848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070" t="58234" r="20798"/>
          <a:stretch/>
        </p:blipFill>
        <p:spPr>
          <a:xfrm>
            <a:off x="8494005" y="4473132"/>
            <a:ext cx="3492585" cy="65725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828323E-05B8-477B-8547-D2D57D4B858C}"/>
              </a:ext>
            </a:extLst>
          </p:cNvPr>
          <p:cNvSpPr txBox="1"/>
          <p:nvPr/>
        </p:nvSpPr>
        <p:spPr>
          <a:xfrm>
            <a:off x="468391" y="5246476"/>
            <a:ext cx="11787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Deep learning derived features, even on significantly smaller images, performs almost as well</a:t>
            </a:r>
          </a:p>
        </p:txBody>
      </p:sp>
    </p:spTree>
    <p:extLst>
      <p:ext uri="{BB962C8B-B14F-4D97-AF65-F5344CB8AC3E}">
        <p14:creationId xmlns:p14="http://schemas.microsoft.com/office/powerpoint/2010/main" val="1221013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AD0F4-88B5-4334-B6B1-1BA692F168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Image Modality Transfer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3C6061-3635-4B4B-9D54-896CE52EAD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/>
              <a:t>Collaborators / Contributors: Zena Stevenson</a:t>
            </a:r>
            <a:r>
              <a:rPr lang="en-US" sz="2800" baseline="30000" dirty="0"/>
              <a:t>3</a:t>
            </a:r>
            <a:r>
              <a:rPr lang="en-US" sz="2800" dirty="0"/>
              <a:t>, R. T. James McAteer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3540B0-21D3-4689-9EF2-BFB56D7A64F4}"/>
              </a:ext>
            </a:extLst>
          </p:cNvPr>
          <p:cNvSpPr txBox="1"/>
          <p:nvPr/>
        </p:nvSpPr>
        <p:spPr>
          <a:xfrm>
            <a:off x="6838545" y="5807412"/>
            <a:ext cx="535345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>
                <a:solidFill>
                  <a:schemeClr val="bg1"/>
                </a:solidFill>
              </a:rPr>
              <a:t>1</a:t>
            </a:r>
            <a:r>
              <a:rPr lang="en-US" sz="2000" dirty="0">
                <a:solidFill>
                  <a:schemeClr val="bg1"/>
                </a:solidFill>
              </a:rPr>
              <a:t>Current PhD student, </a:t>
            </a:r>
            <a:r>
              <a:rPr lang="en-US" sz="2000" baseline="30000" dirty="0">
                <a:solidFill>
                  <a:schemeClr val="bg1"/>
                </a:solidFill>
              </a:rPr>
              <a:t>2</a:t>
            </a:r>
            <a:r>
              <a:rPr lang="en-US" sz="2000" dirty="0">
                <a:solidFill>
                  <a:schemeClr val="bg1"/>
                </a:solidFill>
              </a:rPr>
              <a:t>Former PhD student, </a:t>
            </a:r>
            <a:r>
              <a:rPr lang="en-US" sz="2000" baseline="30000" dirty="0">
                <a:solidFill>
                  <a:schemeClr val="bg1"/>
                </a:solidFill>
              </a:rPr>
              <a:t>3</a:t>
            </a:r>
            <a:r>
              <a:rPr lang="en-US" sz="2000" dirty="0">
                <a:solidFill>
                  <a:schemeClr val="bg1"/>
                </a:solidFill>
              </a:rPr>
              <a:t>Current MSEE student, </a:t>
            </a:r>
            <a:r>
              <a:rPr lang="en-US" sz="2000" baseline="30000" dirty="0">
                <a:solidFill>
                  <a:schemeClr val="bg1"/>
                </a:solidFill>
              </a:rPr>
              <a:t>4</a:t>
            </a:r>
            <a:r>
              <a:rPr lang="en-US" sz="2000" dirty="0">
                <a:solidFill>
                  <a:schemeClr val="bg1"/>
                </a:solidFill>
              </a:rPr>
              <a:t>Former MSEE student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20A303-CFD5-460B-B507-217B3DD86C06}"/>
              </a:ext>
            </a:extLst>
          </p:cNvPr>
          <p:cNvSpPr txBox="1"/>
          <p:nvPr/>
        </p:nvSpPr>
        <p:spPr>
          <a:xfrm>
            <a:off x="1524000" y="3999771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Support: Army Research Lab Grant W911NF1810484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744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9466B-EE0A-4E27-A9D3-3C8FA1A19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57"/>
            <a:ext cx="10515600" cy="722376"/>
          </a:xfrm>
        </p:spPr>
        <p:txBody>
          <a:bodyPr/>
          <a:lstStyle/>
          <a:p>
            <a:r>
              <a:rPr lang="en-US" dirty="0"/>
              <a:t>Deep Learning: Image Modality Transfer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6AF8E5F-DB7E-4D16-B10C-FF40F67EB3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9315" y="815233"/>
            <a:ext cx="10674485" cy="1478604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Can we use deep learning to predict the magnetic structure of the Sun given an extreme ultraviolet (EUV) image?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CA3407F1-6DC1-48F0-9562-965B86C79A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52155" y="1670996"/>
            <a:ext cx="8221492" cy="3120887"/>
          </a:xfrm>
          <a:prstGeom prst="rect">
            <a:avLst/>
          </a:prstGeom>
        </p:spPr>
      </p:pic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D4EC23AF-E717-479F-AC6E-1DF19A5E086A}"/>
              </a:ext>
            </a:extLst>
          </p:cNvPr>
          <p:cNvSpPr txBox="1">
            <a:spLocks/>
          </p:cNvSpPr>
          <p:nvPr/>
        </p:nvSpPr>
        <p:spPr>
          <a:xfrm>
            <a:off x="679315" y="1652081"/>
            <a:ext cx="2939374" cy="36381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Expand SDO/HMI dataset with SDO/AIA (Atmospheric Imaging Assembly) images at 304 Å</a:t>
            </a:r>
          </a:p>
          <a:p>
            <a:r>
              <a:rPr lang="en-US" dirty="0"/>
              <a:t>Use AIA image as “source”</a:t>
            </a:r>
          </a:p>
          <a:p>
            <a:r>
              <a:rPr lang="en-US" dirty="0"/>
              <a:t>Use absolute value HMI image as “target”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031926-9F7C-4E32-A3CA-7697D31865DE}"/>
              </a:ext>
            </a:extLst>
          </p:cNvPr>
          <p:cNvSpPr txBox="1"/>
          <p:nvPr/>
        </p:nvSpPr>
        <p:spPr>
          <a:xfrm>
            <a:off x="7607029" y="4791883"/>
            <a:ext cx="1087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“source”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A3335A-DE1D-4F8C-8FC2-3FCF977F7239}"/>
              </a:ext>
            </a:extLst>
          </p:cNvPr>
          <p:cNvSpPr txBox="1"/>
          <p:nvPr/>
        </p:nvSpPr>
        <p:spPr>
          <a:xfrm>
            <a:off x="10266708" y="4791543"/>
            <a:ext cx="1033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“target”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2D798C-C500-4601-810D-A473128CC2FE}"/>
              </a:ext>
            </a:extLst>
          </p:cNvPr>
          <p:cNvSpPr txBox="1"/>
          <p:nvPr/>
        </p:nvSpPr>
        <p:spPr>
          <a:xfrm>
            <a:off x="679315" y="5253605"/>
            <a:ext cx="9265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Fully Convolutional Neural Networks (FCNNs) provide a means to do this.</a:t>
            </a:r>
          </a:p>
        </p:txBody>
      </p:sp>
    </p:spTree>
    <p:extLst>
      <p:ext uri="{BB962C8B-B14F-4D97-AF65-F5344CB8AC3E}">
        <p14:creationId xmlns:p14="http://schemas.microsoft.com/office/powerpoint/2010/main" val="2838164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4F940E-6B26-4050-A74F-6B3B6D3C5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31"/>
            <a:ext cx="10515600" cy="724371"/>
          </a:xfrm>
        </p:spPr>
        <p:txBody>
          <a:bodyPr/>
          <a:lstStyle/>
          <a:p>
            <a:r>
              <a:rPr lang="en-US" dirty="0"/>
              <a:t>Deep Learning: Image Modality Transfer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CF3030-E111-41F0-A5B8-B703F7B01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863600"/>
            <a:ext cx="2676567" cy="4851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fully convolutional network replaces the label prediction with a pixelwise prediction</a:t>
            </a:r>
          </a:p>
          <a:p>
            <a:r>
              <a:rPr lang="en-US" dirty="0"/>
              <a:t>The </a:t>
            </a:r>
            <a:r>
              <a:rPr lang="en-US" dirty="0" err="1"/>
              <a:t>Unet</a:t>
            </a:r>
            <a:r>
              <a:rPr lang="en-US" dirty="0"/>
              <a:t> architecture replaces the pixelwise prediction with an </a:t>
            </a:r>
            <a:r>
              <a:rPr lang="en-US" dirty="0" err="1"/>
              <a:t>upconvolution</a:t>
            </a:r>
            <a:r>
              <a:rPr lang="en-US" dirty="0"/>
              <a:t> structure</a:t>
            </a:r>
          </a:p>
          <a:p>
            <a:r>
              <a:rPr lang="en-US" dirty="0"/>
              <a:t>We use the modified </a:t>
            </a:r>
            <a:r>
              <a:rPr lang="en-US" dirty="0" err="1"/>
              <a:t>Unet</a:t>
            </a:r>
            <a:r>
              <a:rPr lang="en-US" dirty="0"/>
              <a:t> architecture validated for modality transfer in microscopy [2]</a:t>
            </a:r>
          </a:p>
          <a:p>
            <a:endParaRPr lang="en-US" dirty="0"/>
          </a:p>
        </p:txBody>
      </p:sp>
      <p:pic>
        <p:nvPicPr>
          <p:cNvPr id="104" name="Content Placeholder 103">
            <a:extLst>
              <a:ext uri="{FF2B5EF4-FFF2-40B4-BE49-F238E27FC236}">
                <a16:creationId xmlns:a16="http://schemas.microsoft.com/office/drawing/2014/main" id="{2476B240-5AE8-4286-9556-05D72A8EEC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48067" y="1437803"/>
            <a:ext cx="8943933" cy="3692859"/>
          </a:xfrm>
          <a:prstGeom prst="rect">
            <a:avLst/>
          </a:prstGeom>
        </p:spPr>
      </p:pic>
      <p:sp>
        <p:nvSpPr>
          <p:cNvPr id="108" name="Rectangle 4">
            <a:extLst>
              <a:ext uri="{FF2B5EF4-FFF2-40B4-BE49-F238E27FC236}">
                <a16:creationId xmlns:a16="http://schemas.microsoft.com/office/drawing/2014/main" id="{FD61DEDB-6350-42F0-A861-2C176A911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5519" y="5872141"/>
            <a:ext cx="63724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altLang="en-US" sz="1600" dirty="0">
                <a:solidFill>
                  <a:schemeClr val="bg1"/>
                </a:solidFill>
                <a:latin typeface="+mn-lt"/>
              </a:rPr>
              <a:t>[2] C. </a:t>
            </a:r>
            <a:r>
              <a:rPr lang="en-US" altLang="en-US" sz="1600" dirty="0" err="1">
                <a:solidFill>
                  <a:schemeClr val="bg1"/>
                </a:solidFill>
                <a:latin typeface="+mn-lt"/>
              </a:rPr>
              <a:t>Ounkomol</a:t>
            </a:r>
            <a:r>
              <a:rPr lang="en-US" altLang="en-US" sz="1600" dirty="0">
                <a:solidFill>
                  <a:schemeClr val="bg1"/>
                </a:solidFill>
                <a:latin typeface="+mn-lt"/>
              </a:rPr>
              <a:t>, S. </a:t>
            </a:r>
            <a:r>
              <a:rPr lang="en-US" altLang="en-US" sz="1600" dirty="0" err="1">
                <a:solidFill>
                  <a:schemeClr val="bg1"/>
                </a:solidFill>
                <a:latin typeface="+mn-lt"/>
              </a:rPr>
              <a:t>Seshamani</a:t>
            </a:r>
            <a:r>
              <a:rPr lang="en-US" altLang="en-US" sz="1600" dirty="0">
                <a:solidFill>
                  <a:schemeClr val="bg1"/>
                </a:solidFill>
                <a:latin typeface="+mn-lt"/>
              </a:rPr>
              <a:t>, M. M. </a:t>
            </a:r>
            <a:r>
              <a:rPr lang="en-US" altLang="en-US" sz="1600" dirty="0" err="1">
                <a:solidFill>
                  <a:schemeClr val="bg1"/>
                </a:solidFill>
                <a:latin typeface="+mn-lt"/>
              </a:rPr>
              <a:t>Maleckar</a:t>
            </a:r>
            <a:r>
              <a:rPr lang="en-US" altLang="en-US" sz="1600" dirty="0">
                <a:solidFill>
                  <a:schemeClr val="bg1"/>
                </a:solidFill>
                <a:latin typeface="+mn-lt"/>
              </a:rPr>
              <a:t>, F. </a:t>
            </a:r>
            <a:r>
              <a:rPr lang="en-US" altLang="en-US" sz="1600" dirty="0" err="1">
                <a:solidFill>
                  <a:schemeClr val="bg1"/>
                </a:solidFill>
                <a:latin typeface="+mn-lt"/>
              </a:rPr>
              <a:t>Collman</a:t>
            </a:r>
            <a:r>
              <a:rPr lang="en-US" altLang="en-US" sz="1600" dirty="0">
                <a:solidFill>
                  <a:schemeClr val="bg1"/>
                </a:solidFill>
                <a:latin typeface="+mn-lt"/>
              </a:rPr>
              <a:t>, and G. R. Johnson, “Label-free prediction of three-dimensional fluorescence images from transmitted-light microscopy,” Nature Methods, vol. 15, p. 917, 2018.</a:t>
            </a:r>
          </a:p>
        </p:txBody>
      </p:sp>
    </p:spTree>
    <p:extLst>
      <p:ext uri="{BB962C8B-B14F-4D97-AF65-F5344CB8AC3E}">
        <p14:creationId xmlns:p14="http://schemas.microsoft.com/office/powerpoint/2010/main" val="4153328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BF46A-DF77-4352-87AA-0E4E0E13B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22376"/>
          </a:xfrm>
        </p:spPr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68F8C-8F06-4CB1-BB2B-8BE8A13BE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25501"/>
            <a:ext cx="10515600" cy="16966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increase the size and variation of the training data</a:t>
            </a:r>
          </a:p>
          <a:p>
            <a:r>
              <a:rPr lang="en-US" dirty="0"/>
              <a:t>We test on unseen active regions (ARs) rather than unseen images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Test A: unseen images from training ARs</a:t>
            </a:r>
          </a:p>
          <a:p>
            <a:pPr lvl="1"/>
            <a:r>
              <a:rPr lang="en-US" dirty="0">
                <a:solidFill>
                  <a:srgbClr val="00C0BC"/>
                </a:solidFill>
              </a:rPr>
              <a:t>Test B: unseen images from unseen ARs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C5DA091-7106-466C-9E03-B549827063D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05684768"/>
              </p:ext>
            </p:extLst>
          </p:nvPr>
        </p:nvGraphicFramePr>
        <p:xfrm>
          <a:off x="838200" y="2522174"/>
          <a:ext cx="10515600" cy="3108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74700">
                  <a:extLst>
                    <a:ext uri="{9D8B030D-6E8A-4147-A177-3AD203B41FA5}">
                      <a16:colId xmlns:a16="http://schemas.microsoft.com/office/drawing/2014/main" val="1015027035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957173873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18456377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613611632"/>
                    </a:ext>
                  </a:extLst>
                </a:gridCol>
                <a:gridCol w="1689100">
                  <a:extLst>
                    <a:ext uri="{9D8B030D-6E8A-4147-A177-3AD203B41FA5}">
                      <a16:colId xmlns:a16="http://schemas.microsoft.com/office/drawing/2014/main" val="3624057742"/>
                    </a:ext>
                  </a:extLst>
                </a:gridCol>
                <a:gridCol w="3644900">
                  <a:extLst>
                    <a:ext uri="{9D8B030D-6E8A-4147-A177-3AD203B41FA5}">
                      <a16:colId xmlns:a16="http://schemas.microsoft.com/office/drawing/2014/main" val="6088035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# 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# Training Pairs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# Test Pairs (Test A/Test 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Iterations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Training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210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 </a:t>
                      </a:r>
                      <a:r>
                        <a:rPr lang="en-US" sz="2000" dirty="0" err="1"/>
                        <a:t>hr</a:t>
                      </a:r>
                      <a:r>
                        <a:rPr lang="en-US" sz="2000" dirty="0"/>
                        <a:t> (CPU)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Modeled after [2] as proof of concept and baseline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359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503/512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 </a:t>
                      </a:r>
                      <a:r>
                        <a:rPr lang="en-US" sz="2000" dirty="0" err="1"/>
                        <a:t>hr</a:t>
                      </a:r>
                      <a:r>
                        <a:rPr lang="en-US" sz="2000" dirty="0"/>
                        <a:t> (GPU)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Establishes 500k as suitable # iterations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093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5081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498/568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 </a:t>
                      </a:r>
                      <a:r>
                        <a:rPr lang="en-US" sz="2000" dirty="0" err="1"/>
                        <a:t>hr</a:t>
                      </a:r>
                      <a:r>
                        <a:rPr lang="en-US" sz="2000" dirty="0"/>
                        <a:t> (GPU)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Increases data variety without increasing data volume and training time.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928185"/>
                  </a:ext>
                </a:extLst>
              </a:tr>
            </a:tbl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C909FCE7-4889-4E32-B98B-A56A16004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5519" y="5872141"/>
            <a:ext cx="63724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altLang="en-US" sz="1600" dirty="0">
                <a:solidFill>
                  <a:schemeClr val="bg1"/>
                </a:solidFill>
                <a:latin typeface="+mn-lt"/>
              </a:rPr>
              <a:t>[2] C. </a:t>
            </a:r>
            <a:r>
              <a:rPr lang="en-US" altLang="en-US" sz="1600" dirty="0" err="1">
                <a:solidFill>
                  <a:schemeClr val="bg1"/>
                </a:solidFill>
                <a:latin typeface="+mn-lt"/>
              </a:rPr>
              <a:t>Ounkomol</a:t>
            </a:r>
            <a:r>
              <a:rPr lang="en-US" altLang="en-US" sz="1600" dirty="0">
                <a:solidFill>
                  <a:schemeClr val="bg1"/>
                </a:solidFill>
                <a:latin typeface="+mn-lt"/>
              </a:rPr>
              <a:t>, S. </a:t>
            </a:r>
            <a:r>
              <a:rPr lang="en-US" altLang="en-US" sz="1600" dirty="0" err="1">
                <a:solidFill>
                  <a:schemeClr val="bg1"/>
                </a:solidFill>
                <a:latin typeface="+mn-lt"/>
              </a:rPr>
              <a:t>Seshamani</a:t>
            </a:r>
            <a:r>
              <a:rPr lang="en-US" altLang="en-US" sz="1600" dirty="0">
                <a:solidFill>
                  <a:schemeClr val="bg1"/>
                </a:solidFill>
                <a:latin typeface="+mn-lt"/>
              </a:rPr>
              <a:t>, M. M. </a:t>
            </a:r>
            <a:r>
              <a:rPr lang="en-US" altLang="en-US" sz="1600" dirty="0" err="1">
                <a:solidFill>
                  <a:schemeClr val="bg1"/>
                </a:solidFill>
                <a:latin typeface="+mn-lt"/>
              </a:rPr>
              <a:t>Maleckar</a:t>
            </a:r>
            <a:r>
              <a:rPr lang="en-US" altLang="en-US" sz="1600" dirty="0">
                <a:solidFill>
                  <a:schemeClr val="bg1"/>
                </a:solidFill>
                <a:latin typeface="+mn-lt"/>
              </a:rPr>
              <a:t>, F. </a:t>
            </a:r>
            <a:r>
              <a:rPr lang="en-US" altLang="en-US" sz="1600" dirty="0" err="1">
                <a:solidFill>
                  <a:schemeClr val="bg1"/>
                </a:solidFill>
                <a:latin typeface="+mn-lt"/>
              </a:rPr>
              <a:t>Collman</a:t>
            </a:r>
            <a:r>
              <a:rPr lang="en-US" altLang="en-US" sz="1600" dirty="0">
                <a:solidFill>
                  <a:schemeClr val="bg1"/>
                </a:solidFill>
                <a:latin typeface="+mn-lt"/>
              </a:rPr>
              <a:t>, and G. R. Johnson, “Label-free prediction of three-dimensional fluorescence images from transmitted-light microscopy,” Nature Methods, vol. 15, p. 917, 2018.</a:t>
            </a:r>
          </a:p>
        </p:txBody>
      </p:sp>
    </p:spTree>
    <p:extLst>
      <p:ext uri="{BB962C8B-B14F-4D97-AF65-F5344CB8AC3E}">
        <p14:creationId xmlns:p14="http://schemas.microsoft.com/office/powerpoint/2010/main" val="4069366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E6752-B5A9-4F95-B193-CE89F02C7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51"/>
            <a:ext cx="10515600" cy="722376"/>
          </a:xfrm>
        </p:spPr>
        <p:txBody>
          <a:bodyPr/>
          <a:lstStyle/>
          <a:p>
            <a:r>
              <a:rPr lang="en-US" dirty="0"/>
              <a:t>Performance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3D087-5082-4B23-9315-8E2134C31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020" y="1044614"/>
            <a:ext cx="7504080" cy="4759286"/>
          </a:xfrm>
        </p:spPr>
        <p:txBody>
          <a:bodyPr>
            <a:normAutofit/>
          </a:bodyPr>
          <a:lstStyle/>
          <a:p>
            <a:r>
              <a:rPr lang="en-US" sz="3200" dirty="0"/>
              <a:t>Metrics taken from pixel-wise or region-wise comparisons</a:t>
            </a:r>
          </a:p>
          <a:p>
            <a:pPr lvl="1"/>
            <a:r>
              <a:rPr lang="en-US" sz="2800" dirty="0"/>
              <a:t>MSE: Normalized root mean-squared error</a:t>
            </a:r>
          </a:p>
          <a:p>
            <a:pPr lvl="2"/>
            <a:r>
              <a:rPr lang="en-US" sz="2400" dirty="0"/>
              <a:t>Averages pixel errors</a:t>
            </a:r>
          </a:p>
          <a:p>
            <a:pPr lvl="2"/>
            <a:r>
              <a:rPr lang="el-GR" sz="2400" dirty="0"/>
              <a:t>ϵ</a:t>
            </a:r>
            <a:r>
              <a:rPr lang="en-US" sz="2400" dirty="0"/>
              <a:t>[0,</a:t>
            </a:r>
            <a:r>
              <a:rPr lang="en-US" sz="2400" b="1" dirty="0">
                <a:solidFill>
                  <a:schemeClr val="tx2"/>
                </a:solidFill>
              </a:rPr>
              <a:t>1</a:t>
            </a:r>
            <a:r>
              <a:rPr lang="en-US" sz="2400" dirty="0"/>
              <a:t>] </a:t>
            </a:r>
          </a:p>
          <a:p>
            <a:pPr lvl="1"/>
            <a:r>
              <a:rPr lang="en-US" sz="2800" dirty="0"/>
              <a:t>SSIM: Structural similarity index measure </a:t>
            </a:r>
          </a:p>
          <a:p>
            <a:pPr lvl="2"/>
            <a:r>
              <a:rPr lang="en-US" sz="2400" dirty="0"/>
              <a:t>Quantifies similarities in structure</a:t>
            </a:r>
          </a:p>
          <a:p>
            <a:pPr lvl="2"/>
            <a:r>
              <a:rPr lang="el-GR" sz="2400" dirty="0"/>
              <a:t>ϵ</a:t>
            </a:r>
            <a:r>
              <a:rPr lang="en-US" sz="2400" dirty="0"/>
              <a:t>[-1,</a:t>
            </a:r>
            <a:r>
              <a:rPr lang="en-US" sz="2400" b="1" dirty="0">
                <a:solidFill>
                  <a:schemeClr val="tx2"/>
                </a:solidFill>
              </a:rPr>
              <a:t>1</a:t>
            </a:r>
            <a:r>
              <a:rPr lang="en-US" sz="2400" dirty="0"/>
              <a:t>]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77D633-47F3-4628-AD8B-92F1B0C24318}"/>
                  </a:ext>
                </a:extLst>
              </p:cNvPr>
              <p:cNvSpPr txBox="1"/>
              <p:nvPr/>
            </p:nvSpPr>
            <p:spPr>
              <a:xfrm>
                <a:off x="7951460" y="1605061"/>
                <a:ext cx="3402340" cy="11973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𝑀𝑆𝐸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77D633-47F3-4628-AD8B-92F1B0C24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460" y="1605061"/>
                <a:ext cx="3402340" cy="11973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964321-BA04-4E6D-BBEB-12620DA21FEF}"/>
                  </a:ext>
                </a:extLst>
              </p:cNvPr>
              <p:cNvSpPr txBox="1"/>
              <p:nvPr/>
            </p:nvSpPr>
            <p:spPr>
              <a:xfrm>
                <a:off x="7374514" y="3725502"/>
                <a:ext cx="4274312" cy="6601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𝑆𝑆𝐼𝑀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)(2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𝑇𝑃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964321-BA04-4E6D-BBEB-12620DA21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514" y="3725502"/>
                <a:ext cx="4274312" cy="6601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2981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C7613-7CF1-414F-875D-6A15CFDDB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22376"/>
          </a:xfrm>
        </p:spPr>
        <p:txBody>
          <a:bodyPr/>
          <a:lstStyle/>
          <a:p>
            <a:r>
              <a:rPr lang="en-US" dirty="0"/>
              <a:t>Performance: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D56D1-67C5-4A03-B522-E3964A1A3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51" y="1308100"/>
            <a:ext cx="2292350" cy="26289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Test A:</a:t>
            </a:r>
            <a:r>
              <a:rPr lang="en-US" dirty="0"/>
              <a:t> unseen images from training ARs</a:t>
            </a:r>
          </a:p>
          <a:p>
            <a:r>
              <a:rPr lang="en-US" dirty="0">
                <a:solidFill>
                  <a:srgbClr val="00C0BC"/>
                </a:solidFill>
              </a:rPr>
              <a:t>Test B: </a:t>
            </a:r>
            <a:r>
              <a:rPr lang="en-US" dirty="0"/>
              <a:t>unseen images from unseen ARs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147E6F-BC69-433E-9E80-E26BB5339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1" y="1117600"/>
            <a:ext cx="9385300" cy="32455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940B6B-D01A-465D-8EB5-A713D500CFE9}"/>
              </a:ext>
            </a:extLst>
          </p:cNvPr>
          <p:cNvSpPr txBox="1"/>
          <p:nvPr/>
        </p:nvSpPr>
        <p:spPr>
          <a:xfrm>
            <a:off x="4908551" y="977900"/>
            <a:ext cx="149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(lower better)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6771AD-5402-42FC-A30D-A0B31BCE4C25}"/>
              </a:ext>
            </a:extLst>
          </p:cNvPr>
          <p:cNvSpPr txBox="1"/>
          <p:nvPr/>
        </p:nvSpPr>
        <p:spPr>
          <a:xfrm>
            <a:off x="9756234" y="1016000"/>
            <a:ext cx="1559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(higher better)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BF5B4F-38FD-49B6-A414-7687E6FA73DD}"/>
              </a:ext>
            </a:extLst>
          </p:cNvPr>
          <p:cNvSpPr txBox="1"/>
          <p:nvPr/>
        </p:nvSpPr>
        <p:spPr>
          <a:xfrm>
            <a:off x="468391" y="4580380"/>
            <a:ext cx="109377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 AR results appear to be overfitting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10 and 52 ARs close the performance gap between Test A and Test 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It is important to consider the variety of your training data to assure generalizability</a:t>
            </a:r>
          </a:p>
        </p:txBody>
      </p:sp>
    </p:spTree>
    <p:extLst>
      <p:ext uri="{BB962C8B-B14F-4D97-AF65-F5344CB8AC3E}">
        <p14:creationId xmlns:p14="http://schemas.microsoft.com/office/powerpoint/2010/main" val="3042258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7F4F9-95F5-450C-8A85-FE0820CD6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22376"/>
          </a:xfrm>
        </p:spPr>
        <p:txBody>
          <a:bodyPr/>
          <a:lstStyle/>
          <a:p>
            <a:r>
              <a:rPr lang="en-US" dirty="0"/>
              <a:t>Performance: Predicted 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AEBEC-57DC-4622-8539-C27AD3BBF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0" y="1143000"/>
            <a:ext cx="3708400" cy="4597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It is important to consider the variety of your training data to assure generalizability</a:t>
            </a:r>
          </a:p>
          <a:p>
            <a:r>
              <a:rPr lang="en-US" b="1" dirty="0">
                <a:solidFill>
                  <a:schemeClr val="accent6"/>
                </a:solidFill>
              </a:rPr>
              <a:t>These deep learning architectures have great potential for image modality transfer in scientific domains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5DA10A-31B9-40AA-93FA-87FC2EA49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0" y="873752"/>
            <a:ext cx="8039100" cy="598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3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EDE1DF-8416-4FD7-882E-BC60314FA5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018869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B0213-9DCA-4BCA-9C94-E14C428229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to Space Weather</a:t>
            </a:r>
          </a:p>
        </p:txBody>
      </p:sp>
    </p:spTree>
    <p:extLst>
      <p:ext uri="{BB962C8B-B14F-4D97-AF65-F5344CB8AC3E}">
        <p14:creationId xmlns:p14="http://schemas.microsoft.com/office/powerpoint/2010/main" val="3882534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A11BF-3A0A-487C-9238-B174D0A3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30"/>
            <a:ext cx="10515600" cy="722376"/>
          </a:xfrm>
        </p:spPr>
        <p:txBody>
          <a:bodyPr>
            <a:normAutofit/>
          </a:bodyPr>
          <a:lstStyle/>
          <a:p>
            <a:r>
              <a:rPr lang="en-US" dirty="0"/>
              <a:t>Other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8AF73-114B-4C80-B46A-4B5D1EF8D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787940"/>
            <a:ext cx="10515600" cy="4952460"/>
          </a:xfrm>
        </p:spPr>
        <p:txBody>
          <a:bodyPr>
            <a:normAutofit/>
          </a:bodyPr>
          <a:lstStyle/>
          <a:p>
            <a:r>
              <a:rPr lang="en-US" dirty="0"/>
              <a:t>Machine Learning and Deep Learning at NMSU: </a:t>
            </a:r>
            <a:r>
              <a:rPr lang="en-US" b="1" dirty="0"/>
              <a:t>Application to space weather</a:t>
            </a:r>
          </a:p>
          <a:p>
            <a:pPr lvl="1"/>
            <a:r>
              <a:rPr lang="en-US" dirty="0"/>
              <a:t>Flares: radiation, reaches Earth ~8 min</a:t>
            </a:r>
          </a:p>
          <a:p>
            <a:pPr lvl="2"/>
            <a:r>
              <a:rPr lang="en-US" dirty="0"/>
              <a:t>Prediction of future flare activity based on appearance of active regions (this talk) </a:t>
            </a:r>
          </a:p>
          <a:p>
            <a:pPr lvl="1"/>
            <a:r>
              <a:rPr lang="en-US" dirty="0"/>
              <a:t>Energetic particles: near relativistic particles, reaches Earth ~20-30 min</a:t>
            </a:r>
          </a:p>
          <a:p>
            <a:pPr lvl="2"/>
            <a:r>
              <a:rPr lang="en-US" dirty="0"/>
              <a:t>Spatiotemporal analysis of solar energetic particle events using the Combined X-ray and Dosimeter (CXD) instrument data from the GPS constellation</a:t>
            </a:r>
          </a:p>
          <a:p>
            <a:pPr lvl="1"/>
            <a:r>
              <a:rPr lang="en-US" dirty="0"/>
              <a:t>Coronal mass ejections: mass (ionized plasma) travelling with the Solar wind ~500-800 km/s, reaches Earth ~2-3 days</a:t>
            </a:r>
          </a:p>
          <a:p>
            <a:pPr lvl="2"/>
            <a:r>
              <a:rPr lang="en-US" dirty="0"/>
              <a:t>Segmentation of coronal holes (source of the fast solar wind)</a:t>
            </a:r>
          </a:p>
          <a:p>
            <a:r>
              <a:rPr lang="en-US" b="1" dirty="0"/>
              <a:t>Machine Learning and Deep Learning at NMSU</a:t>
            </a:r>
          </a:p>
          <a:p>
            <a:pPr lvl="1"/>
            <a:r>
              <a:rPr lang="en-US" dirty="0"/>
              <a:t>Other applications? (precision agriculture, biomedical, smart grids,…)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713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A11BF-3A0A-487C-9238-B174D0A3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30"/>
            <a:ext cx="10515600" cy="722376"/>
          </a:xfrm>
        </p:spPr>
        <p:txBody>
          <a:bodyPr>
            <a:normAutofit/>
          </a:bodyPr>
          <a:lstStyle/>
          <a:p>
            <a:r>
              <a:rPr lang="en-US" dirty="0"/>
              <a:t>Introduction to Space Weather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8AF73-114B-4C80-B46A-4B5D1EF8D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975" y="787940"/>
            <a:ext cx="5521036" cy="473054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Space weather: changes in the environment between the Sun and Earth</a:t>
            </a:r>
          </a:p>
          <a:p>
            <a:pPr lvl="1"/>
            <a:r>
              <a:rPr lang="en-US" dirty="0"/>
              <a:t>Largely affected by solar storms</a:t>
            </a:r>
          </a:p>
          <a:p>
            <a:pPr lvl="1"/>
            <a:r>
              <a:rPr lang="en-US" dirty="0"/>
              <a:t>Can have adverse effects at Earth</a:t>
            </a:r>
          </a:p>
          <a:p>
            <a:r>
              <a:rPr lang="en-US" dirty="0"/>
              <a:t>Solar storms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Flares: radiation, reaches Earth ~8 min</a:t>
            </a:r>
          </a:p>
          <a:p>
            <a:pPr lvl="1"/>
            <a:r>
              <a:rPr lang="en-US" dirty="0"/>
              <a:t>Energetic particles: near relativistic particles, reaches Earth ~20-30 min</a:t>
            </a:r>
          </a:p>
          <a:p>
            <a:pPr lvl="1"/>
            <a:r>
              <a:rPr lang="en-US" dirty="0"/>
              <a:t>Coronal mass ejections: mass (ionized plasma) travelling with the Solar wind ~500-800 km/s, reaches Earth ~2-3 days</a:t>
            </a:r>
          </a:p>
          <a:p>
            <a:r>
              <a:rPr lang="en-US" dirty="0"/>
              <a:t>Prediction of space weather</a:t>
            </a:r>
          </a:p>
          <a:p>
            <a:pPr lvl="1"/>
            <a:r>
              <a:rPr lang="en-US" dirty="0"/>
              <a:t>Solar storms usually emanate from active regions</a:t>
            </a:r>
          </a:p>
          <a:p>
            <a:pPr lvl="1"/>
            <a:r>
              <a:rPr lang="en-US" sz="2800" b="1" dirty="0">
                <a:solidFill>
                  <a:schemeClr val="accent6"/>
                </a:solidFill>
              </a:rPr>
              <a:t>Given the appearance of an active region, can we predict future activity?</a:t>
            </a:r>
          </a:p>
          <a:p>
            <a:endParaRPr lang="en-US" dirty="0"/>
          </a:p>
        </p:txBody>
      </p:sp>
      <p:pic>
        <p:nvPicPr>
          <p:cNvPr id="6" name="Online Media 5" title="NASA | Late Summer M5 Solar Flare">
            <a:hlinkClick r:id="" action="ppaction://media"/>
            <a:extLst>
              <a:ext uri="{FF2B5EF4-FFF2-40B4-BE49-F238E27FC236}">
                <a16:creationId xmlns:a16="http://schemas.microsoft.com/office/drawing/2014/main" id="{3C3A16B3-1575-4161-8A4A-78FABF22CF39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55443" y="1279834"/>
            <a:ext cx="5929034" cy="33496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98E3B1-5CEB-4D4C-AB4F-AC7B1B57CED9}"/>
              </a:ext>
            </a:extLst>
          </p:cNvPr>
          <p:cNvSpPr txBox="1"/>
          <p:nvPr/>
        </p:nvSpPr>
        <p:spPr>
          <a:xfrm>
            <a:off x="5554494" y="6031149"/>
            <a:ext cx="6006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Information source:</a:t>
            </a:r>
          </a:p>
          <a:p>
            <a:r>
              <a:rPr lang="en-US" dirty="0">
                <a:solidFill>
                  <a:schemeClr val="bg1"/>
                </a:solidFill>
              </a:rPr>
              <a:t>https://www.swpc.noaa.gov/content/education-and-outreach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763635-4F88-4DB7-A517-CD510E079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990" y="4701999"/>
            <a:ext cx="691341" cy="6913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36225F-A113-45AA-88D5-D5BE478C9BC2}"/>
              </a:ext>
            </a:extLst>
          </p:cNvPr>
          <p:cNvSpPr txBox="1"/>
          <p:nvPr/>
        </p:nvSpPr>
        <p:spPr>
          <a:xfrm>
            <a:off x="6859331" y="4701999"/>
            <a:ext cx="4519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Video from NASA Goddard’s YouTube channel:</a:t>
            </a:r>
          </a:p>
          <a:p>
            <a:r>
              <a:rPr lang="en-US" dirty="0"/>
              <a:t>https://youtu.be/OvEKT8X3Bko</a:t>
            </a:r>
          </a:p>
        </p:txBody>
      </p:sp>
    </p:spTree>
    <p:extLst>
      <p:ext uri="{BB962C8B-B14F-4D97-AF65-F5344CB8AC3E}">
        <p14:creationId xmlns:p14="http://schemas.microsoft.com/office/powerpoint/2010/main" val="171473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7FAD3-FC4A-4C5E-A063-14C0C6F74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53"/>
            <a:ext cx="10515600" cy="725350"/>
          </a:xfrm>
        </p:spPr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235D6-13C6-4F04-A60C-C1B71E8733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6655" y="836579"/>
            <a:ext cx="5301575" cy="491246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Line of sight (LOS) magnetograms</a:t>
            </a:r>
          </a:p>
          <a:p>
            <a:pPr lvl="1"/>
            <a:r>
              <a:rPr lang="en-US" dirty="0"/>
              <a:t>Measurements of the Sun’s magnetic field</a:t>
            </a:r>
          </a:p>
          <a:p>
            <a:pPr lvl="1"/>
            <a:r>
              <a:rPr lang="en-US" dirty="0"/>
              <a:t>From NASA’s Solar Dynamics Observatory (SDO) </a:t>
            </a:r>
            <a:r>
              <a:rPr lang="en-US" dirty="0" err="1"/>
              <a:t>Helioseismic</a:t>
            </a:r>
            <a:r>
              <a:rPr lang="en-US" dirty="0"/>
              <a:t> and Magnetic Imager (HMI)</a:t>
            </a:r>
          </a:p>
          <a:p>
            <a:pPr lvl="1"/>
            <a:r>
              <a:rPr lang="en-US" dirty="0"/>
              <a:t>1642 active regions</a:t>
            </a:r>
          </a:p>
          <a:p>
            <a:pPr lvl="1"/>
            <a:r>
              <a:rPr lang="en-US" dirty="0"/>
              <a:t>600x600 pixel images</a:t>
            </a:r>
          </a:p>
          <a:p>
            <a:pPr lvl="1"/>
            <a:r>
              <a:rPr lang="en-US" dirty="0"/>
              <a:t>01 May 2010 - 31 December 2018</a:t>
            </a:r>
          </a:p>
          <a:p>
            <a:pPr lvl="1"/>
            <a:r>
              <a:rPr lang="en-US" dirty="0"/>
              <a:t>Cadence of 720 seconds</a:t>
            </a:r>
          </a:p>
          <a:p>
            <a:pPr lvl="1"/>
            <a:r>
              <a:rPr lang="en-US" dirty="0"/>
              <a:t>1,372,004 images (950,047 after preprocessing)</a:t>
            </a:r>
          </a:p>
          <a:p>
            <a:r>
              <a:rPr lang="en-US" dirty="0"/>
              <a:t>Images labeled by whether the region flares within 24 hours</a:t>
            </a:r>
          </a:p>
          <a:p>
            <a:pPr lvl="1"/>
            <a:r>
              <a:rPr lang="en-US" dirty="0"/>
              <a:t>Flares categorized by intensity using the Geostationary Operation Environmental Satellites (GOES)</a:t>
            </a:r>
          </a:p>
          <a:p>
            <a:pPr lvl="1"/>
            <a:r>
              <a:rPr lang="en-US" dirty="0"/>
              <a:t>&gt;C1.0 flares are considered positive</a:t>
            </a:r>
          </a:p>
          <a:p>
            <a:pPr lvl="1"/>
            <a:r>
              <a:rPr lang="en-US" dirty="0"/>
              <a:t>Others are considered negative</a:t>
            </a:r>
          </a:p>
          <a:p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97D77CE-786A-4E7D-8A58-68E3C8F2F57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39399114"/>
              </p:ext>
            </p:extLst>
          </p:nvPr>
        </p:nvGraphicFramePr>
        <p:xfrm>
          <a:off x="5967919" y="3414409"/>
          <a:ext cx="5181600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37761987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482214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GOES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Peak Flux (Wm</a:t>
                      </a:r>
                      <a:r>
                        <a:rPr lang="en-US" baseline="30000" dirty="0"/>
                        <a:t>-2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584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&lt;C (“non-flare”)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&lt;10</a:t>
                      </a:r>
                      <a:r>
                        <a:rPr lang="en-US" baseline="30000" dirty="0"/>
                        <a:t>-6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557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-6</a:t>
                      </a:r>
                      <a:r>
                        <a:rPr lang="en-US" dirty="0"/>
                        <a:t>-10</a:t>
                      </a:r>
                      <a:r>
                        <a:rPr lang="en-US" baseline="30000" dirty="0"/>
                        <a:t>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329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-5</a:t>
                      </a:r>
                      <a:r>
                        <a:rPr lang="en-US" dirty="0"/>
                        <a:t>-10</a:t>
                      </a:r>
                      <a:r>
                        <a:rPr lang="en-US" baseline="30000" dirty="0"/>
                        <a:t>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36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&gt;10</a:t>
                      </a:r>
                      <a:r>
                        <a:rPr lang="en-US" baseline="30000" dirty="0"/>
                        <a:t>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847676"/>
                  </a:ext>
                </a:extLst>
              </a:tr>
            </a:tbl>
          </a:graphicData>
        </a:graphic>
      </p:graphicFrame>
      <p:pic>
        <p:nvPicPr>
          <p:cNvPr id="8" name="Content Placeholder 9" descr="A picture containing outdoor, night sky&#10;&#10;Description automatically generated">
            <a:extLst>
              <a:ext uri="{FF2B5EF4-FFF2-40B4-BE49-F238E27FC236}">
                <a16:creationId xmlns:a16="http://schemas.microsoft.com/office/drawing/2014/main" id="{C7AB5CD4-7D60-4B9A-9D2C-6C2ACC752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919" y="739303"/>
            <a:ext cx="2457793" cy="24577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B7617A-E04F-4A08-B18A-E3C17C43E9A9}"/>
              </a:ext>
            </a:extLst>
          </p:cNvPr>
          <p:cNvSpPr txBox="1"/>
          <p:nvPr/>
        </p:nvSpPr>
        <p:spPr>
          <a:xfrm>
            <a:off x="8501974" y="694616"/>
            <a:ext cx="33365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Example LOS magnetogram image of an active region: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Gray: near zero flux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Black: strong negative flux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White: strong positive flux </a:t>
            </a:r>
          </a:p>
        </p:txBody>
      </p:sp>
    </p:spTree>
    <p:extLst>
      <p:ext uri="{BB962C8B-B14F-4D97-AF65-F5344CB8AC3E}">
        <p14:creationId xmlns:p14="http://schemas.microsoft.com/office/powerpoint/2010/main" val="3802257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38882-B1D0-4419-8674-149E4EB452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Solar Flare Prediction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66690F-23E6-4F59-B289-54BFE38A4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65379"/>
            <a:ext cx="9144000" cy="1312682"/>
          </a:xfrm>
        </p:spPr>
        <p:txBody>
          <a:bodyPr>
            <a:normAutofit/>
          </a:bodyPr>
          <a:lstStyle/>
          <a:p>
            <a:r>
              <a:rPr lang="en-US" sz="2800" b="1" dirty="0"/>
              <a:t>Collaborators / Contributors:</a:t>
            </a:r>
            <a:br>
              <a:rPr lang="en-US" sz="2800" b="1" dirty="0"/>
            </a:br>
            <a:r>
              <a:rPr lang="en-US" sz="2800" b="1" dirty="0"/>
              <a:t>Ellery Wuest</a:t>
            </a:r>
            <a:r>
              <a:rPr lang="en-US" sz="2800" baseline="30000" dirty="0"/>
              <a:t>1</a:t>
            </a:r>
            <a:r>
              <a:rPr lang="en-US" sz="2800" dirty="0"/>
              <a:t>,</a:t>
            </a:r>
            <a:r>
              <a:rPr lang="en-US" sz="2800" b="1" dirty="0"/>
              <a:t> </a:t>
            </a:r>
            <a:r>
              <a:rPr lang="en-US" sz="2800" dirty="0"/>
              <a:t>Amani Al-Ghraibah</a:t>
            </a:r>
            <a:r>
              <a:rPr lang="en-US" sz="2800" baseline="30000" dirty="0"/>
              <a:t>2</a:t>
            </a:r>
            <a:r>
              <a:rPr lang="en-US" sz="2800" dirty="0"/>
              <a:t>, R. T. James McAteer, Ty Vincent</a:t>
            </a:r>
            <a:r>
              <a:rPr lang="en-US" sz="2800" baseline="30000" dirty="0"/>
              <a:t>4</a:t>
            </a:r>
            <a:r>
              <a:rPr lang="en-US" sz="2800" dirty="0"/>
              <a:t>, Jeremy Grajeda</a:t>
            </a:r>
            <a:r>
              <a:rPr lang="en-US" sz="2800" baseline="30000" dirty="0"/>
              <a:t>3</a:t>
            </a:r>
            <a:r>
              <a:rPr lang="en-US" sz="2800" dirty="0"/>
              <a:t> 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E7EFBB-3C33-45A3-A5E3-108C3B98CFF3}"/>
              </a:ext>
            </a:extLst>
          </p:cNvPr>
          <p:cNvSpPr txBox="1"/>
          <p:nvPr/>
        </p:nvSpPr>
        <p:spPr>
          <a:xfrm>
            <a:off x="6838545" y="5807412"/>
            <a:ext cx="535345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>
                <a:solidFill>
                  <a:schemeClr val="bg1"/>
                </a:solidFill>
              </a:rPr>
              <a:t>1</a:t>
            </a:r>
            <a:r>
              <a:rPr lang="en-US" sz="2000" dirty="0">
                <a:solidFill>
                  <a:schemeClr val="bg1"/>
                </a:solidFill>
              </a:rPr>
              <a:t>Current PhD student, </a:t>
            </a:r>
            <a:r>
              <a:rPr lang="en-US" sz="2000" baseline="30000" dirty="0">
                <a:solidFill>
                  <a:schemeClr val="bg1"/>
                </a:solidFill>
              </a:rPr>
              <a:t>2</a:t>
            </a:r>
            <a:r>
              <a:rPr lang="en-US" sz="2000" dirty="0">
                <a:solidFill>
                  <a:schemeClr val="bg1"/>
                </a:solidFill>
              </a:rPr>
              <a:t>Former PhD student, </a:t>
            </a:r>
            <a:r>
              <a:rPr lang="en-US" sz="2000" baseline="30000" dirty="0">
                <a:solidFill>
                  <a:schemeClr val="bg1"/>
                </a:solidFill>
              </a:rPr>
              <a:t>3</a:t>
            </a:r>
            <a:r>
              <a:rPr lang="en-US" sz="2000" dirty="0">
                <a:solidFill>
                  <a:schemeClr val="bg1"/>
                </a:solidFill>
              </a:rPr>
              <a:t>Current MSEE student, </a:t>
            </a:r>
            <a:r>
              <a:rPr lang="en-US" sz="2000" baseline="30000" dirty="0">
                <a:solidFill>
                  <a:schemeClr val="bg1"/>
                </a:solidFill>
              </a:rPr>
              <a:t>4</a:t>
            </a:r>
            <a:r>
              <a:rPr lang="en-US" sz="2000" dirty="0">
                <a:solidFill>
                  <a:schemeClr val="bg1"/>
                </a:solidFill>
              </a:rPr>
              <a:t>Former MSEE student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334C2-072E-493F-AC46-B1F6505711E4}"/>
              </a:ext>
            </a:extLst>
          </p:cNvPr>
          <p:cNvSpPr txBox="1"/>
          <p:nvPr/>
        </p:nvSpPr>
        <p:spPr>
          <a:xfrm>
            <a:off x="1524000" y="399977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Support: </a:t>
            </a:r>
            <a:r>
              <a:rPr lang="en-US" dirty="0">
                <a:solidFill>
                  <a:schemeClr val="bg1"/>
                </a:solidFill>
              </a:rPr>
              <a:t>Army Research Lab Grant W911NF1810484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956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A1A730-993F-4615-86C7-BB8DDD737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22376"/>
          </a:xfrm>
        </p:spPr>
        <p:txBody>
          <a:bodyPr/>
          <a:lstStyle/>
          <a:p>
            <a:r>
              <a:rPr lang="en-US" dirty="0"/>
              <a:t>Baseline: Classical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5029D-5338-4E60-AEB6-BA09AA53C9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4749" y="1098551"/>
            <a:ext cx="5475051" cy="4683496"/>
          </a:xfrm>
        </p:spPr>
        <p:txBody>
          <a:bodyPr>
            <a:normAutofit/>
          </a:bodyPr>
          <a:lstStyle/>
          <a:p>
            <a:r>
              <a:rPr lang="en-US" altLang="en-US" dirty="0"/>
              <a:t>29 spatial features describe active region complexity, i.e., “hand-designed features” [1]</a:t>
            </a:r>
          </a:p>
          <a:p>
            <a:r>
              <a:rPr lang="en-US" altLang="en-US" dirty="0"/>
              <a:t>Support vector machine (SVM) classification to predict flaring</a:t>
            </a:r>
          </a:p>
          <a:p>
            <a:r>
              <a:rPr lang="en-US" dirty="0"/>
              <a:t>Train on 759,357 images, test on 93,645 unseen images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809A53-C8F1-42D8-9B3F-6FE1FAF6F2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A2318E5-8732-410D-8DB9-626A1BD82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872" y="1205310"/>
            <a:ext cx="5271404" cy="4399277"/>
          </a:xfrm>
          <a:prstGeom prst="rect">
            <a:avLst/>
          </a:prstGeom>
        </p:spPr>
      </p:pic>
      <p:pic>
        <p:nvPicPr>
          <p:cNvPr id="8" name="Content Placeholder 2">
            <a:extLst>
              <a:ext uri="{FF2B5EF4-FFF2-40B4-BE49-F238E27FC236}">
                <a16:creationId xmlns:a16="http://schemas.microsoft.com/office/drawing/2014/main" id="{1B2AE531-1786-4D83-81C8-12F8D4BBAC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" r="32452"/>
          <a:stretch/>
        </p:blipFill>
        <p:spPr bwMode="auto">
          <a:xfrm>
            <a:off x="6383594" y="3018500"/>
            <a:ext cx="2743200" cy="276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2">
            <a:extLst>
              <a:ext uri="{FF2B5EF4-FFF2-40B4-BE49-F238E27FC236}">
                <a16:creationId xmlns:a16="http://schemas.microsoft.com/office/drawing/2014/main" id="{7B70A503-02B8-4578-A7B2-CF5C1A5F4D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" r="32452"/>
          <a:stretch/>
        </p:blipFill>
        <p:spPr bwMode="auto">
          <a:xfrm>
            <a:off x="6562476" y="931887"/>
            <a:ext cx="2743200" cy="276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B2981D-9573-4537-8F7C-50E47335BD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9350"/>
          <a:stretch/>
        </p:blipFill>
        <p:spPr>
          <a:xfrm>
            <a:off x="6562476" y="937756"/>
            <a:ext cx="2743200" cy="27614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90743E-759C-4626-A5B6-319656638D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433" y="1661735"/>
            <a:ext cx="2761488" cy="2761488"/>
          </a:xfrm>
          <a:prstGeom prst="rect">
            <a:avLst/>
          </a:prstGeom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E437F48-9166-40B8-8224-2FD5DB1432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57454"/>
              </p:ext>
            </p:extLst>
          </p:nvPr>
        </p:nvGraphicFramePr>
        <p:xfrm>
          <a:off x="6185078" y="1862552"/>
          <a:ext cx="3352800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Acrobat Document" r:id="rId7" imgW="3352620" imgH="3343140" progId="Acrobat.Document.11">
                  <p:embed/>
                </p:oleObj>
              </mc:Choice>
              <mc:Fallback>
                <p:oleObj name="Acrobat Document" r:id="rId7" imgW="3352620" imgH="3343140" progId="Acrobat.Document.11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823E79CD-E97E-45AE-B69E-C7CBF4A219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85078" y="1862552"/>
                        <a:ext cx="3352800" cy="334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">
            <a:extLst>
              <a:ext uri="{FF2B5EF4-FFF2-40B4-BE49-F238E27FC236}">
                <a16:creationId xmlns:a16="http://schemas.microsoft.com/office/drawing/2014/main" id="{15277DFA-44F6-4AA3-987D-B7F676374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5519" y="5872141"/>
            <a:ext cx="63724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altLang="en-US" sz="1600" dirty="0">
                <a:solidFill>
                  <a:schemeClr val="bg1"/>
                </a:solidFill>
                <a:latin typeface="+mn-lt"/>
              </a:rPr>
              <a:t>[1] A. Al-Ghraibah, L. E. Boucheron, and R. T. J. McAteer, “An automated classification approach to ranking </a:t>
            </a:r>
            <a:r>
              <a:rPr lang="en-US" altLang="en-US" sz="1600" dirty="0" err="1">
                <a:solidFill>
                  <a:schemeClr val="bg1"/>
                </a:solidFill>
                <a:latin typeface="+mn-lt"/>
              </a:rPr>
              <a:t>photospheric</a:t>
            </a:r>
            <a:r>
              <a:rPr lang="en-US" altLang="en-US" sz="1600" dirty="0">
                <a:solidFill>
                  <a:schemeClr val="bg1"/>
                </a:solidFill>
                <a:latin typeface="+mn-lt"/>
              </a:rPr>
              <a:t> proxies of magnetic energy build-up,” Astronomy &amp; Astrophysics, vol. 579, p. A64, 2015.</a:t>
            </a:r>
          </a:p>
        </p:txBody>
      </p:sp>
    </p:spTree>
    <p:extLst>
      <p:ext uri="{BB962C8B-B14F-4D97-AF65-F5344CB8AC3E}">
        <p14:creationId xmlns:p14="http://schemas.microsoft.com/office/powerpoint/2010/main" val="33832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E6752-B5A9-4F95-B193-CE89F02C7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51"/>
            <a:ext cx="10515600" cy="722376"/>
          </a:xfrm>
        </p:spPr>
        <p:txBody>
          <a:bodyPr/>
          <a:lstStyle/>
          <a:p>
            <a:r>
              <a:rPr lang="en-US" dirty="0"/>
              <a:t>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3D087-5082-4B23-9315-8E2134C31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021" y="1044614"/>
            <a:ext cx="6631092" cy="4473871"/>
          </a:xfrm>
        </p:spPr>
        <p:txBody>
          <a:bodyPr/>
          <a:lstStyle/>
          <a:p>
            <a:r>
              <a:rPr lang="en-US" dirty="0"/>
              <a:t>Metrics taken from the confusion matrix</a:t>
            </a:r>
          </a:p>
          <a:p>
            <a:pPr lvl="1"/>
            <a:r>
              <a:rPr lang="en-US" dirty="0"/>
              <a:t>True Positive Rate (TPR): proportion of flares correctly classified, </a:t>
            </a:r>
            <a:r>
              <a:rPr lang="el-GR" dirty="0"/>
              <a:t>ϵ</a:t>
            </a:r>
            <a:r>
              <a:rPr lang="en-US" dirty="0"/>
              <a:t>[0,</a:t>
            </a:r>
            <a:r>
              <a:rPr lang="en-US" b="1" dirty="0">
                <a:solidFill>
                  <a:schemeClr val="tx2"/>
                </a:solidFill>
              </a:rPr>
              <a:t>1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True Negative Rate (TNR): proportion of non-flares correctly classified, </a:t>
            </a:r>
            <a:r>
              <a:rPr lang="el-GR" dirty="0"/>
              <a:t>ϵ</a:t>
            </a:r>
            <a:r>
              <a:rPr lang="en-US" dirty="0"/>
              <a:t>[0,</a:t>
            </a:r>
            <a:r>
              <a:rPr lang="en-US" b="1" dirty="0">
                <a:solidFill>
                  <a:schemeClr val="tx2"/>
                </a:solidFill>
              </a:rPr>
              <a:t>1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True Skill Statistic (TSS): Combines both TPR and TNR; note that TSS=TPR-(1-TNR)</a:t>
            </a:r>
            <a:r>
              <a:rPr lang="el-GR" dirty="0"/>
              <a:t>ϵ</a:t>
            </a:r>
            <a:r>
              <a:rPr lang="en-US" dirty="0"/>
              <a:t>[-1,</a:t>
            </a:r>
            <a:r>
              <a:rPr lang="en-US" b="1" dirty="0">
                <a:solidFill>
                  <a:schemeClr val="tx2"/>
                </a:solidFill>
              </a:rPr>
              <a:t>1</a:t>
            </a:r>
            <a:r>
              <a:rPr lang="en-US" dirty="0"/>
              <a:t>]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174C4D2-505A-41F0-8671-C79AE5D72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006" y="2992952"/>
            <a:ext cx="2378343" cy="1499260"/>
          </a:xfrm>
          <a:prstGeom prst="rect">
            <a:avLst/>
          </a:prstGeom>
        </p:spPr>
      </p:pic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942E7F66-8780-481E-BEBA-EEEF8B2E4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8315" y="925482"/>
            <a:ext cx="3435485" cy="13661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5C51AE-5EB0-4EB5-90F8-20B0FF41A45D}"/>
              </a:ext>
            </a:extLst>
          </p:cNvPr>
          <p:cNvSpPr/>
          <p:nvPr/>
        </p:nvSpPr>
        <p:spPr>
          <a:xfrm>
            <a:off x="7569645" y="2208893"/>
            <a:ext cx="4087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TP: true positive, TN: true negative</a:t>
            </a:r>
            <a:br>
              <a:rPr lang="en-US" dirty="0"/>
            </a:br>
            <a:r>
              <a:rPr lang="en-US" dirty="0"/>
              <a:t>FP: false positive, FN: false negative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406D168E-BDF3-4B08-A079-0475B7F6C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925968"/>
              </p:ext>
            </p:extLst>
          </p:nvPr>
        </p:nvGraphicFramePr>
        <p:xfrm>
          <a:off x="535021" y="3655812"/>
          <a:ext cx="6631092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71879">
                  <a:extLst>
                    <a:ext uri="{9D8B030D-6E8A-4147-A177-3AD203B41FA5}">
                      <a16:colId xmlns:a16="http://schemas.microsoft.com/office/drawing/2014/main" val="3680994181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1650977735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3687757179"/>
                    </a:ext>
                  </a:extLst>
                </a:gridCol>
                <a:gridCol w="866913">
                  <a:extLst>
                    <a:ext uri="{9D8B030D-6E8A-4147-A177-3AD203B41FA5}">
                      <a16:colId xmlns:a16="http://schemas.microsoft.com/office/drawing/2014/main" val="11566116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128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Baseline (Classical ML with features)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505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LSTM (feature sequences)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457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CNN-LSTM (LSTM with CNN features)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196145"/>
                  </a:ext>
                </a:extLst>
              </a:tr>
            </a:tbl>
          </a:graphicData>
        </a:graphic>
      </p:graphicFrame>
      <p:pic>
        <p:nvPicPr>
          <p:cNvPr id="17" name="Picture 16" descr="Text, table&#10;&#10;Description automatically generated">
            <a:extLst>
              <a:ext uri="{FF2B5EF4-FFF2-40B4-BE49-F238E27FC236}">
                <a16:creationId xmlns:a16="http://schemas.microsoft.com/office/drawing/2014/main" id="{58ED1534-ADD3-43AC-BD0D-DC9F284848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070" t="58234" r="20798"/>
          <a:stretch/>
        </p:blipFill>
        <p:spPr>
          <a:xfrm>
            <a:off x="8494005" y="4473132"/>
            <a:ext cx="3492585" cy="65725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828323E-05B8-477B-8547-D2D57D4B858C}"/>
              </a:ext>
            </a:extLst>
          </p:cNvPr>
          <p:cNvSpPr txBox="1"/>
          <p:nvPr/>
        </p:nvSpPr>
        <p:spPr>
          <a:xfrm>
            <a:off x="468391" y="5246476"/>
            <a:ext cx="9937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Flaring regions are better predicted than non-flaring using complexity features.</a:t>
            </a:r>
          </a:p>
        </p:txBody>
      </p:sp>
    </p:spTree>
    <p:extLst>
      <p:ext uri="{BB962C8B-B14F-4D97-AF65-F5344CB8AC3E}">
        <p14:creationId xmlns:p14="http://schemas.microsoft.com/office/powerpoint/2010/main" val="851160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07CA2-C36E-4012-A265-CBBF617BE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57"/>
            <a:ext cx="10515600" cy="1325880"/>
          </a:xfrm>
        </p:spPr>
        <p:txBody>
          <a:bodyPr>
            <a:normAutofit/>
          </a:bodyPr>
          <a:lstStyle/>
          <a:p>
            <a:r>
              <a:rPr lang="en-US" dirty="0"/>
              <a:t>Deep Learning: Incorporate Temporal Evolution with an LSTM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33025-F00A-4203-9B9D-B80F4B16F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59148"/>
            <a:ext cx="5383282" cy="430665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Can temporal information help?</a:t>
            </a:r>
          </a:p>
          <a:p>
            <a:r>
              <a:rPr lang="en-US" dirty="0"/>
              <a:t>Features arranged into sequences covering 24 hours (120 images)</a:t>
            </a:r>
          </a:p>
          <a:p>
            <a:r>
              <a:rPr lang="en-US" dirty="0"/>
              <a:t>Sequences with temporal gaps are discarded; this reduces the sample size of the dataset: </a:t>
            </a:r>
          </a:p>
          <a:p>
            <a:pPr lvl="1"/>
            <a:r>
              <a:rPr lang="en-US" dirty="0"/>
              <a:t>448,497 training sequences</a:t>
            </a:r>
          </a:p>
          <a:p>
            <a:pPr lvl="1"/>
            <a:r>
              <a:rPr lang="en-US" dirty="0"/>
              <a:t>56,824 validation sequences</a:t>
            </a:r>
          </a:p>
          <a:p>
            <a:pPr lvl="1"/>
            <a:r>
              <a:rPr lang="en-US" dirty="0"/>
              <a:t>55,432 testing sequences</a:t>
            </a:r>
          </a:p>
          <a:p>
            <a:r>
              <a:rPr lang="en-US" dirty="0"/>
              <a:t>Sequence label comes from final image label</a:t>
            </a:r>
          </a:p>
        </p:txBody>
      </p:sp>
      <p:pic>
        <p:nvPicPr>
          <p:cNvPr id="5" name="Content Placeholder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5609DAA1-E4EF-47D1-B0B1-F028E78900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21482" y="1322963"/>
            <a:ext cx="5774987" cy="4195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9846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E6752-B5A9-4F95-B193-CE89F02C7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51"/>
            <a:ext cx="10515600" cy="722376"/>
          </a:xfrm>
        </p:spPr>
        <p:txBody>
          <a:bodyPr/>
          <a:lstStyle/>
          <a:p>
            <a:r>
              <a:rPr lang="en-US" dirty="0"/>
              <a:t>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3D087-5082-4B23-9315-8E2134C31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021" y="1044614"/>
            <a:ext cx="6631092" cy="4473871"/>
          </a:xfrm>
        </p:spPr>
        <p:txBody>
          <a:bodyPr/>
          <a:lstStyle/>
          <a:p>
            <a:r>
              <a:rPr lang="en-US" dirty="0"/>
              <a:t>Metrics taken from the confusion matrix</a:t>
            </a:r>
          </a:p>
          <a:p>
            <a:pPr lvl="1"/>
            <a:r>
              <a:rPr lang="en-US" dirty="0"/>
              <a:t>True Positive Rate (TPR): proportion of flares correctly classified, </a:t>
            </a:r>
            <a:r>
              <a:rPr lang="el-GR" dirty="0"/>
              <a:t>ϵ</a:t>
            </a:r>
            <a:r>
              <a:rPr lang="en-US" dirty="0"/>
              <a:t>[0,</a:t>
            </a:r>
            <a:r>
              <a:rPr lang="en-US" b="1" dirty="0">
                <a:solidFill>
                  <a:schemeClr val="tx2"/>
                </a:solidFill>
              </a:rPr>
              <a:t>1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True Negative Rate (TNR): proportion of non-flares correctly classified, </a:t>
            </a:r>
            <a:r>
              <a:rPr lang="el-GR" dirty="0"/>
              <a:t>ϵ</a:t>
            </a:r>
            <a:r>
              <a:rPr lang="en-US" dirty="0"/>
              <a:t>[0,</a:t>
            </a:r>
            <a:r>
              <a:rPr lang="en-US" b="1" dirty="0">
                <a:solidFill>
                  <a:schemeClr val="tx2"/>
                </a:solidFill>
              </a:rPr>
              <a:t>1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True Skill Statistic (TSS): Combines both TPR and TNR; note that TSS=TPR-(1-TNR)</a:t>
            </a:r>
            <a:r>
              <a:rPr lang="el-GR" dirty="0"/>
              <a:t>ϵ</a:t>
            </a:r>
            <a:r>
              <a:rPr lang="en-US" dirty="0"/>
              <a:t>[-1,</a:t>
            </a:r>
            <a:r>
              <a:rPr lang="en-US" b="1" dirty="0">
                <a:solidFill>
                  <a:schemeClr val="tx2"/>
                </a:solidFill>
              </a:rPr>
              <a:t>1</a:t>
            </a:r>
            <a:r>
              <a:rPr lang="en-US" dirty="0"/>
              <a:t>]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174C4D2-505A-41F0-8671-C79AE5D72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006" y="2992952"/>
            <a:ext cx="2378343" cy="1499260"/>
          </a:xfrm>
          <a:prstGeom prst="rect">
            <a:avLst/>
          </a:prstGeom>
        </p:spPr>
      </p:pic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942E7F66-8780-481E-BEBA-EEEF8B2E4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8315" y="925482"/>
            <a:ext cx="3435485" cy="13661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5C51AE-5EB0-4EB5-90F8-20B0FF41A45D}"/>
              </a:ext>
            </a:extLst>
          </p:cNvPr>
          <p:cNvSpPr/>
          <p:nvPr/>
        </p:nvSpPr>
        <p:spPr>
          <a:xfrm>
            <a:off x="7569645" y="2208893"/>
            <a:ext cx="4087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TP: true positive, TN: true negative</a:t>
            </a:r>
            <a:br>
              <a:rPr lang="en-US" dirty="0"/>
            </a:br>
            <a:r>
              <a:rPr lang="en-US" dirty="0"/>
              <a:t>FP: false positive, FN: false negative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406D168E-BDF3-4B08-A079-0475B7F6C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256378"/>
              </p:ext>
            </p:extLst>
          </p:nvPr>
        </p:nvGraphicFramePr>
        <p:xfrm>
          <a:off x="535021" y="3655812"/>
          <a:ext cx="6631092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71879">
                  <a:extLst>
                    <a:ext uri="{9D8B030D-6E8A-4147-A177-3AD203B41FA5}">
                      <a16:colId xmlns:a16="http://schemas.microsoft.com/office/drawing/2014/main" val="3680994181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1650977735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3687757179"/>
                    </a:ext>
                  </a:extLst>
                </a:gridCol>
                <a:gridCol w="866913">
                  <a:extLst>
                    <a:ext uri="{9D8B030D-6E8A-4147-A177-3AD203B41FA5}">
                      <a16:colId xmlns:a16="http://schemas.microsoft.com/office/drawing/2014/main" val="11566116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128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Baseline (Classical ML with features)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505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LSTM (feature sequences)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457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CNN-LSTM (LSTM with CNN features)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196145"/>
                  </a:ext>
                </a:extLst>
              </a:tr>
            </a:tbl>
          </a:graphicData>
        </a:graphic>
      </p:graphicFrame>
      <p:pic>
        <p:nvPicPr>
          <p:cNvPr id="17" name="Picture 16" descr="Text, table&#10;&#10;Description automatically generated">
            <a:extLst>
              <a:ext uri="{FF2B5EF4-FFF2-40B4-BE49-F238E27FC236}">
                <a16:creationId xmlns:a16="http://schemas.microsoft.com/office/drawing/2014/main" id="{58ED1534-ADD3-43AC-BD0D-DC9F284848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070" t="58234" r="20798"/>
          <a:stretch/>
        </p:blipFill>
        <p:spPr>
          <a:xfrm>
            <a:off x="8494005" y="4473132"/>
            <a:ext cx="3492585" cy="65725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828323E-05B8-477B-8547-D2D57D4B858C}"/>
              </a:ext>
            </a:extLst>
          </p:cNvPr>
          <p:cNvSpPr txBox="1"/>
          <p:nvPr/>
        </p:nvSpPr>
        <p:spPr>
          <a:xfrm>
            <a:off x="468391" y="5246476"/>
            <a:ext cx="11390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Using temporal information results in better prediction for non-flaring regions than flaring</a:t>
            </a:r>
          </a:p>
        </p:txBody>
      </p:sp>
    </p:spTree>
    <p:extLst>
      <p:ext uri="{BB962C8B-B14F-4D97-AF65-F5344CB8AC3E}">
        <p14:creationId xmlns:p14="http://schemas.microsoft.com/office/powerpoint/2010/main" val="1730049766"/>
      </p:ext>
    </p:extLst>
  </p:cSld>
  <p:clrMapOvr>
    <a:masterClrMapping/>
  </p:clrMapOvr>
</p:sld>
</file>

<file path=ppt/theme/theme1.xml><?xml version="1.0" encoding="utf-8"?>
<a:theme xmlns:a="http://schemas.openxmlformats.org/drawingml/2006/main" name="NMSU_2019">
  <a:themeElements>
    <a:clrScheme name="NMSU_2019">
      <a:dk1>
        <a:srgbClr val="000000"/>
      </a:dk1>
      <a:lt1>
        <a:srgbClr val="FEFFFF"/>
      </a:lt1>
      <a:dk2>
        <a:srgbClr val="8C0B41"/>
      </a:dk2>
      <a:lt2>
        <a:srgbClr val="E7E6E6"/>
      </a:lt2>
      <a:accent1>
        <a:srgbClr val="A7BABE"/>
      </a:accent1>
      <a:accent2>
        <a:srgbClr val="CFC7BD"/>
      </a:accent2>
      <a:accent3>
        <a:srgbClr val="A5A5A5"/>
      </a:accent3>
      <a:accent4>
        <a:srgbClr val="FEFFFF"/>
      </a:accent4>
      <a:accent5>
        <a:srgbClr val="5B9BD5"/>
      </a:accent5>
      <a:accent6>
        <a:srgbClr val="8C0B41"/>
      </a:accent6>
      <a:hlink>
        <a:srgbClr val="50B9F2"/>
      </a:hlink>
      <a:folHlink>
        <a:srgbClr val="6D6E7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MSU_2019" id="{F3039E45-AD72-2745-91F4-8F90602B2064}" vid="{36F2A75D-F91E-5C47-8EE5-76E117038A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NMSU_2019</Template>
  <TotalTime>8832</TotalTime>
  <Words>1567</Words>
  <Application>Microsoft Macintosh PowerPoint</Application>
  <PresentationFormat>Widescreen</PresentationFormat>
  <Paragraphs>218</Paragraphs>
  <Slides>20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Tahoma</vt:lpstr>
      <vt:lpstr>NMSU_2019</vt:lpstr>
      <vt:lpstr>Acrobat Document</vt:lpstr>
      <vt:lpstr>Machine &amp; Deep Learning at NMSU</vt:lpstr>
      <vt:lpstr>Introduction to Space Weather</vt:lpstr>
      <vt:lpstr>Introduction to Space Weather</vt:lpstr>
      <vt:lpstr>Data</vt:lpstr>
      <vt:lpstr>Solar Flare Prediction</vt:lpstr>
      <vt:lpstr>Baseline: Classical Machine Learning</vt:lpstr>
      <vt:lpstr>Performance</vt:lpstr>
      <vt:lpstr>Deep Learning: Incorporate Temporal Evolution with an LSTM</vt:lpstr>
      <vt:lpstr>Performance</vt:lpstr>
      <vt:lpstr>Deep Learning: CNN-LSTM</vt:lpstr>
      <vt:lpstr>Performance</vt:lpstr>
      <vt:lpstr>Image Modality Transfer</vt:lpstr>
      <vt:lpstr>Deep Learning: Image Modality Transfer</vt:lpstr>
      <vt:lpstr>Deep Learning: Image Modality Transfer</vt:lpstr>
      <vt:lpstr>Training</vt:lpstr>
      <vt:lpstr>Performance Metrics</vt:lpstr>
      <vt:lpstr>Performance: Metrics</vt:lpstr>
      <vt:lpstr>Performance: Predicted Images</vt:lpstr>
      <vt:lpstr>Conclusions</vt:lpstr>
      <vt:lpstr>Other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Lena Moran</cp:lastModifiedBy>
  <cp:revision>61</cp:revision>
  <dcterms:created xsi:type="dcterms:W3CDTF">2018-09-13T15:10:43Z</dcterms:created>
  <dcterms:modified xsi:type="dcterms:W3CDTF">2021-07-10T14:10:22Z</dcterms:modified>
</cp:coreProperties>
</file>