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7"/>
  </p:notesMasterIdLst>
  <p:handoutMasterIdLst>
    <p:handoutMasterId r:id="rId28"/>
  </p:handoutMasterIdLst>
  <p:sldIdLst>
    <p:sldId id="2235" r:id="rId5"/>
    <p:sldId id="2257" r:id="rId6"/>
    <p:sldId id="2227" r:id="rId7"/>
    <p:sldId id="2243" r:id="rId8"/>
    <p:sldId id="2228" r:id="rId9"/>
    <p:sldId id="2218" r:id="rId10"/>
    <p:sldId id="2234" r:id="rId11"/>
    <p:sldId id="2260" r:id="rId12"/>
    <p:sldId id="2250" r:id="rId13"/>
    <p:sldId id="2255" r:id="rId14"/>
    <p:sldId id="2256" r:id="rId15"/>
    <p:sldId id="2245" r:id="rId16"/>
    <p:sldId id="2249" r:id="rId17"/>
    <p:sldId id="2244" r:id="rId18"/>
    <p:sldId id="2252" r:id="rId19"/>
    <p:sldId id="2253" r:id="rId20"/>
    <p:sldId id="2254" r:id="rId21"/>
    <p:sldId id="2261" r:id="rId22"/>
    <p:sldId id="2262" r:id="rId23"/>
    <p:sldId id="2248" r:id="rId24"/>
    <p:sldId id="2251" r:id="rId25"/>
    <p:sldId id="2237" r:id="rId2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08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82" autoAdjust="0"/>
    <p:restoredTop sz="87150"/>
  </p:normalViewPr>
  <p:slideViewPr>
    <p:cSldViewPr>
      <p:cViewPr varScale="1">
        <p:scale>
          <a:sx n="113" d="100"/>
          <a:sy n="113" d="100"/>
        </p:scale>
        <p:origin x="760" y="184"/>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552"/>
    </p:cViewPr>
  </p:sorterViewPr>
  <p:notesViewPr>
    <p:cSldViewPr>
      <p:cViewPr varScale="1">
        <p:scale>
          <a:sx n="112" d="100"/>
          <a:sy n="112" d="100"/>
        </p:scale>
        <p:origin x="135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B08179-F172-4EDD-9A02-AC5B625FE0A0}" type="doc">
      <dgm:prSet loTypeId="urn:microsoft.com/office/officeart/2005/8/layout/process1" loCatId="process" qsTypeId="urn:microsoft.com/office/officeart/2005/8/quickstyle/simple1" qsCatId="simple" csTypeId="urn:microsoft.com/office/officeart/2005/8/colors/accent2_5" csCatId="accent2" phldr="1"/>
      <dgm:spPr/>
    </dgm:pt>
    <dgm:pt modelId="{A57E4DEC-C188-4354-9ED4-0D0F7E589343}">
      <dgm:prSet phldrT="[Text]"/>
      <dgm:spPr/>
      <dgm:t>
        <a:bodyPr/>
        <a:lstStyle/>
        <a:p>
          <a:r>
            <a:rPr lang="en-US" dirty="0"/>
            <a:t>Year 1</a:t>
          </a:r>
        </a:p>
      </dgm:t>
    </dgm:pt>
    <dgm:pt modelId="{1711CB89-7674-4024-8B0E-1C0B51F7AB0B}" type="parTrans" cxnId="{0B45BAAC-55B5-45C0-BD67-0EE657C7DB89}">
      <dgm:prSet/>
      <dgm:spPr/>
      <dgm:t>
        <a:bodyPr/>
        <a:lstStyle/>
        <a:p>
          <a:endParaRPr lang="en-US"/>
        </a:p>
      </dgm:t>
    </dgm:pt>
    <dgm:pt modelId="{6468AAF2-98BD-4AF4-8DB0-5F709FE09499}" type="sibTrans" cxnId="{0B45BAAC-55B5-45C0-BD67-0EE657C7DB89}">
      <dgm:prSet/>
      <dgm:spPr/>
      <dgm:t>
        <a:bodyPr/>
        <a:lstStyle/>
        <a:p>
          <a:endParaRPr lang="en-US" dirty="0"/>
        </a:p>
      </dgm:t>
    </dgm:pt>
    <dgm:pt modelId="{561598A6-1A48-4F48-8A76-E38199721829}">
      <dgm:prSet phldrT="[Text]"/>
      <dgm:spPr/>
      <dgm:t>
        <a:bodyPr/>
        <a:lstStyle/>
        <a:p>
          <a:r>
            <a:rPr lang="en-US" dirty="0"/>
            <a:t>Summer</a:t>
          </a:r>
        </a:p>
      </dgm:t>
    </dgm:pt>
    <dgm:pt modelId="{13314C0F-19D3-4B0C-BAE2-F6BB3BA13055}" type="parTrans" cxnId="{CA70735D-D9F1-4B1D-8EC5-05471D743F2E}">
      <dgm:prSet/>
      <dgm:spPr/>
      <dgm:t>
        <a:bodyPr/>
        <a:lstStyle/>
        <a:p>
          <a:endParaRPr lang="en-US"/>
        </a:p>
      </dgm:t>
    </dgm:pt>
    <dgm:pt modelId="{4FA5367C-2FE0-4145-ACD6-4C2E7BCDB584}" type="sibTrans" cxnId="{CA70735D-D9F1-4B1D-8EC5-05471D743F2E}">
      <dgm:prSet/>
      <dgm:spPr/>
      <dgm:t>
        <a:bodyPr/>
        <a:lstStyle/>
        <a:p>
          <a:endParaRPr lang="en-US" dirty="0"/>
        </a:p>
      </dgm:t>
    </dgm:pt>
    <dgm:pt modelId="{E357CF31-6A28-45AB-904A-A709A275AD35}">
      <dgm:prSet phldrT="[Text]"/>
      <dgm:spPr/>
      <dgm:t>
        <a:bodyPr/>
        <a:lstStyle/>
        <a:p>
          <a:r>
            <a:rPr lang="en-US" dirty="0"/>
            <a:t>Year 2</a:t>
          </a:r>
        </a:p>
      </dgm:t>
    </dgm:pt>
    <dgm:pt modelId="{86A88ED3-4610-42A0-8895-5F6C35B2C160}" type="parTrans" cxnId="{FFDC8B62-D4C0-4304-9342-247EEC5B2127}">
      <dgm:prSet/>
      <dgm:spPr/>
      <dgm:t>
        <a:bodyPr/>
        <a:lstStyle/>
        <a:p>
          <a:endParaRPr lang="en-US"/>
        </a:p>
      </dgm:t>
    </dgm:pt>
    <dgm:pt modelId="{6F95FCCA-F395-45F1-BAAF-60C5653CBB37}" type="sibTrans" cxnId="{FFDC8B62-D4C0-4304-9342-247EEC5B2127}">
      <dgm:prSet/>
      <dgm:spPr/>
      <dgm:t>
        <a:bodyPr/>
        <a:lstStyle/>
        <a:p>
          <a:endParaRPr lang="en-US"/>
        </a:p>
      </dgm:t>
    </dgm:pt>
    <dgm:pt modelId="{8C931C04-90CA-4A4F-B330-CD67AB466661}" type="pres">
      <dgm:prSet presAssocID="{3CB08179-F172-4EDD-9A02-AC5B625FE0A0}" presName="Name0" presStyleCnt="0">
        <dgm:presLayoutVars>
          <dgm:dir/>
          <dgm:resizeHandles val="exact"/>
        </dgm:presLayoutVars>
      </dgm:prSet>
      <dgm:spPr/>
    </dgm:pt>
    <dgm:pt modelId="{AC0C82B4-73C7-4196-93C1-2F84656CC58F}" type="pres">
      <dgm:prSet presAssocID="{A57E4DEC-C188-4354-9ED4-0D0F7E589343}" presName="node" presStyleLbl="node1" presStyleIdx="0" presStyleCnt="3">
        <dgm:presLayoutVars>
          <dgm:bulletEnabled val="1"/>
        </dgm:presLayoutVars>
      </dgm:prSet>
      <dgm:spPr/>
    </dgm:pt>
    <dgm:pt modelId="{AFCA8AB3-91D2-4DBD-8F29-5B53D28D7454}" type="pres">
      <dgm:prSet presAssocID="{6468AAF2-98BD-4AF4-8DB0-5F709FE09499}" presName="sibTrans" presStyleLbl="sibTrans2D1" presStyleIdx="0" presStyleCnt="2"/>
      <dgm:spPr/>
    </dgm:pt>
    <dgm:pt modelId="{7FF666D4-F40F-4CB8-9437-B933282F0EE7}" type="pres">
      <dgm:prSet presAssocID="{6468AAF2-98BD-4AF4-8DB0-5F709FE09499}" presName="connectorText" presStyleLbl="sibTrans2D1" presStyleIdx="0" presStyleCnt="2"/>
      <dgm:spPr/>
    </dgm:pt>
    <dgm:pt modelId="{BACBCD7B-3840-473F-A7B8-FEFBD33D7A88}" type="pres">
      <dgm:prSet presAssocID="{561598A6-1A48-4F48-8A76-E38199721829}" presName="node" presStyleLbl="node1" presStyleIdx="1" presStyleCnt="3">
        <dgm:presLayoutVars>
          <dgm:bulletEnabled val="1"/>
        </dgm:presLayoutVars>
      </dgm:prSet>
      <dgm:spPr/>
    </dgm:pt>
    <dgm:pt modelId="{A85D1825-BE6F-427D-9C1A-59A07152F322}" type="pres">
      <dgm:prSet presAssocID="{4FA5367C-2FE0-4145-ACD6-4C2E7BCDB584}" presName="sibTrans" presStyleLbl="sibTrans2D1" presStyleIdx="1" presStyleCnt="2"/>
      <dgm:spPr/>
    </dgm:pt>
    <dgm:pt modelId="{57A130BF-4BBA-4989-9634-9337E91274DB}" type="pres">
      <dgm:prSet presAssocID="{4FA5367C-2FE0-4145-ACD6-4C2E7BCDB584}" presName="connectorText" presStyleLbl="sibTrans2D1" presStyleIdx="1" presStyleCnt="2"/>
      <dgm:spPr/>
    </dgm:pt>
    <dgm:pt modelId="{AFD94AAD-4231-4937-90B9-4A9F0A469DBD}" type="pres">
      <dgm:prSet presAssocID="{E357CF31-6A28-45AB-904A-A709A275AD35}" presName="node" presStyleLbl="node1" presStyleIdx="2" presStyleCnt="3">
        <dgm:presLayoutVars>
          <dgm:bulletEnabled val="1"/>
        </dgm:presLayoutVars>
      </dgm:prSet>
      <dgm:spPr/>
    </dgm:pt>
  </dgm:ptLst>
  <dgm:cxnLst>
    <dgm:cxn modelId="{6A032429-AEFF-412E-8518-EE3300BFA081}" type="presOf" srcId="{A57E4DEC-C188-4354-9ED4-0D0F7E589343}" destId="{AC0C82B4-73C7-4196-93C1-2F84656CC58F}" srcOrd="0" destOrd="0" presId="urn:microsoft.com/office/officeart/2005/8/layout/process1"/>
    <dgm:cxn modelId="{CA70735D-D9F1-4B1D-8EC5-05471D743F2E}" srcId="{3CB08179-F172-4EDD-9A02-AC5B625FE0A0}" destId="{561598A6-1A48-4F48-8A76-E38199721829}" srcOrd="1" destOrd="0" parTransId="{13314C0F-19D3-4B0C-BAE2-F6BB3BA13055}" sibTransId="{4FA5367C-2FE0-4145-ACD6-4C2E7BCDB584}"/>
    <dgm:cxn modelId="{B253EC61-9921-4AE6-AD60-63739A78CE56}" type="presOf" srcId="{6468AAF2-98BD-4AF4-8DB0-5F709FE09499}" destId="{AFCA8AB3-91D2-4DBD-8F29-5B53D28D7454}" srcOrd="0" destOrd="0" presId="urn:microsoft.com/office/officeart/2005/8/layout/process1"/>
    <dgm:cxn modelId="{FFDC8B62-D4C0-4304-9342-247EEC5B2127}" srcId="{3CB08179-F172-4EDD-9A02-AC5B625FE0A0}" destId="{E357CF31-6A28-45AB-904A-A709A275AD35}" srcOrd="2" destOrd="0" parTransId="{86A88ED3-4610-42A0-8895-5F6C35B2C160}" sibTransId="{6F95FCCA-F395-45F1-BAAF-60C5653CBB37}"/>
    <dgm:cxn modelId="{87D2A392-3879-448B-83D2-B8AFF0E9BBFB}" type="presOf" srcId="{4FA5367C-2FE0-4145-ACD6-4C2E7BCDB584}" destId="{57A130BF-4BBA-4989-9634-9337E91274DB}" srcOrd="1" destOrd="0" presId="urn:microsoft.com/office/officeart/2005/8/layout/process1"/>
    <dgm:cxn modelId="{F55E5BA8-D5CC-4DEC-97AC-9AF49D4266AB}" type="presOf" srcId="{4FA5367C-2FE0-4145-ACD6-4C2E7BCDB584}" destId="{A85D1825-BE6F-427D-9C1A-59A07152F322}" srcOrd="0" destOrd="0" presId="urn:microsoft.com/office/officeart/2005/8/layout/process1"/>
    <dgm:cxn modelId="{0B45BAAC-55B5-45C0-BD67-0EE657C7DB89}" srcId="{3CB08179-F172-4EDD-9A02-AC5B625FE0A0}" destId="{A57E4DEC-C188-4354-9ED4-0D0F7E589343}" srcOrd="0" destOrd="0" parTransId="{1711CB89-7674-4024-8B0E-1C0B51F7AB0B}" sibTransId="{6468AAF2-98BD-4AF4-8DB0-5F709FE09499}"/>
    <dgm:cxn modelId="{40DEC0AD-42B3-4045-9A55-889FD9B308D9}" type="presOf" srcId="{6468AAF2-98BD-4AF4-8DB0-5F709FE09499}" destId="{7FF666D4-F40F-4CB8-9437-B933282F0EE7}" srcOrd="1" destOrd="0" presId="urn:microsoft.com/office/officeart/2005/8/layout/process1"/>
    <dgm:cxn modelId="{2AB345D1-F9AC-4615-B5B7-C16C2C3569F9}" type="presOf" srcId="{561598A6-1A48-4F48-8A76-E38199721829}" destId="{BACBCD7B-3840-473F-A7B8-FEFBD33D7A88}" srcOrd="0" destOrd="0" presId="urn:microsoft.com/office/officeart/2005/8/layout/process1"/>
    <dgm:cxn modelId="{BA2954D5-5896-4352-B080-D3036179FD30}" type="presOf" srcId="{E357CF31-6A28-45AB-904A-A709A275AD35}" destId="{AFD94AAD-4231-4937-90B9-4A9F0A469DBD}" srcOrd="0" destOrd="0" presId="urn:microsoft.com/office/officeart/2005/8/layout/process1"/>
    <dgm:cxn modelId="{63B61FEC-59DF-40F8-85B1-431C231611FE}" type="presOf" srcId="{3CB08179-F172-4EDD-9A02-AC5B625FE0A0}" destId="{8C931C04-90CA-4A4F-B330-CD67AB466661}" srcOrd="0" destOrd="0" presId="urn:microsoft.com/office/officeart/2005/8/layout/process1"/>
    <dgm:cxn modelId="{892EC138-0B97-43AB-B3B5-D1EB227C3688}" type="presParOf" srcId="{8C931C04-90CA-4A4F-B330-CD67AB466661}" destId="{AC0C82B4-73C7-4196-93C1-2F84656CC58F}" srcOrd="0" destOrd="0" presId="urn:microsoft.com/office/officeart/2005/8/layout/process1"/>
    <dgm:cxn modelId="{1A52E720-A124-474F-8C69-AC5731217524}" type="presParOf" srcId="{8C931C04-90CA-4A4F-B330-CD67AB466661}" destId="{AFCA8AB3-91D2-4DBD-8F29-5B53D28D7454}" srcOrd="1" destOrd="0" presId="urn:microsoft.com/office/officeart/2005/8/layout/process1"/>
    <dgm:cxn modelId="{1AF3CB47-9DBC-4D97-8A87-806C9BE02B08}" type="presParOf" srcId="{AFCA8AB3-91D2-4DBD-8F29-5B53D28D7454}" destId="{7FF666D4-F40F-4CB8-9437-B933282F0EE7}" srcOrd="0" destOrd="0" presId="urn:microsoft.com/office/officeart/2005/8/layout/process1"/>
    <dgm:cxn modelId="{684963FF-E229-49CF-86C7-413908E692D1}" type="presParOf" srcId="{8C931C04-90CA-4A4F-B330-CD67AB466661}" destId="{BACBCD7B-3840-473F-A7B8-FEFBD33D7A88}" srcOrd="2" destOrd="0" presId="urn:microsoft.com/office/officeart/2005/8/layout/process1"/>
    <dgm:cxn modelId="{2680B770-BA53-49FD-8672-34F57561D89B}" type="presParOf" srcId="{8C931C04-90CA-4A4F-B330-CD67AB466661}" destId="{A85D1825-BE6F-427D-9C1A-59A07152F322}" srcOrd="3" destOrd="0" presId="urn:microsoft.com/office/officeart/2005/8/layout/process1"/>
    <dgm:cxn modelId="{05FA1C4A-52C8-4D52-BCA8-9B6776BE37A6}" type="presParOf" srcId="{A85D1825-BE6F-427D-9C1A-59A07152F322}" destId="{57A130BF-4BBA-4989-9634-9337E91274DB}" srcOrd="0" destOrd="0" presId="urn:microsoft.com/office/officeart/2005/8/layout/process1"/>
    <dgm:cxn modelId="{7026D6BE-8702-4636-85A9-008236C4B5C5}" type="presParOf" srcId="{8C931C04-90CA-4A4F-B330-CD67AB466661}" destId="{AFD94AAD-4231-4937-90B9-4A9F0A469DB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169703-C4B3-4E10-B46C-DC15A5B1AB00}"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2B0697CF-B5AA-4048-ABB2-056904A1AA86}">
      <dgm:prSet phldrT="[Text]"/>
      <dgm:spPr/>
      <dgm:t>
        <a:bodyPr/>
        <a:lstStyle/>
        <a:p>
          <a:r>
            <a:rPr lang="en-US" dirty="0"/>
            <a:t>National Security Seminar Series</a:t>
          </a:r>
        </a:p>
      </dgm:t>
    </dgm:pt>
    <dgm:pt modelId="{B0BBB65F-3EE4-4DC8-B35C-74D69B91074F}" type="parTrans" cxnId="{2D46A7C3-BB1F-4CBD-85C6-D799882908BE}">
      <dgm:prSet/>
      <dgm:spPr/>
      <dgm:t>
        <a:bodyPr/>
        <a:lstStyle/>
        <a:p>
          <a:endParaRPr lang="en-US"/>
        </a:p>
      </dgm:t>
    </dgm:pt>
    <dgm:pt modelId="{CED5FB24-9409-466C-8483-A706B4BCCDAB}" type="sibTrans" cxnId="{2D46A7C3-BB1F-4CBD-85C6-D799882908BE}">
      <dgm:prSet/>
      <dgm:spPr/>
      <dgm:t>
        <a:bodyPr/>
        <a:lstStyle/>
        <a:p>
          <a:endParaRPr lang="en-US"/>
        </a:p>
      </dgm:t>
    </dgm:pt>
    <dgm:pt modelId="{A103B88B-4BFA-46FC-940C-63ECBFBE4B26}">
      <dgm:prSet phldrT="[Text]"/>
      <dgm:spPr/>
      <dgm:t>
        <a:bodyPr/>
        <a:lstStyle/>
        <a:p>
          <a:r>
            <a:rPr lang="en-US" dirty="0"/>
            <a:t>DoD Clearance with DOE Reciprocity</a:t>
          </a:r>
        </a:p>
      </dgm:t>
    </dgm:pt>
    <dgm:pt modelId="{C12E22E2-2887-4887-968A-1B26AA82B9E9}" type="parTrans" cxnId="{E308CFA7-BC08-478C-B1BD-F57979DDA52B}">
      <dgm:prSet/>
      <dgm:spPr/>
      <dgm:t>
        <a:bodyPr/>
        <a:lstStyle/>
        <a:p>
          <a:endParaRPr lang="en-US"/>
        </a:p>
      </dgm:t>
    </dgm:pt>
    <dgm:pt modelId="{366819AE-6AB4-4DDF-8E34-A0A219C208D8}" type="sibTrans" cxnId="{E308CFA7-BC08-478C-B1BD-F57979DDA52B}">
      <dgm:prSet/>
      <dgm:spPr/>
      <dgm:t>
        <a:bodyPr/>
        <a:lstStyle/>
        <a:p>
          <a:endParaRPr lang="en-US"/>
        </a:p>
      </dgm:t>
    </dgm:pt>
    <dgm:pt modelId="{130D518F-C1AF-4BF3-9785-1576C6B168C1}">
      <dgm:prSet phldrT="[Text]"/>
      <dgm:spPr/>
      <dgm:t>
        <a:bodyPr/>
        <a:lstStyle/>
        <a:p>
          <a:r>
            <a:rPr lang="en-US" dirty="0"/>
            <a:t>Paid Co-op</a:t>
          </a:r>
        </a:p>
      </dgm:t>
    </dgm:pt>
    <dgm:pt modelId="{F25277B3-E9F8-40E1-9CF2-5785EE1C9216}" type="parTrans" cxnId="{C8684FCF-A696-4E5C-ADF8-749F3F2E2B37}">
      <dgm:prSet/>
      <dgm:spPr/>
      <dgm:t>
        <a:bodyPr/>
        <a:lstStyle/>
        <a:p>
          <a:endParaRPr lang="en-US"/>
        </a:p>
      </dgm:t>
    </dgm:pt>
    <dgm:pt modelId="{1070A6AB-1A21-4E1A-9FAE-0393E9B1EABE}" type="sibTrans" cxnId="{C8684FCF-A696-4E5C-ADF8-749F3F2E2B37}">
      <dgm:prSet/>
      <dgm:spPr/>
      <dgm:t>
        <a:bodyPr/>
        <a:lstStyle/>
        <a:p>
          <a:endParaRPr lang="en-US"/>
        </a:p>
      </dgm:t>
    </dgm:pt>
    <dgm:pt modelId="{3506C247-6F36-4A43-9420-EF3DD8AC61E5}">
      <dgm:prSet phldrT="[Text]"/>
      <dgm:spPr/>
      <dgm:t>
        <a:bodyPr/>
        <a:lstStyle/>
        <a:p>
          <a:r>
            <a:rPr lang="en-US" dirty="0"/>
            <a:t>20 hrs. ( Fall/Spring)</a:t>
          </a:r>
        </a:p>
      </dgm:t>
    </dgm:pt>
    <dgm:pt modelId="{4FC2329E-02FB-4D9F-9A99-092E233212E5}" type="parTrans" cxnId="{30CCB004-ED05-4654-AE66-C0B4A9B3DED4}">
      <dgm:prSet/>
      <dgm:spPr/>
      <dgm:t>
        <a:bodyPr/>
        <a:lstStyle/>
        <a:p>
          <a:endParaRPr lang="en-US"/>
        </a:p>
      </dgm:t>
    </dgm:pt>
    <dgm:pt modelId="{A246ACA6-68FC-4FA6-BDA5-904CD36D01E3}" type="sibTrans" cxnId="{30CCB004-ED05-4654-AE66-C0B4A9B3DED4}">
      <dgm:prSet/>
      <dgm:spPr/>
      <dgm:t>
        <a:bodyPr/>
        <a:lstStyle/>
        <a:p>
          <a:endParaRPr lang="en-US"/>
        </a:p>
      </dgm:t>
    </dgm:pt>
    <dgm:pt modelId="{EC50D038-D711-46F5-9772-E7B271D2D39D}">
      <dgm:prSet phldrT="[Text]"/>
      <dgm:spPr/>
      <dgm:t>
        <a:bodyPr/>
        <a:lstStyle/>
        <a:p>
          <a:r>
            <a:rPr lang="en-US" dirty="0"/>
            <a:t>40 hrs. ( Summer)</a:t>
          </a:r>
        </a:p>
      </dgm:t>
    </dgm:pt>
    <dgm:pt modelId="{0414A900-9B6C-4998-89AE-64BEAE3AD3AF}" type="parTrans" cxnId="{B7793B9D-883D-46CF-8879-255D1B62C9B4}">
      <dgm:prSet/>
      <dgm:spPr/>
      <dgm:t>
        <a:bodyPr/>
        <a:lstStyle/>
        <a:p>
          <a:endParaRPr lang="en-US"/>
        </a:p>
      </dgm:t>
    </dgm:pt>
    <dgm:pt modelId="{B92B0958-C500-4E86-AF73-99BA98418313}" type="sibTrans" cxnId="{B7793B9D-883D-46CF-8879-255D1B62C9B4}">
      <dgm:prSet/>
      <dgm:spPr/>
      <dgm:t>
        <a:bodyPr/>
        <a:lstStyle/>
        <a:p>
          <a:endParaRPr lang="en-US"/>
        </a:p>
      </dgm:t>
    </dgm:pt>
    <dgm:pt modelId="{108142CF-777B-46FF-8B5C-004354AACF8F}">
      <dgm:prSet phldrT="[Text]"/>
      <dgm:spPr/>
      <dgm:t>
        <a:bodyPr/>
        <a:lstStyle/>
        <a:p>
          <a:r>
            <a:rPr lang="en-US" dirty="0"/>
            <a:t>Year 1-Unclassified</a:t>
          </a:r>
        </a:p>
      </dgm:t>
    </dgm:pt>
    <dgm:pt modelId="{9B0EB0A3-C856-4702-8C1C-F625C013E0B1}" type="parTrans" cxnId="{2490128A-1C2A-4D05-B309-1DB67E2A526D}">
      <dgm:prSet/>
      <dgm:spPr/>
      <dgm:t>
        <a:bodyPr/>
        <a:lstStyle/>
        <a:p>
          <a:endParaRPr lang="en-US"/>
        </a:p>
      </dgm:t>
    </dgm:pt>
    <dgm:pt modelId="{42E776B9-E014-4726-9344-4636CD87DDF2}" type="sibTrans" cxnId="{2490128A-1C2A-4D05-B309-1DB67E2A526D}">
      <dgm:prSet/>
      <dgm:spPr/>
      <dgm:t>
        <a:bodyPr/>
        <a:lstStyle/>
        <a:p>
          <a:endParaRPr lang="en-US"/>
        </a:p>
      </dgm:t>
    </dgm:pt>
    <dgm:pt modelId="{9FF8CCEA-361B-4B96-866C-246CBBC728EA}">
      <dgm:prSet phldrT="[Text]"/>
      <dgm:spPr/>
      <dgm:t>
        <a:bodyPr/>
        <a:lstStyle/>
        <a:p>
          <a:r>
            <a:rPr lang="en-US" dirty="0"/>
            <a:t>Year 2-Classified </a:t>
          </a:r>
        </a:p>
      </dgm:t>
    </dgm:pt>
    <dgm:pt modelId="{9B3A9D5A-7888-4C42-B46C-F03232866532}" type="parTrans" cxnId="{EBF26117-95B5-4FA4-A9BA-2D2EBE14A158}">
      <dgm:prSet/>
      <dgm:spPr/>
      <dgm:t>
        <a:bodyPr/>
        <a:lstStyle/>
        <a:p>
          <a:endParaRPr lang="en-US"/>
        </a:p>
      </dgm:t>
    </dgm:pt>
    <dgm:pt modelId="{11071F0D-5BDD-473E-A121-1A1EFC85983A}" type="sibTrans" cxnId="{EBF26117-95B5-4FA4-A9BA-2D2EBE14A158}">
      <dgm:prSet/>
      <dgm:spPr/>
      <dgm:t>
        <a:bodyPr/>
        <a:lstStyle/>
        <a:p>
          <a:endParaRPr lang="en-US"/>
        </a:p>
      </dgm:t>
    </dgm:pt>
    <dgm:pt modelId="{D92FF550-C60B-4915-8A17-A1B2E64DD7D6}">
      <dgm:prSet phldrT="[Text]"/>
      <dgm:spPr/>
      <dgm:t>
        <a:bodyPr/>
        <a:lstStyle/>
        <a:p>
          <a:r>
            <a:rPr lang="en-US" dirty="0"/>
            <a:t>Security Clearance Initiated</a:t>
          </a:r>
        </a:p>
      </dgm:t>
    </dgm:pt>
    <dgm:pt modelId="{25CD64A3-27E6-44F0-B19B-BBFD1EA47BEE}" type="parTrans" cxnId="{270EE2CB-385C-47A3-B330-A0E480D1BB4A}">
      <dgm:prSet/>
      <dgm:spPr/>
      <dgm:t>
        <a:bodyPr/>
        <a:lstStyle/>
        <a:p>
          <a:endParaRPr lang="en-US"/>
        </a:p>
      </dgm:t>
    </dgm:pt>
    <dgm:pt modelId="{724CA80A-0C37-4C8C-9146-472403078E4B}" type="sibTrans" cxnId="{270EE2CB-385C-47A3-B330-A0E480D1BB4A}">
      <dgm:prSet/>
      <dgm:spPr/>
      <dgm:t>
        <a:bodyPr/>
        <a:lstStyle/>
        <a:p>
          <a:endParaRPr lang="en-US"/>
        </a:p>
      </dgm:t>
    </dgm:pt>
    <dgm:pt modelId="{61AD68D1-05D2-47D8-988D-C6C3E13073C2}" type="pres">
      <dgm:prSet presAssocID="{05169703-C4B3-4E10-B46C-DC15A5B1AB00}" presName="Name0" presStyleCnt="0">
        <dgm:presLayoutVars>
          <dgm:dir/>
          <dgm:animLvl val="lvl"/>
          <dgm:resizeHandles/>
        </dgm:presLayoutVars>
      </dgm:prSet>
      <dgm:spPr/>
    </dgm:pt>
    <dgm:pt modelId="{B72D65DA-A650-4E2E-9EEA-A38DD71914AD}" type="pres">
      <dgm:prSet presAssocID="{2B0697CF-B5AA-4048-ABB2-056904A1AA86}" presName="linNode" presStyleCnt="0"/>
      <dgm:spPr/>
    </dgm:pt>
    <dgm:pt modelId="{1E04D8BB-ECCD-415D-B410-F0461ADA7836}" type="pres">
      <dgm:prSet presAssocID="{2B0697CF-B5AA-4048-ABB2-056904A1AA86}" presName="parentShp" presStyleLbl="node1" presStyleIdx="0" presStyleCnt="3">
        <dgm:presLayoutVars>
          <dgm:bulletEnabled val="1"/>
        </dgm:presLayoutVars>
      </dgm:prSet>
      <dgm:spPr/>
    </dgm:pt>
    <dgm:pt modelId="{2B0D5834-548A-4675-9769-006DFE0A6D75}" type="pres">
      <dgm:prSet presAssocID="{2B0697CF-B5AA-4048-ABB2-056904A1AA86}" presName="childShp" presStyleLbl="bgAccFollowNode1" presStyleIdx="0" presStyleCnt="3">
        <dgm:presLayoutVars>
          <dgm:bulletEnabled val="1"/>
        </dgm:presLayoutVars>
      </dgm:prSet>
      <dgm:spPr/>
    </dgm:pt>
    <dgm:pt modelId="{338F708E-C8DE-4A34-8D11-BFEBD25B0ECF}" type="pres">
      <dgm:prSet presAssocID="{CED5FB24-9409-466C-8483-A706B4BCCDAB}" presName="spacing" presStyleCnt="0"/>
      <dgm:spPr/>
    </dgm:pt>
    <dgm:pt modelId="{452BE308-05CD-43B6-907F-FE6C72B485BB}" type="pres">
      <dgm:prSet presAssocID="{D92FF550-C60B-4915-8A17-A1B2E64DD7D6}" presName="linNode" presStyleCnt="0"/>
      <dgm:spPr/>
    </dgm:pt>
    <dgm:pt modelId="{253CB605-013D-4858-88FB-6A4C510946DC}" type="pres">
      <dgm:prSet presAssocID="{D92FF550-C60B-4915-8A17-A1B2E64DD7D6}" presName="parentShp" presStyleLbl="node1" presStyleIdx="1" presStyleCnt="3">
        <dgm:presLayoutVars>
          <dgm:bulletEnabled val="1"/>
        </dgm:presLayoutVars>
      </dgm:prSet>
      <dgm:spPr/>
    </dgm:pt>
    <dgm:pt modelId="{40CB6377-C5D8-4FE2-BEE4-B51056049B29}" type="pres">
      <dgm:prSet presAssocID="{D92FF550-C60B-4915-8A17-A1B2E64DD7D6}" presName="childShp" presStyleLbl="bgAccFollowNode1" presStyleIdx="1" presStyleCnt="3">
        <dgm:presLayoutVars>
          <dgm:bulletEnabled val="1"/>
        </dgm:presLayoutVars>
      </dgm:prSet>
      <dgm:spPr/>
    </dgm:pt>
    <dgm:pt modelId="{C550181C-80D7-43D1-B208-24D22082F993}" type="pres">
      <dgm:prSet presAssocID="{724CA80A-0C37-4C8C-9146-472403078E4B}" presName="spacing" presStyleCnt="0"/>
      <dgm:spPr/>
    </dgm:pt>
    <dgm:pt modelId="{6BD0ACA4-F287-4E9B-A0FE-1E990220187B}" type="pres">
      <dgm:prSet presAssocID="{130D518F-C1AF-4BF3-9785-1576C6B168C1}" presName="linNode" presStyleCnt="0"/>
      <dgm:spPr/>
    </dgm:pt>
    <dgm:pt modelId="{8F298BF7-981D-4982-9D05-7B3FDB6360DB}" type="pres">
      <dgm:prSet presAssocID="{130D518F-C1AF-4BF3-9785-1576C6B168C1}" presName="parentShp" presStyleLbl="node1" presStyleIdx="2" presStyleCnt="3">
        <dgm:presLayoutVars>
          <dgm:bulletEnabled val="1"/>
        </dgm:presLayoutVars>
      </dgm:prSet>
      <dgm:spPr/>
    </dgm:pt>
    <dgm:pt modelId="{C95CA9B5-AE76-40BA-BE47-2A2369101C59}" type="pres">
      <dgm:prSet presAssocID="{130D518F-C1AF-4BF3-9785-1576C6B168C1}" presName="childShp" presStyleLbl="bgAccFollowNode1" presStyleIdx="2" presStyleCnt="3">
        <dgm:presLayoutVars>
          <dgm:bulletEnabled val="1"/>
        </dgm:presLayoutVars>
      </dgm:prSet>
      <dgm:spPr/>
    </dgm:pt>
  </dgm:ptLst>
  <dgm:cxnLst>
    <dgm:cxn modelId="{30CCB004-ED05-4654-AE66-C0B4A9B3DED4}" srcId="{130D518F-C1AF-4BF3-9785-1576C6B168C1}" destId="{3506C247-6F36-4A43-9420-EF3DD8AC61E5}" srcOrd="0" destOrd="0" parTransId="{4FC2329E-02FB-4D9F-9A99-092E233212E5}" sibTransId="{A246ACA6-68FC-4FA6-BDA5-904CD36D01E3}"/>
    <dgm:cxn modelId="{44AE580C-2FD6-47EB-A366-4E27E7E1A170}" type="presOf" srcId="{108142CF-777B-46FF-8B5C-004354AACF8F}" destId="{2B0D5834-548A-4675-9769-006DFE0A6D75}" srcOrd="0" destOrd="0" presId="urn:microsoft.com/office/officeart/2005/8/layout/vList6"/>
    <dgm:cxn modelId="{EBF26117-95B5-4FA4-A9BA-2D2EBE14A158}" srcId="{2B0697CF-B5AA-4048-ABB2-056904A1AA86}" destId="{9FF8CCEA-361B-4B96-866C-246CBBC728EA}" srcOrd="1" destOrd="0" parTransId="{9B3A9D5A-7888-4C42-B46C-F03232866532}" sibTransId="{11071F0D-5BDD-473E-A121-1A1EFC85983A}"/>
    <dgm:cxn modelId="{26977225-55D2-480E-A02A-053706F39DC0}" type="presOf" srcId="{130D518F-C1AF-4BF3-9785-1576C6B168C1}" destId="{8F298BF7-981D-4982-9D05-7B3FDB6360DB}" srcOrd="0" destOrd="0" presId="urn:microsoft.com/office/officeart/2005/8/layout/vList6"/>
    <dgm:cxn modelId="{175A6936-C3C3-4563-BEAB-33A112BE4CE9}" type="presOf" srcId="{D92FF550-C60B-4915-8A17-A1B2E64DD7D6}" destId="{253CB605-013D-4858-88FB-6A4C510946DC}" srcOrd="0" destOrd="0" presId="urn:microsoft.com/office/officeart/2005/8/layout/vList6"/>
    <dgm:cxn modelId="{DF5DE355-FCE1-483F-8468-5A8B521BC201}" type="presOf" srcId="{9FF8CCEA-361B-4B96-866C-246CBBC728EA}" destId="{2B0D5834-548A-4675-9769-006DFE0A6D75}" srcOrd="0" destOrd="1" presId="urn:microsoft.com/office/officeart/2005/8/layout/vList6"/>
    <dgm:cxn modelId="{C54CBA6D-EAD1-4D82-A07E-361677CBEA2E}" type="presOf" srcId="{3506C247-6F36-4A43-9420-EF3DD8AC61E5}" destId="{C95CA9B5-AE76-40BA-BE47-2A2369101C59}" srcOrd="0" destOrd="0" presId="urn:microsoft.com/office/officeart/2005/8/layout/vList6"/>
    <dgm:cxn modelId="{2490128A-1C2A-4D05-B309-1DB67E2A526D}" srcId="{2B0697CF-B5AA-4048-ABB2-056904A1AA86}" destId="{108142CF-777B-46FF-8B5C-004354AACF8F}" srcOrd="0" destOrd="0" parTransId="{9B0EB0A3-C856-4702-8C1C-F625C013E0B1}" sibTransId="{42E776B9-E014-4726-9344-4636CD87DDF2}"/>
    <dgm:cxn modelId="{B7793B9D-883D-46CF-8879-255D1B62C9B4}" srcId="{130D518F-C1AF-4BF3-9785-1576C6B168C1}" destId="{EC50D038-D711-46F5-9772-E7B271D2D39D}" srcOrd="1" destOrd="0" parTransId="{0414A900-9B6C-4998-89AE-64BEAE3AD3AF}" sibTransId="{B92B0958-C500-4E86-AF73-99BA98418313}"/>
    <dgm:cxn modelId="{2618D09F-95A6-4E03-BF5C-167E3D6432AD}" type="presOf" srcId="{EC50D038-D711-46F5-9772-E7B271D2D39D}" destId="{C95CA9B5-AE76-40BA-BE47-2A2369101C59}" srcOrd="0" destOrd="1" presId="urn:microsoft.com/office/officeart/2005/8/layout/vList6"/>
    <dgm:cxn modelId="{E308CFA7-BC08-478C-B1BD-F57979DDA52B}" srcId="{D92FF550-C60B-4915-8A17-A1B2E64DD7D6}" destId="{A103B88B-4BFA-46FC-940C-63ECBFBE4B26}" srcOrd="0" destOrd="0" parTransId="{C12E22E2-2887-4887-968A-1B26AA82B9E9}" sibTransId="{366819AE-6AB4-4DDF-8E34-A0A219C208D8}"/>
    <dgm:cxn modelId="{4FDB1CC0-2FAE-4021-B1DB-E19CEFAE1E7F}" type="presOf" srcId="{05169703-C4B3-4E10-B46C-DC15A5B1AB00}" destId="{61AD68D1-05D2-47D8-988D-C6C3E13073C2}" srcOrd="0" destOrd="0" presId="urn:microsoft.com/office/officeart/2005/8/layout/vList6"/>
    <dgm:cxn modelId="{2D46A7C3-BB1F-4CBD-85C6-D799882908BE}" srcId="{05169703-C4B3-4E10-B46C-DC15A5B1AB00}" destId="{2B0697CF-B5AA-4048-ABB2-056904A1AA86}" srcOrd="0" destOrd="0" parTransId="{B0BBB65F-3EE4-4DC8-B35C-74D69B91074F}" sibTransId="{CED5FB24-9409-466C-8483-A706B4BCCDAB}"/>
    <dgm:cxn modelId="{270EE2CB-385C-47A3-B330-A0E480D1BB4A}" srcId="{05169703-C4B3-4E10-B46C-DC15A5B1AB00}" destId="{D92FF550-C60B-4915-8A17-A1B2E64DD7D6}" srcOrd="1" destOrd="0" parTransId="{25CD64A3-27E6-44F0-B19B-BBFD1EA47BEE}" sibTransId="{724CA80A-0C37-4C8C-9146-472403078E4B}"/>
    <dgm:cxn modelId="{C8684FCF-A696-4E5C-ADF8-749F3F2E2B37}" srcId="{05169703-C4B3-4E10-B46C-DC15A5B1AB00}" destId="{130D518F-C1AF-4BF3-9785-1576C6B168C1}" srcOrd="2" destOrd="0" parTransId="{F25277B3-E9F8-40E1-9CF2-5785EE1C9216}" sibTransId="{1070A6AB-1A21-4E1A-9FAE-0393E9B1EABE}"/>
    <dgm:cxn modelId="{E42B69D1-C614-4C5F-9981-BFADA891CEC2}" type="presOf" srcId="{A103B88B-4BFA-46FC-940C-63ECBFBE4B26}" destId="{40CB6377-C5D8-4FE2-BEE4-B51056049B29}" srcOrd="0" destOrd="0" presId="urn:microsoft.com/office/officeart/2005/8/layout/vList6"/>
    <dgm:cxn modelId="{E41783EE-20DD-474F-813F-92D1A3EE3170}" type="presOf" srcId="{2B0697CF-B5AA-4048-ABB2-056904A1AA86}" destId="{1E04D8BB-ECCD-415D-B410-F0461ADA7836}" srcOrd="0" destOrd="0" presId="urn:microsoft.com/office/officeart/2005/8/layout/vList6"/>
    <dgm:cxn modelId="{3091F823-C594-4366-A69B-C95062562035}" type="presParOf" srcId="{61AD68D1-05D2-47D8-988D-C6C3E13073C2}" destId="{B72D65DA-A650-4E2E-9EEA-A38DD71914AD}" srcOrd="0" destOrd="0" presId="urn:microsoft.com/office/officeart/2005/8/layout/vList6"/>
    <dgm:cxn modelId="{67AB4425-8C10-4F0D-A653-38B5E81CAE1F}" type="presParOf" srcId="{B72D65DA-A650-4E2E-9EEA-A38DD71914AD}" destId="{1E04D8BB-ECCD-415D-B410-F0461ADA7836}" srcOrd="0" destOrd="0" presId="urn:microsoft.com/office/officeart/2005/8/layout/vList6"/>
    <dgm:cxn modelId="{148AF36C-CCBC-42C6-8318-F80CCADB63F9}" type="presParOf" srcId="{B72D65DA-A650-4E2E-9EEA-A38DD71914AD}" destId="{2B0D5834-548A-4675-9769-006DFE0A6D75}" srcOrd="1" destOrd="0" presId="urn:microsoft.com/office/officeart/2005/8/layout/vList6"/>
    <dgm:cxn modelId="{ED65A305-485E-45A0-B40C-20F2035BF1EF}" type="presParOf" srcId="{61AD68D1-05D2-47D8-988D-C6C3E13073C2}" destId="{338F708E-C8DE-4A34-8D11-BFEBD25B0ECF}" srcOrd="1" destOrd="0" presId="urn:microsoft.com/office/officeart/2005/8/layout/vList6"/>
    <dgm:cxn modelId="{27C987A9-630B-4D8B-9E9C-E1C5E72B16AB}" type="presParOf" srcId="{61AD68D1-05D2-47D8-988D-C6C3E13073C2}" destId="{452BE308-05CD-43B6-907F-FE6C72B485BB}" srcOrd="2" destOrd="0" presId="urn:microsoft.com/office/officeart/2005/8/layout/vList6"/>
    <dgm:cxn modelId="{7783331A-498B-4CA1-A9E8-EAC94B96B6A9}" type="presParOf" srcId="{452BE308-05CD-43B6-907F-FE6C72B485BB}" destId="{253CB605-013D-4858-88FB-6A4C510946DC}" srcOrd="0" destOrd="0" presId="urn:microsoft.com/office/officeart/2005/8/layout/vList6"/>
    <dgm:cxn modelId="{0B1436E8-F459-4F6F-B590-E203375D47CF}" type="presParOf" srcId="{452BE308-05CD-43B6-907F-FE6C72B485BB}" destId="{40CB6377-C5D8-4FE2-BEE4-B51056049B29}" srcOrd="1" destOrd="0" presId="urn:microsoft.com/office/officeart/2005/8/layout/vList6"/>
    <dgm:cxn modelId="{CA85A9DC-6596-411B-9E40-8737DAE2E1D1}" type="presParOf" srcId="{61AD68D1-05D2-47D8-988D-C6C3E13073C2}" destId="{C550181C-80D7-43D1-B208-24D22082F993}" srcOrd="3" destOrd="0" presId="urn:microsoft.com/office/officeart/2005/8/layout/vList6"/>
    <dgm:cxn modelId="{CA32DB15-3D03-4182-A9AA-C9E09E005F61}" type="presParOf" srcId="{61AD68D1-05D2-47D8-988D-C6C3E13073C2}" destId="{6BD0ACA4-F287-4E9B-A0FE-1E990220187B}" srcOrd="4" destOrd="0" presId="urn:microsoft.com/office/officeart/2005/8/layout/vList6"/>
    <dgm:cxn modelId="{0F9306BE-9EA0-4E97-B68A-BD81394A3B7C}" type="presParOf" srcId="{6BD0ACA4-F287-4E9B-A0FE-1E990220187B}" destId="{8F298BF7-981D-4982-9D05-7B3FDB6360DB}" srcOrd="0" destOrd="0" presId="urn:microsoft.com/office/officeart/2005/8/layout/vList6"/>
    <dgm:cxn modelId="{736233B4-C4F0-498D-A74C-4D0018F97B3A}" type="presParOf" srcId="{6BD0ACA4-F287-4E9B-A0FE-1E990220187B}" destId="{C95CA9B5-AE76-40BA-BE47-2A2369101C59}"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524336-1486-4CBF-AD17-81502A3578A9}" type="doc">
      <dgm:prSet loTypeId="urn:microsoft.com/office/officeart/2005/8/layout/equation2" loCatId="relationship" qsTypeId="urn:microsoft.com/office/officeart/2005/8/quickstyle/simple1" qsCatId="simple" csTypeId="urn:microsoft.com/office/officeart/2005/8/colors/accent0_3" csCatId="mainScheme" phldr="1"/>
      <dgm:spPr/>
    </dgm:pt>
    <dgm:pt modelId="{B857AC68-1D26-4880-97E2-68AD98687C84}">
      <dgm:prSet phldrT="[Text]"/>
      <dgm:spPr/>
      <dgm:t>
        <a:bodyPr/>
        <a:lstStyle/>
        <a:p>
          <a:r>
            <a:rPr lang="en-US" dirty="0"/>
            <a:t>Co-op</a:t>
          </a:r>
        </a:p>
      </dgm:t>
    </dgm:pt>
    <dgm:pt modelId="{AEADE555-597E-4F6E-9BC6-3E4CD54F3B30}" type="parTrans" cxnId="{F3C3160F-F024-4FAC-B422-5498C600500B}">
      <dgm:prSet/>
      <dgm:spPr/>
      <dgm:t>
        <a:bodyPr/>
        <a:lstStyle/>
        <a:p>
          <a:endParaRPr lang="en-US"/>
        </a:p>
      </dgm:t>
    </dgm:pt>
    <dgm:pt modelId="{5388F197-4345-481C-906E-BCE89628E5B8}" type="sibTrans" cxnId="{F3C3160F-F024-4FAC-B422-5498C600500B}">
      <dgm:prSet/>
      <dgm:spPr/>
      <dgm:t>
        <a:bodyPr/>
        <a:lstStyle/>
        <a:p>
          <a:endParaRPr lang="en-US"/>
        </a:p>
      </dgm:t>
    </dgm:pt>
    <dgm:pt modelId="{42F279EC-1620-4137-9F0E-80CBD4C8FF9C}">
      <dgm:prSet phldrT="[Text]"/>
      <dgm:spPr/>
      <dgm:t>
        <a:bodyPr/>
        <a:lstStyle/>
        <a:p>
          <a:r>
            <a:rPr lang="en-US" dirty="0"/>
            <a:t>Clearance</a:t>
          </a:r>
        </a:p>
      </dgm:t>
    </dgm:pt>
    <dgm:pt modelId="{FE80EEF5-3E12-4065-BF67-6AC650313824}" type="parTrans" cxnId="{BA0991B0-5B72-40F6-B5F2-60A0807EB5D8}">
      <dgm:prSet/>
      <dgm:spPr/>
      <dgm:t>
        <a:bodyPr/>
        <a:lstStyle/>
        <a:p>
          <a:endParaRPr lang="en-US"/>
        </a:p>
      </dgm:t>
    </dgm:pt>
    <dgm:pt modelId="{3557E38B-81B8-4481-9420-96C278BC55FB}" type="sibTrans" cxnId="{BA0991B0-5B72-40F6-B5F2-60A0807EB5D8}">
      <dgm:prSet/>
      <dgm:spPr/>
      <dgm:t>
        <a:bodyPr/>
        <a:lstStyle/>
        <a:p>
          <a:endParaRPr lang="en-US"/>
        </a:p>
      </dgm:t>
    </dgm:pt>
    <dgm:pt modelId="{B3893684-3EEE-4EC3-B154-050D2E02DA18}">
      <dgm:prSet phldrT="[Text]"/>
      <dgm:spPr/>
      <dgm:t>
        <a:bodyPr/>
        <a:lstStyle/>
        <a:p>
          <a:r>
            <a:rPr lang="en-US" dirty="0"/>
            <a:t>CREW Student Experience</a:t>
          </a:r>
        </a:p>
      </dgm:t>
    </dgm:pt>
    <dgm:pt modelId="{C52F1DF9-BE81-4A6C-AFBD-AA44A15D9B64}" type="parTrans" cxnId="{5FB76BAB-354C-4B6C-83EC-C77826F6A699}">
      <dgm:prSet/>
      <dgm:spPr/>
      <dgm:t>
        <a:bodyPr/>
        <a:lstStyle/>
        <a:p>
          <a:endParaRPr lang="en-US"/>
        </a:p>
      </dgm:t>
    </dgm:pt>
    <dgm:pt modelId="{E2FEE7A6-52EC-4CAE-AD4A-05A2FB708125}" type="sibTrans" cxnId="{5FB76BAB-354C-4B6C-83EC-C77826F6A699}">
      <dgm:prSet/>
      <dgm:spPr/>
      <dgm:t>
        <a:bodyPr/>
        <a:lstStyle/>
        <a:p>
          <a:endParaRPr lang="en-US"/>
        </a:p>
      </dgm:t>
    </dgm:pt>
    <dgm:pt modelId="{A8B20F32-2AA3-4A90-904D-AD2304C22F01}">
      <dgm:prSet phldrT="[Text]"/>
      <dgm:spPr/>
      <dgm:t>
        <a:bodyPr/>
        <a:lstStyle/>
        <a:p>
          <a:r>
            <a:rPr lang="en-US" dirty="0"/>
            <a:t>National Security Seminar</a:t>
          </a:r>
        </a:p>
      </dgm:t>
    </dgm:pt>
    <dgm:pt modelId="{4B28FD78-9913-49A1-9538-7F1060C10D3E}" type="parTrans" cxnId="{7DBED25C-89A2-49E8-AD4B-DE607234AA48}">
      <dgm:prSet/>
      <dgm:spPr/>
      <dgm:t>
        <a:bodyPr/>
        <a:lstStyle/>
        <a:p>
          <a:endParaRPr lang="en-US"/>
        </a:p>
      </dgm:t>
    </dgm:pt>
    <dgm:pt modelId="{6E92C229-8B86-442E-A53E-89AD97F2C15C}" type="sibTrans" cxnId="{7DBED25C-89A2-49E8-AD4B-DE607234AA48}">
      <dgm:prSet/>
      <dgm:spPr/>
      <dgm:t>
        <a:bodyPr/>
        <a:lstStyle/>
        <a:p>
          <a:endParaRPr lang="en-US"/>
        </a:p>
      </dgm:t>
    </dgm:pt>
    <dgm:pt modelId="{552C193A-11D0-4663-97B0-7D62D20FDE77}" type="pres">
      <dgm:prSet presAssocID="{8A524336-1486-4CBF-AD17-81502A3578A9}" presName="Name0" presStyleCnt="0">
        <dgm:presLayoutVars>
          <dgm:dir/>
          <dgm:resizeHandles val="exact"/>
        </dgm:presLayoutVars>
      </dgm:prSet>
      <dgm:spPr/>
    </dgm:pt>
    <dgm:pt modelId="{135355F7-0FFA-47B7-A9BD-7DF6AC34D51A}" type="pres">
      <dgm:prSet presAssocID="{8A524336-1486-4CBF-AD17-81502A3578A9}" presName="vNodes" presStyleCnt="0"/>
      <dgm:spPr/>
    </dgm:pt>
    <dgm:pt modelId="{304347BD-35EF-4C48-9C19-7533BEB0739E}" type="pres">
      <dgm:prSet presAssocID="{A8B20F32-2AA3-4A90-904D-AD2304C22F01}" presName="node" presStyleLbl="node1" presStyleIdx="0" presStyleCnt="4">
        <dgm:presLayoutVars>
          <dgm:bulletEnabled val="1"/>
        </dgm:presLayoutVars>
      </dgm:prSet>
      <dgm:spPr/>
    </dgm:pt>
    <dgm:pt modelId="{AB92789C-0346-4CD8-95CC-E59EE226A4B4}" type="pres">
      <dgm:prSet presAssocID="{6E92C229-8B86-442E-A53E-89AD97F2C15C}" presName="spacerT" presStyleCnt="0"/>
      <dgm:spPr/>
    </dgm:pt>
    <dgm:pt modelId="{9584BFCE-1C55-4630-AD22-30FC23761BE6}" type="pres">
      <dgm:prSet presAssocID="{6E92C229-8B86-442E-A53E-89AD97F2C15C}" presName="sibTrans" presStyleLbl="sibTrans2D1" presStyleIdx="0" presStyleCnt="3"/>
      <dgm:spPr/>
    </dgm:pt>
    <dgm:pt modelId="{93D5C161-7218-4D7C-A404-D7897FAE8880}" type="pres">
      <dgm:prSet presAssocID="{6E92C229-8B86-442E-A53E-89AD97F2C15C}" presName="spacerB" presStyleCnt="0"/>
      <dgm:spPr/>
    </dgm:pt>
    <dgm:pt modelId="{9AE05CD7-C865-48B6-8223-C5A4ECD63507}" type="pres">
      <dgm:prSet presAssocID="{B857AC68-1D26-4880-97E2-68AD98687C84}" presName="node" presStyleLbl="node1" presStyleIdx="1" presStyleCnt="4">
        <dgm:presLayoutVars>
          <dgm:bulletEnabled val="1"/>
        </dgm:presLayoutVars>
      </dgm:prSet>
      <dgm:spPr/>
    </dgm:pt>
    <dgm:pt modelId="{B0A58C31-6CAC-4080-A689-27D92DB94D8D}" type="pres">
      <dgm:prSet presAssocID="{5388F197-4345-481C-906E-BCE89628E5B8}" presName="spacerT" presStyleCnt="0"/>
      <dgm:spPr/>
    </dgm:pt>
    <dgm:pt modelId="{205FEC2A-3BFF-4A5F-8901-378EACEA3191}" type="pres">
      <dgm:prSet presAssocID="{5388F197-4345-481C-906E-BCE89628E5B8}" presName="sibTrans" presStyleLbl="sibTrans2D1" presStyleIdx="1" presStyleCnt="3"/>
      <dgm:spPr/>
    </dgm:pt>
    <dgm:pt modelId="{D6A353D2-ED42-4E51-829D-7B47D24A1515}" type="pres">
      <dgm:prSet presAssocID="{5388F197-4345-481C-906E-BCE89628E5B8}" presName="spacerB" presStyleCnt="0"/>
      <dgm:spPr/>
    </dgm:pt>
    <dgm:pt modelId="{69B247EA-EC8D-47C2-B5AE-79F32BBA316E}" type="pres">
      <dgm:prSet presAssocID="{42F279EC-1620-4137-9F0E-80CBD4C8FF9C}" presName="node" presStyleLbl="node1" presStyleIdx="2" presStyleCnt="4">
        <dgm:presLayoutVars>
          <dgm:bulletEnabled val="1"/>
        </dgm:presLayoutVars>
      </dgm:prSet>
      <dgm:spPr/>
    </dgm:pt>
    <dgm:pt modelId="{7FF11BAB-4A84-48A9-A4F6-48293FBEDB91}" type="pres">
      <dgm:prSet presAssocID="{8A524336-1486-4CBF-AD17-81502A3578A9}" presName="sibTransLast" presStyleLbl="sibTrans2D1" presStyleIdx="2" presStyleCnt="3"/>
      <dgm:spPr/>
    </dgm:pt>
    <dgm:pt modelId="{A4EAC852-9F30-4A78-B2DF-8447FCBEA678}" type="pres">
      <dgm:prSet presAssocID="{8A524336-1486-4CBF-AD17-81502A3578A9}" presName="connectorText" presStyleLbl="sibTrans2D1" presStyleIdx="2" presStyleCnt="3"/>
      <dgm:spPr/>
    </dgm:pt>
    <dgm:pt modelId="{1AEEE3C5-1939-4FE5-8E60-60B352BED3F9}" type="pres">
      <dgm:prSet presAssocID="{8A524336-1486-4CBF-AD17-81502A3578A9}" presName="lastNode" presStyleLbl="node1" presStyleIdx="3" presStyleCnt="4">
        <dgm:presLayoutVars>
          <dgm:bulletEnabled val="1"/>
        </dgm:presLayoutVars>
      </dgm:prSet>
      <dgm:spPr/>
    </dgm:pt>
  </dgm:ptLst>
  <dgm:cxnLst>
    <dgm:cxn modelId="{F3C3160F-F024-4FAC-B422-5498C600500B}" srcId="{8A524336-1486-4CBF-AD17-81502A3578A9}" destId="{B857AC68-1D26-4880-97E2-68AD98687C84}" srcOrd="1" destOrd="0" parTransId="{AEADE555-597E-4F6E-9BC6-3E4CD54F3B30}" sibTransId="{5388F197-4345-481C-906E-BCE89628E5B8}"/>
    <dgm:cxn modelId="{606D983C-E71F-4774-9106-AA5455556D06}" type="presOf" srcId="{5388F197-4345-481C-906E-BCE89628E5B8}" destId="{205FEC2A-3BFF-4A5F-8901-378EACEA3191}" srcOrd="0" destOrd="0" presId="urn:microsoft.com/office/officeart/2005/8/layout/equation2"/>
    <dgm:cxn modelId="{A5B19D41-7EAF-4ABB-8435-014ED2F616F2}" type="presOf" srcId="{A8B20F32-2AA3-4A90-904D-AD2304C22F01}" destId="{304347BD-35EF-4C48-9C19-7533BEB0739E}" srcOrd="0" destOrd="0" presId="urn:microsoft.com/office/officeart/2005/8/layout/equation2"/>
    <dgm:cxn modelId="{2F68EF4A-B3C0-4317-BA8C-A2169F8F92E5}" type="presOf" srcId="{3557E38B-81B8-4481-9420-96C278BC55FB}" destId="{A4EAC852-9F30-4A78-B2DF-8447FCBEA678}" srcOrd="1" destOrd="0" presId="urn:microsoft.com/office/officeart/2005/8/layout/equation2"/>
    <dgm:cxn modelId="{7DBED25C-89A2-49E8-AD4B-DE607234AA48}" srcId="{8A524336-1486-4CBF-AD17-81502A3578A9}" destId="{A8B20F32-2AA3-4A90-904D-AD2304C22F01}" srcOrd="0" destOrd="0" parTransId="{4B28FD78-9913-49A1-9538-7F1060C10D3E}" sibTransId="{6E92C229-8B86-442E-A53E-89AD97F2C15C}"/>
    <dgm:cxn modelId="{3448226E-45AD-4BD0-8FCC-439BA46D5870}" type="presOf" srcId="{B3893684-3EEE-4EC3-B154-050D2E02DA18}" destId="{1AEEE3C5-1939-4FE5-8E60-60B352BED3F9}" srcOrd="0" destOrd="0" presId="urn:microsoft.com/office/officeart/2005/8/layout/equation2"/>
    <dgm:cxn modelId="{A4783973-F1F1-484C-A124-6553CFD3B3C7}" type="presOf" srcId="{8A524336-1486-4CBF-AD17-81502A3578A9}" destId="{552C193A-11D0-4663-97B0-7D62D20FDE77}" srcOrd="0" destOrd="0" presId="urn:microsoft.com/office/officeart/2005/8/layout/equation2"/>
    <dgm:cxn modelId="{8355357D-C2D6-47E0-8BE8-579463C8B4A1}" type="presOf" srcId="{3557E38B-81B8-4481-9420-96C278BC55FB}" destId="{7FF11BAB-4A84-48A9-A4F6-48293FBEDB91}" srcOrd="0" destOrd="0" presId="urn:microsoft.com/office/officeart/2005/8/layout/equation2"/>
    <dgm:cxn modelId="{C44AE183-BCA2-4D12-83CF-58E3E6D0FC7A}" type="presOf" srcId="{6E92C229-8B86-442E-A53E-89AD97F2C15C}" destId="{9584BFCE-1C55-4630-AD22-30FC23761BE6}" srcOrd="0" destOrd="0" presId="urn:microsoft.com/office/officeart/2005/8/layout/equation2"/>
    <dgm:cxn modelId="{11E2B6A3-CC34-4D7E-AD47-69E562781D12}" type="presOf" srcId="{B857AC68-1D26-4880-97E2-68AD98687C84}" destId="{9AE05CD7-C865-48B6-8223-C5A4ECD63507}" srcOrd="0" destOrd="0" presId="urn:microsoft.com/office/officeart/2005/8/layout/equation2"/>
    <dgm:cxn modelId="{5FB76BAB-354C-4B6C-83EC-C77826F6A699}" srcId="{8A524336-1486-4CBF-AD17-81502A3578A9}" destId="{B3893684-3EEE-4EC3-B154-050D2E02DA18}" srcOrd="3" destOrd="0" parTransId="{C52F1DF9-BE81-4A6C-AFBD-AA44A15D9B64}" sibTransId="{E2FEE7A6-52EC-4CAE-AD4A-05A2FB708125}"/>
    <dgm:cxn modelId="{BA0991B0-5B72-40F6-B5F2-60A0807EB5D8}" srcId="{8A524336-1486-4CBF-AD17-81502A3578A9}" destId="{42F279EC-1620-4137-9F0E-80CBD4C8FF9C}" srcOrd="2" destOrd="0" parTransId="{FE80EEF5-3E12-4065-BF67-6AC650313824}" sibTransId="{3557E38B-81B8-4481-9420-96C278BC55FB}"/>
    <dgm:cxn modelId="{F4CCE3BC-8877-421E-96D9-AA3D8FBD5361}" type="presOf" srcId="{42F279EC-1620-4137-9F0E-80CBD4C8FF9C}" destId="{69B247EA-EC8D-47C2-B5AE-79F32BBA316E}" srcOrd="0" destOrd="0" presId="urn:microsoft.com/office/officeart/2005/8/layout/equation2"/>
    <dgm:cxn modelId="{352FF1B6-5651-46BC-89D2-F009CBB80017}" type="presParOf" srcId="{552C193A-11D0-4663-97B0-7D62D20FDE77}" destId="{135355F7-0FFA-47B7-A9BD-7DF6AC34D51A}" srcOrd="0" destOrd="0" presId="urn:microsoft.com/office/officeart/2005/8/layout/equation2"/>
    <dgm:cxn modelId="{5AC71A51-3942-4984-8D84-99132BE2F238}" type="presParOf" srcId="{135355F7-0FFA-47B7-A9BD-7DF6AC34D51A}" destId="{304347BD-35EF-4C48-9C19-7533BEB0739E}" srcOrd="0" destOrd="0" presId="urn:microsoft.com/office/officeart/2005/8/layout/equation2"/>
    <dgm:cxn modelId="{50C18A3E-298B-4BE1-9857-EE910677FBC8}" type="presParOf" srcId="{135355F7-0FFA-47B7-A9BD-7DF6AC34D51A}" destId="{AB92789C-0346-4CD8-95CC-E59EE226A4B4}" srcOrd="1" destOrd="0" presId="urn:microsoft.com/office/officeart/2005/8/layout/equation2"/>
    <dgm:cxn modelId="{15AB8AE1-45EB-4CB2-BD53-1380010B4784}" type="presParOf" srcId="{135355F7-0FFA-47B7-A9BD-7DF6AC34D51A}" destId="{9584BFCE-1C55-4630-AD22-30FC23761BE6}" srcOrd="2" destOrd="0" presId="urn:microsoft.com/office/officeart/2005/8/layout/equation2"/>
    <dgm:cxn modelId="{CB0A1549-5450-4DAD-B07A-F3903C9FBF93}" type="presParOf" srcId="{135355F7-0FFA-47B7-A9BD-7DF6AC34D51A}" destId="{93D5C161-7218-4D7C-A404-D7897FAE8880}" srcOrd="3" destOrd="0" presId="urn:microsoft.com/office/officeart/2005/8/layout/equation2"/>
    <dgm:cxn modelId="{03CCAAE5-F3F0-4EE3-8452-1AE24AD8118A}" type="presParOf" srcId="{135355F7-0FFA-47B7-A9BD-7DF6AC34D51A}" destId="{9AE05CD7-C865-48B6-8223-C5A4ECD63507}" srcOrd="4" destOrd="0" presId="urn:microsoft.com/office/officeart/2005/8/layout/equation2"/>
    <dgm:cxn modelId="{13D6549E-20E6-4984-8F2C-3952491DA7FB}" type="presParOf" srcId="{135355F7-0FFA-47B7-A9BD-7DF6AC34D51A}" destId="{B0A58C31-6CAC-4080-A689-27D92DB94D8D}" srcOrd="5" destOrd="0" presId="urn:microsoft.com/office/officeart/2005/8/layout/equation2"/>
    <dgm:cxn modelId="{26F92624-F8D3-486D-8814-947F3D535DF9}" type="presParOf" srcId="{135355F7-0FFA-47B7-A9BD-7DF6AC34D51A}" destId="{205FEC2A-3BFF-4A5F-8901-378EACEA3191}" srcOrd="6" destOrd="0" presId="urn:microsoft.com/office/officeart/2005/8/layout/equation2"/>
    <dgm:cxn modelId="{3E906904-00B2-46E7-BD8C-2456797D2BDD}" type="presParOf" srcId="{135355F7-0FFA-47B7-A9BD-7DF6AC34D51A}" destId="{D6A353D2-ED42-4E51-829D-7B47D24A1515}" srcOrd="7" destOrd="0" presId="urn:microsoft.com/office/officeart/2005/8/layout/equation2"/>
    <dgm:cxn modelId="{4BEEE4BF-EE73-43B4-B918-4FEB29AAAB65}" type="presParOf" srcId="{135355F7-0FFA-47B7-A9BD-7DF6AC34D51A}" destId="{69B247EA-EC8D-47C2-B5AE-79F32BBA316E}" srcOrd="8" destOrd="0" presId="urn:microsoft.com/office/officeart/2005/8/layout/equation2"/>
    <dgm:cxn modelId="{383715F3-985E-4016-8EF8-D1D5EDF94D17}" type="presParOf" srcId="{552C193A-11D0-4663-97B0-7D62D20FDE77}" destId="{7FF11BAB-4A84-48A9-A4F6-48293FBEDB91}" srcOrd="1" destOrd="0" presId="urn:microsoft.com/office/officeart/2005/8/layout/equation2"/>
    <dgm:cxn modelId="{0A894EFA-940B-4937-9C5B-0857A3C044A6}" type="presParOf" srcId="{7FF11BAB-4A84-48A9-A4F6-48293FBEDB91}" destId="{A4EAC852-9F30-4A78-B2DF-8447FCBEA678}" srcOrd="0" destOrd="0" presId="urn:microsoft.com/office/officeart/2005/8/layout/equation2"/>
    <dgm:cxn modelId="{0E3798AD-C95B-408E-8BD6-85452EDA7877}" type="presParOf" srcId="{552C193A-11D0-4663-97B0-7D62D20FDE77}" destId="{1AEEE3C5-1939-4FE5-8E60-60B352BED3F9}"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8732C16C-3172-4150-8B0D-806FC0D505E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DA31B08-01E7-4EBC-9D26-25E22F80A246}">
      <dgm:prSet phldrT="[Text]"/>
      <dgm:spPr/>
      <dgm:t>
        <a:bodyPr/>
        <a:lstStyle/>
        <a:p>
          <a:r>
            <a:rPr lang="en-US" dirty="0"/>
            <a:t>Student Experience and Program Management</a:t>
          </a:r>
        </a:p>
      </dgm:t>
    </dgm:pt>
    <dgm:pt modelId="{CAD0DD86-10EB-4EE4-A6FB-BB737113ABC7}" type="parTrans" cxnId="{6971BB22-E29C-4B9B-98F5-EA851FE00E48}">
      <dgm:prSet/>
      <dgm:spPr/>
      <dgm:t>
        <a:bodyPr/>
        <a:lstStyle/>
        <a:p>
          <a:endParaRPr lang="en-US"/>
        </a:p>
      </dgm:t>
    </dgm:pt>
    <dgm:pt modelId="{D3219C32-FA7C-47F9-B09B-08FA7B14F700}" type="sibTrans" cxnId="{6971BB22-E29C-4B9B-98F5-EA851FE00E48}">
      <dgm:prSet/>
      <dgm:spPr/>
      <dgm:t>
        <a:bodyPr/>
        <a:lstStyle/>
        <a:p>
          <a:endParaRPr lang="en-US"/>
        </a:p>
      </dgm:t>
    </dgm:pt>
    <dgm:pt modelId="{4143D7C0-6737-490A-9961-6F5AA286A6CD}">
      <dgm:prSet phldrT="[Text]"/>
      <dgm:spPr/>
      <dgm:t>
        <a:bodyPr/>
        <a:lstStyle/>
        <a:p>
          <a:r>
            <a:rPr lang="en-US" dirty="0"/>
            <a:t>PSL</a:t>
          </a:r>
        </a:p>
      </dgm:t>
    </dgm:pt>
    <dgm:pt modelId="{5836A32B-85D1-46CA-8002-27E3A0618CE2}" type="parTrans" cxnId="{2B881D5F-2289-4C6D-8080-380BE4700E40}">
      <dgm:prSet/>
      <dgm:spPr/>
      <dgm:t>
        <a:bodyPr/>
        <a:lstStyle/>
        <a:p>
          <a:endParaRPr lang="en-US"/>
        </a:p>
      </dgm:t>
    </dgm:pt>
    <dgm:pt modelId="{4BA1C288-608D-4D3F-877B-0F83FCD4FD29}" type="sibTrans" cxnId="{2B881D5F-2289-4C6D-8080-380BE4700E40}">
      <dgm:prSet/>
      <dgm:spPr/>
      <dgm:t>
        <a:bodyPr/>
        <a:lstStyle/>
        <a:p>
          <a:endParaRPr lang="en-US"/>
        </a:p>
      </dgm:t>
    </dgm:pt>
    <dgm:pt modelId="{CE00D74F-6784-4647-AA5E-5613C8C10667}">
      <dgm:prSet phldrT="[Text]"/>
      <dgm:spPr/>
      <dgm:t>
        <a:bodyPr/>
        <a:lstStyle/>
        <a:p>
          <a:r>
            <a:rPr lang="en-US" dirty="0"/>
            <a:t>NMSU Foundation</a:t>
          </a:r>
        </a:p>
      </dgm:t>
    </dgm:pt>
    <dgm:pt modelId="{5B3A587B-8FA7-43AA-AA76-EE2C074C6B3C}" type="parTrans" cxnId="{8A539076-5102-4BDB-993D-E96613A6CEDF}">
      <dgm:prSet/>
      <dgm:spPr/>
      <dgm:t>
        <a:bodyPr/>
        <a:lstStyle/>
        <a:p>
          <a:endParaRPr lang="en-US"/>
        </a:p>
      </dgm:t>
    </dgm:pt>
    <dgm:pt modelId="{72E28BE5-FAAB-47A4-A96C-B6EFF1511CC2}" type="sibTrans" cxnId="{8A539076-5102-4BDB-993D-E96613A6CEDF}">
      <dgm:prSet/>
      <dgm:spPr/>
      <dgm:t>
        <a:bodyPr/>
        <a:lstStyle/>
        <a:p>
          <a:endParaRPr lang="en-US"/>
        </a:p>
      </dgm:t>
    </dgm:pt>
    <dgm:pt modelId="{F648862E-AF9D-4B06-A716-5334333A37C0}">
      <dgm:prSet phldrT="[Text]"/>
      <dgm:spPr/>
      <dgm:t>
        <a:bodyPr/>
        <a:lstStyle/>
        <a:p>
          <a:r>
            <a:rPr lang="en-US" dirty="0"/>
            <a:t>Private or Government Employers</a:t>
          </a:r>
        </a:p>
      </dgm:t>
    </dgm:pt>
    <dgm:pt modelId="{4F986F2A-FC20-465D-81E9-0DD28AE76B1F}" type="parTrans" cxnId="{F0D49457-76A4-4D40-B726-8BE3E93A878B}">
      <dgm:prSet/>
      <dgm:spPr/>
      <dgm:t>
        <a:bodyPr/>
        <a:lstStyle/>
        <a:p>
          <a:endParaRPr lang="en-US"/>
        </a:p>
      </dgm:t>
    </dgm:pt>
    <dgm:pt modelId="{540FCDE1-D473-440D-BC99-BE3D72887D50}" type="sibTrans" cxnId="{F0D49457-76A4-4D40-B726-8BE3E93A878B}">
      <dgm:prSet/>
      <dgm:spPr/>
      <dgm:t>
        <a:bodyPr/>
        <a:lstStyle/>
        <a:p>
          <a:endParaRPr lang="en-US"/>
        </a:p>
      </dgm:t>
    </dgm:pt>
    <dgm:pt modelId="{AA2FD9C7-7BA6-4085-913D-8F686E92A06B}">
      <dgm:prSet phldrT="[Text]"/>
      <dgm:spPr/>
      <dgm:t>
        <a:bodyPr/>
        <a:lstStyle/>
        <a:p>
          <a:r>
            <a:rPr lang="en-US" dirty="0"/>
            <a:t>Direct Hire</a:t>
          </a:r>
        </a:p>
      </dgm:t>
    </dgm:pt>
    <dgm:pt modelId="{24F95E4A-0588-46D4-9D35-9574C15A4223}" type="parTrans" cxnId="{BC119512-F353-46E5-B78F-68EDADE7A22D}">
      <dgm:prSet/>
      <dgm:spPr/>
      <dgm:t>
        <a:bodyPr/>
        <a:lstStyle/>
        <a:p>
          <a:endParaRPr lang="en-US"/>
        </a:p>
      </dgm:t>
    </dgm:pt>
    <dgm:pt modelId="{0299F9ED-DF9D-444A-A736-5EA07DE99120}" type="sibTrans" cxnId="{BC119512-F353-46E5-B78F-68EDADE7A22D}">
      <dgm:prSet/>
      <dgm:spPr/>
      <dgm:t>
        <a:bodyPr/>
        <a:lstStyle/>
        <a:p>
          <a:endParaRPr lang="en-US"/>
        </a:p>
      </dgm:t>
    </dgm:pt>
    <dgm:pt modelId="{2C2A22A1-9EB3-48FE-86A6-51ED9AAE10AA}">
      <dgm:prSet phldrT="[Text]"/>
      <dgm:spPr/>
      <dgm:t>
        <a:bodyPr/>
        <a:lstStyle/>
        <a:p>
          <a:r>
            <a:rPr lang="en-US" dirty="0"/>
            <a:t>PSL Contract</a:t>
          </a:r>
        </a:p>
      </dgm:t>
    </dgm:pt>
    <dgm:pt modelId="{9F74E2D7-277C-4635-B4B6-7B01DD5A3614}" type="parTrans" cxnId="{8FF2AE27-1A53-4903-8CC6-4EC2CE0A8333}">
      <dgm:prSet/>
      <dgm:spPr/>
      <dgm:t>
        <a:bodyPr/>
        <a:lstStyle/>
        <a:p>
          <a:endParaRPr lang="en-US"/>
        </a:p>
      </dgm:t>
    </dgm:pt>
    <dgm:pt modelId="{808D2C0E-F639-4467-9D1F-423F3ED8AE75}" type="sibTrans" cxnId="{8FF2AE27-1A53-4903-8CC6-4EC2CE0A8333}">
      <dgm:prSet/>
      <dgm:spPr/>
      <dgm:t>
        <a:bodyPr/>
        <a:lstStyle/>
        <a:p>
          <a:endParaRPr lang="en-US"/>
        </a:p>
      </dgm:t>
    </dgm:pt>
    <dgm:pt modelId="{11B87BE2-FDC3-4AC0-B177-7C39CF36B028}">
      <dgm:prSet phldrT="[Text]"/>
      <dgm:spPr/>
      <dgm:t>
        <a:bodyPr/>
        <a:lstStyle/>
        <a:p>
          <a:r>
            <a:rPr lang="en-US" dirty="0"/>
            <a:t>Project Cost</a:t>
          </a:r>
        </a:p>
      </dgm:t>
    </dgm:pt>
    <dgm:pt modelId="{F898BA7C-8CAE-4D44-A486-490A63154602}" type="parTrans" cxnId="{B887D6D1-862C-4A66-9CB5-6162C1107233}">
      <dgm:prSet/>
      <dgm:spPr/>
      <dgm:t>
        <a:bodyPr/>
        <a:lstStyle/>
        <a:p>
          <a:endParaRPr lang="en-US"/>
        </a:p>
      </dgm:t>
    </dgm:pt>
    <dgm:pt modelId="{E75C5428-17E4-4A7A-9B0A-FE7C50D56950}" type="sibTrans" cxnId="{B887D6D1-862C-4A66-9CB5-6162C1107233}">
      <dgm:prSet/>
      <dgm:spPr/>
      <dgm:t>
        <a:bodyPr/>
        <a:lstStyle/>
        <a:p>
          <a:endParaRPr lang="en-US"/>
        </a:p>
      </dgm:t>
    </dgm:pt>
    <dgm:pt modelId="{AEAAFC54-B0F2-45ED-AD87-2C1F520055FC}">
      <dgm:prSet phldrT="[Text]"/>
      <dgm:spPr/>
      <dgm:t>
        <a:bodyPr/>
        <a:lstStyle/>
        <a:p>
          <a:r>
            <a:rPr lang="en-US" dirty="0"/>
            <a:t>Indirect Cost (ONR)</a:t>
          </a:r>
        </a:p>
      </dgm:t>
    </dgm:pt>
    <dgm:pt modelId="{8A78D7F8-8CEB-4DAD-9AC0-491130622E41}" type="parTrans" cxnId="{C9E24E19-BC7C-473F-B810-BD8F3C22DA63}">
      <dgm:prSet/>
      <dgm:spPr/>
      <dgm:t>
        <a:bodyPr/>
        <a:lstStyle/>
        <a:p>
          <a:endParaRPr lang="en-US"/>
        </a:p>
      </dgm:t>
    </dgm:pt>
    <dgm:pt modelId="{691C3C63-B40C-4335-A860-025C40C0A701}" type="sibTrans" cxnId="{C9E24E19-BC7C-473F-B810-BD8F3C22DA63}">
      <dgm:prSet/>
      <dgm:spPr/>
      <dgm:t>
        <a:bodyPr/>
        <a:lstStyle/>
        <a:p>
          <a:endParaRPr lang="en-US"/>
        </a:p>
      </dgm:t>
    </dgm:pt>
    <dgm:pt modelId="{88AF5EE6-73DB-4A8F-9798-5A52513D35D8}" type="pres">
      <dgm:prSet presAssocID="{8732C16C-3172-4150-8B0D-806FC0D505E5}" presName="hierChild1" presStyleCnt="0">
        <dgm:presLayoutVars>
          <dgm:orgChart val="1"/>
          <dgm:chPref val="1"/>
          <dgm:dir/>
          <dgm:animOne val="branch"/>
          <dgm:animLvl val="lvl"/>
          <dgm:resizeHandles/>
        </dgm:presLayoutVars>
      </dgm:prSet>
      <dgm:spPr/>
    </dgm:pt>
    <dgm:pt modelId="{DED42056-38CB-478C-B043-5150A2E70539}" type="pres">
      <dgm:prSet presAssocID="{DDA31B08-01E7-4EBC-9D26-25E22F80A246}" presName="hierRoot1" presStyleCnt="0">
        <dgm:presLayoutVars>
          <dgm:hierBranch val="init"/>
        </dgm:presLayoutVars>
      </dgm:prSet>
      <dgm:spPr/>
    </dgm:pt>
    <dgm:pt modelId="{487A74BE-7DE9-412E-87D4-EBB6227997C7}" type="pres">
      <dgm:prSet presAssocID="{DDA31B08-01E7-4EBC-9D26-25E22F80A246}" presName="rootComposite1" presStyleCnt="0"/>
      <dgm:spPr/>
    </dgm:pt>
    <dgm:pt modelId="{83572802-7A37-4A11-8F84-903D5F5C8E63}" type="pres">
      <dgm:prSet presAssocID="{DDA31B08-01E7-4EBC-9D26-25E22F80A246}" presName="rootText1" presStyleLbl="node0" presStyleIdx="0" presStyleCnt="1">
        <dgm:presLayoutVars>
          <dgm:chPref val="3"/>
        </dgm:presLayoutVars>
      </dgm:prSet>
      <dgm:spPr/>
    </dgm:pt>
    <dgm:pt modelId="{18404BD5-3955-49DE-8E32-8F6212894629}" type="pres">
      <dgm:prSet presAssocID="{DDA31B08-01E7-4EBC-9D26-25E22F80A246}" presName="rootConnector1" presStyleLbl="node1" presStyleIdx="0" presStyleCnt="0"/>
      <dgm:spPr/>
    </dgm:pt>
    <dgm:pt modelId="{99835BF7-281C-404B-AF3F-B8A77613021C}" type="pres">
      <dgm:prSet presAssocID="{DDA31B08-01E7-4EBC-9D26-25E22F80A246}" presName="hierChild2" presStyleCnt="0"/>
      <dgm:spPr/>
    </dgm:pt>
    <dgm:pt modelId="{24C8B43B-952A-4DE1-98B5-3D713E9EDB0A}" type="pres">
      <dgm:prSet presAssocID="{5836A32B-85D1-46CA-8002-27E3A0618CE2}" presName="Name37" presStyleLbl="parChTrans1D2" presStyleIdx="0" presStyleCnt="3"/>
      <dgm:spPr/>
    </dgm:pt>
    <dgm:pt modelId="{6A1C2841-7EDD-4F9C-B079-4CCB3392A1D0}" type="pres">
      <dgm:prSet presAssocID="{4143D7C0-6737-490A-9961-6F5AA286A6CD}" presName="hierRoot2" presStyleCnt="0">
        <dgm:presLayoutVars>
          <dgm:hierBranch val="init"/>
        </dgm:presLayoutVars>
      </dgm:prSet>
      <dgm:spPr/>
    </dgm:pt>
    <dgm:pt modelId="{87D9B2D9-9F7A-482B-85FF-A73C11FC44D2}" type="pres">
      <dgm:prSet presAssocID="{4143D7C0-6737-490A-9961-6F5AA286A6CD}" presName="rootComposite" presStyleCnt="0"/>
      <dgm:spPr/>
    </dgm:pt>
    <dgm:pt modelId="{0D0DBC97-A315-4E9F-9B7E-0C5C4D898141}" type="pres">
      <dgm:prSet presAssocID="{4143D7C0-6737-490A-9961-6F5AA286A6CD}" presName="rootText" presStyleLbl="node2" presStyleIdx="0" presStyleCnt="3">
        <dgm:presLayoutVars>
          <dgm:chPref val="3"/>
        </dgm:presLayoutVars>
      </dgm:prSet>
      <dgm:spPr/>
    </dgm:pt>
    <dgm:pt modelId="{4AC845D9-7EBC-46E2-A88C-FD8212F8C781}" type="pres">
      <dgm:prSet presAssocID="{4143D7C0-6737-490A-9961-6F5AA286A6CD}" presName="rootConnector" presStyleLbl="node2" presStyleIdx="0" presStyleCnt="3"/>
      <dgm:spPr/>
    </dgm:pt>
    <dgm:pt modelId="{996D4F13-09BC-4BFF-831B-18C9AE5BA4A5}" type="pres">
      <dgm:prSet presAssocID="{4143D7C0-6737-490A-9961-6F5AA286A6CD}" presName="hierChild4" presStyleCnt="0"/>
      <dgm:spPr/>
    </dgm:pt>
    <dgm:pt modelId="{3E4BBC73-38F2-4B08-9A8A-B9A9DA4A0F9B}" type="pres">
      <dgm:prSet presAssocID="{4143D7C0-6737-490A-9961-6F5AA286A6CD}" presName="hierChild5" presStyleCnt="0"/>
      <dgm:spPr/>
    </dgm:pt>
    <dgm:pt modelId="{67A6D6BA-85FB-4DB2-90F0-7FCBECBD2427}" type="pres">
      <dgm:prSet presAssocID="{5B3A587B-8FA7-43AA-AA76-EE2C074C6B3C}" presName="Name37" presStyleLbl="parChTrans1D2" presStyleIdx="1" presStyleCnt="3"/>
      <dgm:spPr/>
    </dgm:pt>
    <dgm:pt modelId="{29D82198-B745-41A2-980F-DA04D9B25CD4}" type="pres">
      <dgm:prSet presAssocID="{CE00D74F-6784-4647-AA5E-5613C8C10667}" presName="hierRoot2" presStyleCnt="0">
        <dgm:presLayoutVars>
          <dgm:hierBranch val="init"/>
        </dgm:presLayoutVars>
      </dgm:prSet>
      <dgm:spPr/>
    </dgm:pt>
    <dgm:pt modelId="{60691F04-A7B6-44E9-89FD-FDED5576CEA2}" type="pres">
      <dgm:prSet presAssocID="{CE00D74F-6784-4647-AA5E-5613C8C10667}" presName="rootComposite" presStyleCnt="0"/>
      <dgm:spPr/>
    </dgm:pt>
    <dgm:pt modelId="{69B6E2F0-8037-43FE-A894-312EF42F5506}" type="pres">
      <dgm:prSet presAssocID="{CE00D74F-6784-4647-AA5E-5613C8C10667}" presName="rootText" presStyleLbl="node2" presStyleIdx="1" presStyleCnt="3">
        <dgm:presLayoutVars>
          <dgm:chPref val="3"/>
        </dgm:presLayoutVars>
      </dgm:prSet>
      <dgm:spPr/>
    </dgm:pt>
    <dgm:pt modelId="{4A3349B4-5DB1-41CE-9AD0-23EF8BD262ED}" type="pres">
      <dgm:prSet presAssocID="{CE00D74F-6784-4647-AA5E-5613C8C10667}" presName="rootConnector" presStyleLbl="node2" presStyleIdx="1" presStyleCnt="3"/>
      <dgm:spPr/>
    </dgm:pt>
    <dgm:pt modelId="{063A83DD-8160-41B3-AF78-CF50E37E5E31}" type="pres">
      <dgm:prSet presAssocID="{CE00D74F-6784-4647-AA5E-5613C8C10667}" presName="hierChild4" presStyleCnt="0"/>
      <dgm:spPr/>
    </dgm:pt>
    <dgm:pt modelId="{EFEF9DEB-22FC-4E6A-A1BE-5A752033C68F}" type="pres">
      <dgm:prSet presAssocID="{CE00D74F-6784-4647-AA5E-5613C8C10667}" presName="hierChild5" presStyleCnt="0"/>
      <dgm:spPr/>
    </dgm:pt>
    <dgm:pt modelId="{D2FFC4DE-3E05-424F-BECC-FAF3B37C4B2E}" type="pres">
      <dgm:prSet presAssocID="{4F986F2A-FC20-465D-81E9-0DD28AE76B1F}" presName="Name37" presStyleLbl="parChTrans1D2" presStyleIdx="2" presStyleCnt="3"/>
      <dgm:spPr/>
    </dgm:pt>
    <dgm:pt modelId="{29F62828-F9BD-431B-BE71-88A3C47017C8}" type="pres">
      <dgm:prSet presAssocID="{F648862E-AF9D-4B06-A716-5334333A37C0}" presName="hierRoot2" presStyleCnt="0">
        <dgm:presLayoutVars>
          <dgm:hierBranch val="init"/>
        </dgm:presLayoutVars>
      </dgm:prSet>
      <dgm:spPr/>
    </dgm:pt>
    <dgm:pt modelId="{84E14C0F-B0B1-490C-AC98-5DF11499D767}" type="pres">
      <dgm:prSet presAssocID="{F648862E-AF9D-4B06-A716-5334333A37C0}" presName="rootComposite" presStyleCnt="0"/>
      <dgm:spPr/>
    </dgm:pt>
    <dgm:pt modelId="{75D9458D-2057-453C-BC2C-F18959DB9134}" type="pres">
      <dgm:prSet presAssocID="{F648862E-AF9D-4B06-A716-5334333A37C0}" presName="rootText" presStyleLbl="node2" presStyleIdx="2" presStyleCnt="3">
        <dgm:presLayoutVars>
          <dgm:chPref val="3"/>
        </dgm:presLayoutVars>
      </dgm:prSet>
      <dgm:spPr/>
    </dgm:pt>
    <dgm:pt modelId="{917312B2-75EB-4D73-A3D9-0F45CA7A2593}" type="pres">
      <dgm:prSet presAssocID="{F648862E-AF9D-4B06-A716-5334333A37C0}" presName="rootConnector" presStyleLbl="node2" presStyleIdx="2" presStyleCnt="3"/>
      <dgm:spPr/>
    </dgm:pt>
    <dgm:pt modelId="{15EE0903-7674-4D31-BAEE-2383D4D25910}" type="pres">
      <dgm:prSet presAssocID="{F648862E-AF9D-4B06-A716-5334333A37C0}" presName="hierChild4" presStyleCnt="0"/>
      <dgm:spPr/>
    </dgm:pt>
    <dgm:pt modelId="{CF96CC59-0E4E-4100-BD96-FCEBC2B8AA20}" type="pres">
      <dgm:prSet presAssocID="{24F95E4A-0588-46D4-9D35-9574C15A4223}" presName="Name37" presStyleLbl="parChTrans1D3" presStyleIdx="0" presStyleCnt="2"/>
      <dgm:spPr/>
    </dgm:pt>
    <dgm:pt modelId="{C4B85943-0621-40C2-8500-EB32665FC019}" type="pres">
      <dgm:prSet presAssocID="{AA2FD9C7-7BA6-4085-913D-8F686E92A06B}" presName="hierRoot2" presStyleCnt="0">
        <dgm:presLayoutVars>
          <dgm:hierBranch val="init"/>
        </dgm:presLayoutVars>
      </dgm:prSet>
      <dgm:spPr/>
    </dgm:pt>
    <dgm:pt modelId="{DC7C4734-8FE7-40AC-BF12-133F19DB111C}" type="pres">
      <dgm:prSet presAssocID="{AA2FD9C7-7BA6-4085-913D-8F686E92A06B}" presName="rootComposite" presStyleCnt="0"/>
      <dgm:spPr/>
    </dgm:pt>
    <dgm:pt modelId="{4B045A6F-CDB0-4465-AA42-5C6D28E83E74}" type="pres">
      <dgm:prSet presAssocID="{AA2FD9C7-7BA6-4085-913D-8F686E92A06B}" presName="rootText" presStyleLbl="node3" presStyleIdx="0" presStyleCnt="2">
        <dgm:presLayoutVars>
          <dgm:chPref val="3"/>
        </dgm:presLayoutVars>
      </dgm:prSet>
      <dgm:spPr/>
    </dgm:pt>
    <dgm:pt modelId="{E9CB8F9F-23CF-4979-A95A-C0E260FBFEF2}" type="pres">
      <dgm:prSet presAssocID="{AA2FD9C7-7BA6-4085-913D-8F686E92A06B}" presName="rootConnector" presStyleLbl="node3" presStyleIdx="0" presStyleCnt="2"/>
      <dgm:spPr/>
    </dgm:pt>
    <dgm:pt modelId="{69649366-A9CA-4A2F-A5E4-2DD0BE20169B}" type="pres">
      <dgm:prSet presAssocID="{AA2FD9C7-7BA6-4085-913D-8F686E92A06B}" presName="hierChild4" presStyleCnt="0"/>
      <dgm:spPr/>
    </dgm:pt>
    <dgm:pt modelId="{E95D8346-399E-4D31-8B07-61846025D539}" type="pres">
      <dgm:prSet presAssocID="{AA2FD9C7-7BA6-4085-913D-8F686E92A06B}" presName="hierChild5" presStyleCnt="0"/>
      <dgm:spPr/>
    </dgm:pt>
    <dgm:pt modelId="{5613F8D7-89FA-4C1A-9601-E26B333E9B7A}" type="pres">
      <dgm:prSet presAssocID="{9F74E2D7-277C-4635-B4B6-7B01DD5A3614}" presName="Name37" presStyleLbl="parChTrans1D3" presStyleIdx="1" presStyleCnt="2"/>
      <dgm:spPr/>
    </dgm:pt>
    <dgm:pt modelId="{7E026A0B-CBC4-42B4-9434-C98D74C3C120}" type="pres">
      <dgm:prSet presAssocID="{2C2A22A1-9EB3-48FE-86A6-51ED9AAE10AA}" presName="hierRoot2" presStyleCnt="0">
        <dgm:presLayoutVars>
          <dgm:hierBranch val="init"/>
        </dgm:presLayoutVars>
      </dgm:prSet>
      <dgm:spPr/>
    </dgm:pt>
    <dgm:pt modelId="{C7809329-1241-47D9-8CD5-9AA421189CCE}" type="pres">
      <dgm:prSet presAssocID="{2C2A22A1-9EB3-48FE-86A6-51ED9AAE10AA}" presName="rootComposite" presStyleCnt="0"/>
      <dgm:spPr/>
    </dgm:pt>
    <dgm:pt modelId="{456F2DA9-A9AF-4849-BE57-20FF6B4C048A}" type="pres">
      <dgm:prSet presAssocID="{2C2A22A1-9EB3-48FE-86A6-51ED9AAE10AA}" presName="rootText" presStyleLbl="node3" presStyleIdx="1" presStyleCnt="2">
        <dgm:presLayoutVars>
          <dgm:chPref val="3"/>
        </dgm:presLayoutVars>
      </dgm:prSet>
      <dgm:spPr/>
    </dgm:pt>
    <dgm:pt modelId="{76B826D9-4760-4BD4-A267-090B6A3ADC93}" type="pres">
      <dgm:prSet presAssocID="{2C2A22A1-9EB3-48FE-86A6-51ED9AAE10AA}" presName="rootConnector" presStyleLbl="node3" presStyleIdx="1" presStyleCnt="2"/>
      <dgm:spPr/>
    </dgm:pt>
    <dgm:pt modelId="{29A384DE-F0E7-4E1D-93E2-3F2024C86AB6}" type="pres">
      <dgm:prSet presAssocID="{2C2A22A1-9EB3-48FE-86A6-51ED9AAE10AA}" presName="hierChild4" presStyleCnt="0"/>
      <dgm:spPr/>
    </dgm:pt>
    <dgm:pt modelId="{DC112B42-0A3E-433E-AF1F-83FE732AFBF2}" type="pres">
      <dgm:prSet presAssocID="{F898BA7C-8CAE-4D44-A486-490A63154602}" presName="Name37" presStyleLbl="parChTrans1D4" presStyleIdx="0" presStyleCnt="2"/>
      <dgm:spPr/>
    </dgm:pt>
    <dgm:pt modelId="{2E57A056-DCDD-4F2E-9271-D3BDE763ED05}" type="pres">
      <dgm:prSet presAssocID="{11B87BE2-FDC3-4AC0-B177-7C39CF36B028}" presName="hierRoot2" presStyleCnt="0">
        <dgm:presLayoutVars>
          <dgm:hierBranch val="init"/>
        </dgm:presLayoutVars>
      </dgm:prSet>
      <dgm:spPr/>
    </dgm:pt>
    <dgm:pt modelId="{A58424CC-9760-4DA5-8BFD-D540961F1961}" type="pres">
      <dgm:prSet presAssocID="{11B87BE2-FDC3-4AC0-B177-7C39CF36B028}" presName="rootComposite" presStyleCnt="0"/>
      <dgm:spPr/>
    </dgm:pt>
    <dgm:pt modelId="{F569533D-C4D2-4686-8DC7-8191345170DE}" type="pres">
      <dgm:prSet presAssocID="{11B87BE2-FDC3-4AC0-B177-7C39CF36B028}" presName="rootText" presStyleLbl="node4" presStyleIdx="0" presStyleCnt="2">
        <dgm:presLayoutVars>
          <dgm:chPref val="3"/>
        </dgm:presLayoutVars>
      </dgm:prSet>
      <dgm:spPr/>
    </dgm:pt>
    <dgm:pt modelId="{B1D57281-B29A-4426-A628-456E6A41806F}" type="pres">
      <dgm:prSet presAssocID="{11B87BE2-FDC3-4AC0-B177-7C39CF36B028}" presName="rootConnector" presStyleLbl="node4" presStyleIdx="0" presStyleCnt="2"/>
      <dgm:spPr/>
    </dgm:pt>
    <dgm:pt modelId="{9CB0C621-0507-431D-8653-F63C840D59C2}" type="pres">
      <dgm:prSet presAssocID="{11B87BE2-FDC3-4AC0-B177-7C39CF36B028}" presName="hierChild4" presStyleCnt="0"/>
      <dgm:spPr/>
    </dgm:pt>
    <dgm:pt modelId="{018BB4D1-5C25-4814-A6DC-52C25D8690C9}" type="pres">
      <dgm:prSet presAssocID="{11B87BE2-FDC3-4AC0-B177-7C39CF36B028}" presName="hierChild5" presStyleCnt="0"/>
      <dgm:spPr/>
    </dgm:pt>
    <dgm:pt modelId="{84FC75F8-8620-46FA-A4EB-B00C66112BEB}" type="pres">
      <dgm:prSet presAssocID="{8A78D7F8-8CEB-4DAD-9AC0-491130622E41}" presName="Name37" presStyleLbl="parChTrans1D4" presStyleIdx="1" presStyleCnt="2"/>
      <dgm:spPr/>
    </dgm:pt>
    <dgm:pt modelId="{B910FC6B-6F07-4F86-A42E-B2D52BA635E4}" type="pres">
      <dgm:prSet presAssocID="{AEAAFC54-B0F2-45ED-AD87-2C1F520055FC}" presName="hierRoot2" presStyleCnt="0">
        <dgm:presLayoutVars>
          <dgm:hierBranch val="init"/>
        </dgm:presLayoutVars>
      </dgm:prSet>
      <dgm:spPr/>
    </dgm:pt>
    <dgm:pt modelId="{0DA94BCE-DFA7-4959-A172-9AC611F88F40}" type="pres">
      <dgm:prSet presAssocID="{AEAAFC54-B0F2-45ED-AD87-2C1F520055FC}" presName="rootComposite" presStyleCnt="0"/>
      <dgm:spPr/>
    </dgm:pt>
    <dgm:pt modelId="{27BFE343-6427-4785-8584-00AA5FEE0CBF}" type="pres">
      <dgm:prSet presAssocID="{AEAAFC54-B0F2-45ED-AD87-2C1F520055FC}" presName="rootText" presStyleLbl="node4" presStyleIdx="1" presStyleCnt="2">
        <dgm:presLayoutVars>
          <dgm:chPref val="3"/>
        </dgm:presLayoutVars>
      </dgm:prSet>
      <dgm:spPr/>
    </dgm:pt>
    <dgm:pt modelId="{6D321AD8-E940-4589-AD4E-5C0DEFAA74C8}" type="pres">
      <dgm:prSet presAssocID="{AEAAFC54-B0F2-45ED-AD87-2C1F520055FC}" presName="rootConnector" presStyleLbl="node4" presStyleIdx="1" presStyleCnt="2"/>
      <dgm:spPr/>
    </dgm:pt>
    <dgm:pt modelId="{93CCA8FC-794D-477C-BFC0-FF5013B5FCDD}" type="pres">
      <dgm:prSet presAssocID="{AEAAFC54-B0F2-45ED-AD87-2C1F520055FC}" presName="hierChild4" presStyleCnt="0"/>
      <dgm:spPr/>
    </dgm:pt>
    <dgm:pt modelId="{AA6A122C-9B6A-4CE4-BC2C-F4CE93903B45}" type="pres">
      <dgm:prSet presAssocID="{AEAAFC54-B0F2-45ED-AD87-2C1F520055FC}" presName="hierChild5" presStyleCnt="0"/>
      <dgm:spPr/>
    </dgm:pt>
    <dgm:pt modelId="{98BE8018-9FEF-472B-971C-BB5A3A26EFAD}" type="pres">
      <dgm:prSet presAssocID="{2C2A22A1-9EB3-48FE-86A6-51ED9AAE10AA}" presName="hierChild5" presStyleCnt="0"/>
      <dgm:spPr/>
    </dgm:pt>
    <dgm:pt modelId="{ABE328A6-8EBA-41A3-A6DD-DFEEE64AE64F}" type="pres">
      <dgm:prSet presAssocID="{F648862E-AF9D-4B06-A716-5334333A37C0}" presName="hierChild5" presStyleCnt="0"/>
      <dgm:spPr/>
    </dgm:pt>
    <dgm:pt modelId="{31B6D9D9-D509-4BDA-9493-97AE04054606}" type="pres">
      <dgm:prSet presAssocID="{DDA31B08-01E7-4EBC-9D26-25E22F80A246}" presName="hierChild3" presStyleCnt="0"/>
      <dgm:spPr/>
    </dgm:pt>
  </dgm:ptLst>
  <dgm:cxnLst>
    <dgm:cxn modelId="{BC119512-F353-46E5-B78F-68EDADE7A22D}" srcId="{F648862E-AF9D-4B06-A716-5334333A37C0}" destId="{AA2FD9C7-7BA6-4085-913D-8F686E92A06B}" srcOrd="0" destOrd="0" parTransId="{24F95E4A-0588-46D4-9D35-9574C15A4223}" sibTransId="{0299F9ED-DF9D-444A-A736-5EA07DE99120}"/>
    <dgm:cxn modelId="{77297513-6E9E-47D7-853E-797776C090F0}" type="presOf" srcId="{5836A32B-85D1-46CA-8002-27E3A0618CE2}" destId="{24C8B43B-952A-4DE1-98B5-3D713E9EDB0A}" srcOrd="0" destOrd="0" presId="urn:microsoft.com/office/officeart/2005/8/layout/orgChart1"/>
    <dgm:cxn modelId="{7E18F614-5E80-4B70-A00D-62002F3B3D6B}" type="presOf" srcId="{4143D7C0-6737-490A-9961-6F5AA286A6CD}" destId="{0D0DBC97-A315-4E9F-9B7E-0C5C4D898141}" srcOrd="0" destOrd="0" presId="urn:microsoft.com/office/officeart/2005/8/layout/orgChart1"/>
    <dgm:cxn modelId="{C9E24E19-BC7C-473F-B810-BD8F3C22DA63}" srcId="{2C2A22A1-9EB3-48FE-86A6-51ED9AAE10AA}" destId="{AEAAFC54-B0F2-45ED-AD87-2C1F520055FC}" srcOrd="1" destOrd="0" parTransId="{8A78D7F8-8CEB-4DAD-9AC0-491130622E41}" sibTransId="{691C3C63-B40C-4335-A860-025C40C0A701}"/>
    <dgm:cxn modelId="{5FA20F21-B77B-42A5-AAB1-3844A804084A}" type="presOf" srcId="{11B87BE2-FDC3-4AC0-B177-7C39CF36B028}" destId="{F569533D-C4D2-4686-8DC7-8191345170DE}" srcOrd="0" destOrd="0" presId="urn:microsoft.com/office/officeart/2005/8/layout/orgChart1"/>
    <dgm:cxn modelId="{6971BB22-E29C-4B9B-98F5-EA851FE00E48}" srcId="{8732C16C-3172-4150-8B0D-806FC0D505E5}" destId="{DDA31B08-01E7-4EBC-9D26-25E22F80A246}" srcOrd="0" destOrd="0" parTransId="{CAD0DD86-10EB-4EE4-A6FB-BB737113ABC7}" sibTransId="{D3219C32-FA7C-47F9-B09B-08FA7B14F700}"/>
    <dgm:cxn modelId="{8FF2AE27-1A53-4903-8CC6-4EC2CE0A8333}" srcId="{F648862E-AF9D-4B06-A716-5334333A37C0}" destId="{2C2A22A1-9EB3-48FE-86A6-51ED9AAE10AA}" srcOrd="1" destOrd="0" parTransId="{9F74E2D7-277C-4635-B4B6-7B01DD5A3614}" sibTransId="{808D2C0E-F639-4467-9D1F-423F3ED8AE75}"/>
    <dgm:cxn modelId="{BA9B562D-E326-40B1-B856-75C766AD99C6}" type="presOf" srcId="{AA2FD9C7-7BA6-4085-913D-8F686E92A06B}" destId="{E9CB8F9F-23CF-4979-A95A-C0E260FBFEF2}" srcOrd="1" destOrd="0" presId="urn:microsoft.com/office/officeart/2005/8/layout/orgChart1"/>
    <dgm:cxn modelId="{3AE76E2E-3151-4517-8BD3-FE1EAA17E35B}" type="presOf" srcId="{DDA31B08-01E7-4EBC-9D26-25E22F80A246}" destId="{18404BD5-3955-49DE-8E32-8F6212894629}" srcOrd="1" destOrd="0" presId="urn:microsoft.com/office/officeart/2005/8/layout/orgChart1"/>
    <dgm:cxn modelId="{1FD98E30-F5BA-4A98-BA59-4B1000D18C61}" type="presOf" srcId="{CE00D74F-6784-4647-AA5E-5613C8C10667}" destId="{69B6E2F0-8037-43FE-A894-312EF42F5506}" srcOrd="0" destOrd="0" presId="urn:microsoft.com/office/officeart/2005/8/layout/orgChart1"/>
    <dgm:cxn modelId="{34DFC045-743D-4F12-9009-48E74BC7D90D}" type="presOf" srcId="{F648862E-AF9D-4B06-A716-5334333A37C0}" destId="{917312B2-75EB-4D73-A3D9-0F45CA7A2593}" srcOrd="1" destOrd="0" presId="urn:microsoft.com/office/officeart/2005/8/layout/orgChart1"/>
    <dgm:cxn modelId="{E8D79F46-5623-4EA6-84E5-7EF9A66B00BB}" type="presOf" srcId="{DDA31B08-01E7-4EBC-9D26-25E22F80A246}" destId="{83572802-7A37-4A11-8F84-903D5F5C8E63}" srcOrd="0" destOrd="0" presId="urn:microsoft.com/office/officeart/2005/8/layout/orgChart1"/>
    <dgm:cxn modelId="{C9385C48-DFD9-4C58-878B-F5D32DBD5302}" type="presOf" srcId="{CE00D74F-6784-4647-AA5E-5613C8C10667}" destId="{4A3349B4-5DB1-41CE-9AD0-23EF8BD262ED}" srcOrd="1" destOrd="0" presId="urn:microsoft.com/office/officeart/2005/8/layout/orgChart1"/>
    <dgm:cxn modelId="{85A64A49-3F27-4FEF-83FC-D506B31E587E}" type="presOf" srcId="{24F95E4A-0588-46D4-9D35-9574C15A4223}" destId="{CF96CC59-0E4E-4100-BD96-FCEBC2B8AA20}" srcOrd="0" destOrd="0" presId="urn:microsoft.com/office/officeart/2005/8/layout/orgChart1"/>
    <dgm:cxn modelId="{23C28A52-495C-4C2B-8FEC-86746B3543CA}" type="presOf" srcId="{8732C16C-3172-4150-8B0D-806FC0D505E5}" destId="{88AF5EE6-73DB-4A8F-9798-5A52513D35D8}" srcOrd="0" destOrd="0" presId="urn:microsoft.com/office/officeart/2005/8/layout/orgChart1"/>
    <dgm:cxn modelId="{9D058953-50EC-45B0-A0B5-3BB56AEE8174}" type="presOf" srcId="{F648862E-AF9D-4B06-A716-5334333A37C0}" destId="{75D9458D-2057-453C-BC2C-F18959DB9134}" srcOrd="0" destOrd="0" presId="urn:microsoft.com/office/officeart/2005/8/layout/orgChart1"/>
    <dgm:cxn modelId="{F0D49457-76A4-4D40-B726-8BE3E93A878B}" srcId="{DDA31B08-01E7-4EBC-9D26-25E22F80A246}" destId="{F648862E-AF9D-4B06-A716-5334333A37C0}" srcOrd="2" destOrd="0" parTransId="{4F986F2A-FC20-465D-81E9-0DD28AE76B1F}" sibTransId="{540FCDE1-D473-440D-BC99-BE3D72887D50}"/>
    <dgm:cxn modelId="{C9472D59-7457-4C16-BCBC-DF82ED9E37ED}" type="presOf" srcId="{9F74E2D7-277C-4635-B4B6-7B01DD5A3614}" destId="{5613F8D7-89FA-4C1A-9601-E26B333E9B7A}" srcOrd="0" destOrd="0" presId="urn:microsoft.com/office/officeart/2005/8/layout/orgChart1"/>
    <dgm:cxn modelId="{72081B5C-035C-4F4F-AB99-E9C2B1CF5072}" type="presOf" srcId="{AEAAFC54-B0F2-45ED-AD87-2C1F520055FC}" destId="{27BFE343-6427-4785-8584-00AA5FEE0CBF}" srcOrd="0" destOrd="0" presId="urn:microsoft.com/office/officeart/2005/8/layout/orgChart1"/>
    <dgm:cxn modelId="{EEB4FD5C-1461-479B-975D-F6900D07F4D7}" type="presOf" srcId="{F898BA7C-8CAE-4D44-A486-490A63154602}" destId="{DC112B42-0A3E-433E-AF1F-83FE732AFBF2}" srcOrd="0" destOrd="0" presId="urn:microsoft.com/office/officeart/2005/8/layout/orgChart1"/>
    <dgm:cxn modelId="{2B881D5F-2289-4C6D-8080-380BE4700E40}" srcId="{DDA31B08-01E7-4EBC-9D26-25E22F80A246}" destId="{4143D7C0-6737-490A-9961-6F5AA286A6CD}" srcOrd="0" destOrd="0" parTransId="{5836A32B-85D1-46CA-8002-27E3A0618CE2}" sibTransId="{4BA1C288-608D-4D3F-877B-0F83FCD4FD29}"/>
    <dgm:cxn modelId="{277F666A-FB7D-40FA-87F7-AC07270ED70C}" type="presOf" srcId="{2C2A22A1-9EB3-48FE-86A6-51ED9AAE10AA}" destId="{456F2DA9-A9AF-4849-BE57-20FF6B4C048A}" srcOrd="0" destOrd="0" presId="urn:microsoft.com/office/officeart/2005/8/layout/orgChart1"/>
    <dgm:cxn modelId="{C1EECC6A-85C3-47F8-9D72-2AD76AF63FDD}" type="presOf" srcId="{AEAAFC54-B0F2-45ED-AD87-2C1F520055FC}" destId="{6D321AD8-E940-4589-AD4E-5C0DEFAA74C8}" srcOrd="1" destOrd="0" presId="urn:microsoft.com/office/officeart/2005/8/layout/orgChart1"/>
    <dgm:cxn modelId="{8A539076-5102-4BDB-993D-E96613A6CEDF}" srcId="{DDA31B08-01E7-4EBC-9D26-25E22F80A246}" destId="{CE00D74F-6784-4647-AA5E-5613C8C10667}" srcOrd="1" destOrd="0" parTransId="{5B3A587B-8FA7-43AA-AA76-EE2C074C6B3C}" sibTransId="{72E28BE5-FAAB-47A4-A96C-B6EFF1511CC2}"/>
    <dgm:cxn modelId="{46F3CC9A-7630-4254-B490-EEFBFB1D8875}" type="presOf" srcId="{8A78D7F8-8CEB-4DAD-9AC0-491130622E41}" destId="{84FC75F8-8620-46FA-A4EB-B00C66112BEB}" srcOrd="0" destOrd="0" presId="urn:microsoft.com/office/officeart/2005/8/layout/orgChart1"/>
    <dgm:cxn modelId="{7A5E5CBC-FD1B-41BF-B009-9BF06C564250}" type="presOf" srcId="{4143D7C0-6737-490A-9961-6F5AA286A6CD}" destId="{4AC845D9-7EBC-46E2-A88C-FD8212F8C781}" srcOrd="1" destOrd="0" presId="urn:microsoft.com/office/officeart/2005/8/layout/orgChart1"/>
    <dgm:cxn modelId="{87E687C3-941B-45F4-9732-AAC5CD7CCF41}" type="presOf" srcId="{4F986F2A-FC20-465D-81E9-0DD28AE76B1F}" destId="{D2FFC4DE-3E05-424F-BECC-FAF3B37C4B2E}" srcOrd="0" destOrd="0" presId="urn:microsoft.com/office/officeart/2005/8/layout/orgChart1"/>
    <dgm:cxn modelId="{9F098AC3-D5C7-4534-89C9-D8C8E90008E2}" type="presOf" srcId="{AA2FD9C7-7BA6-4085-913D-8F686E92A06B}" destId="{4B045A6F-CDB0-4465-AA42-5C6D28E83E74}" srcOrd="0" destOrd="0" presId="urn:microsoft.com/office/officeart/2005/8/layout/orgChart1"/>
    <dgm:cxn modelId="{B887D6D1-862C-4A66-9CB5-6162C1107233}" srcId="{2C2A22A1-9EB3-48FE-86A6-51ED9AAE10AA}" destId="{11B87BE2-FDC3-4AC0-B177-7C39CF36B028}" srcOrd="0" destOrd="0" parTransId="{F898BA7C-8CAE-4D44-A486-490A63154602}" sibTransId="{E75C5428-17E4-4A7A-9B0A-FE7C50D56950}"/>
    <dgm:cxn modelId="{E77DCEE0-AD07-421F-82A8-B8069E5417EB}" type="presOf" srcId="{2C2A22A1-9EB3-48FE-86A6-51ED9AAE10AA}" destId="{76B826D9-4760-4BD4-A267-090B6A3ADC93}" srcOrd="1" destOrd="0" presId="urn:microsoft.com/office/officeart/2005/8/layout/orgChart1"/>
    <dgm:cxn modelId="{71F009E2-E837-4473-BDFD-8D2741E1F7D5}" type="presOf" srcId="{11B87BE2-FDC3-4AC0-B177-7C39CF36B028}" destId="{B1D57281-B29A-4426-A628-456E6A41806F}" srcOrd="1" destOrd="0" presId="urn:microsoft.com/office/officeart/2005/8/layout/orgChart1"/>
    <dgm:cxn modelId="{5FA4FAF6-BEAD-4A81-BDD7-DA0DF038458B}" type="presOf" srcId="{5B3A587B-8FA7-43AA-AA76-EE2C074C6B3C}" destId="{67A6D6BA-85FB-4DB2-90F0-7FCBECBD2427}" srcOrd="0" destOrd="0" presId="urn:microsoft.com/office/officeart/2005/8/layout/orgChart1"/>
    <dgm:cxn modelId="{C46B66C4-266E-4FEE-BFC4-69BB4BE7C454}" type="presParOf" srcId="{88AF5EE6-73DB-4A8F-9798-5A52513D35D8}" destId="{DED42056-38CB-478C-B043-5150A2E70539}" srcOrd="0" destOrd="0" presId="urn:microsoft.com/office/officeart/2005/8/layout/orgChart1"/>
    <dgm:cxn modelId="{1DF7A808-E0AD-45D3-BDD8-EF7617EE1C3A}" type="presParOf" srcId="{DED42056-38CB-478C-B043-5150A2E70539}" destId="{487A74BE-7DE9-412E-87D4-EBB6227997C7}" srcOrd="0" destOrd="0" presId="urn:microsoft.com/office/officeart/2005/8/layout/orgChart1"/>
    <dgm:cxn modelId="{AD1CEB09-552B-43A8-9BBB-A6041281E6B5}" type="presParOf" srcId="{487A74BE-7DE9-412E-87D4-EBB6227997C7}" destId="{83572802-7A37-4A11-8F84-903D5F5C8E63}" srcOrd="0" destOrd="0" presId="urn:microsoft.com/office/officeart/2005/8/layout/orgChart1"/>
    <dgm:cxn modelId="{EC87EF3F-84A3-4712-92D2-2F27A3C0186B}" type="presParOf" srcId="{487A74BE-7DE9-412E-87D4-EBB6227997C7}" destId="{18404BD5-3955-49DE-8E32-8F6212894629}" srcOrd="1" destOrd="0" presId="urn:microsoft.com/office/officeart/2005/8/layout/orgChart1"/>
    <dgm:cxn modelId="{9C6A4857-79BA-4948-A554-B07ABFB41FC0}" type="presParOf" srcId="{DED42056-38CB-478C-B043-5150A2E70539}" destId="{99835BF7-281C-404B-AF3F-B8A77613021C}" srcOrd="1" destOrd="0" presId="urn:microsoft.com/office/officeart/2005/8/layout/orgChart1"/>
    <dgm:cxn modelId="{65E2B1A8-0C9E-4E2C-9932-AE5DE3CC3BA3}" type="presParOf" srcId="{99835BF7-281C-404B-AF3F-B8A77613021C}" destId="{24C8B43B-952A-4DE1-98B5-3D713E9EDB0A}" srcOrd="0" destOrd="0" presId="urn:microsoft.com/office/officeart/2005/8/layout/orgChart1"/>
    <dgm:cxn modelId="{29F00E14-1DE9-499A-AF26-036DA728CE3D}" type="presParOf" srcId="{99835BF7-281C-404B-AF3F-B8A77613021C}" destId="{6A1C2841-7EDD-4F9C-B079-4CCB3392A1D0}" srcOrd="1" destOrd="0" presId="urn:microsoft.com/office/officeart/2005/8/layout/orgChart1"/>
    <dgm:cxn modelId="{312E838F-2939-4EC4-999D-A1C5715A31C7}" type="presParOf" srcId="{6A1C2841-7EDD-4F9C-B079-4CCB3392A1D0}" destId="{87D9B2D9-9F7A-482B-85FF-A73C11FC44D2}" srcOrd="0" destOrd="0" presId="urn:microsoft.com/office/officeart/2005/8/layout/orgChart1"/>
    <dgm:cxn modelId="{8A7E3121-2DEF-486D-8F58-55D00AECC68C}" type="presParOf" srcId="{87D9B2D9-9F7A-482B-85FF-A73C11FC44D2}" destId="{0D0DBC97-A315-4E9F-9B7E-0C5C4D898141}" srcOrd="0" destOrd="0" presId="urn:microsoft.com/office/officeart/2005/8/layout/orgChart1"/>
    <dgm:cxn modelId="{191674B7-AD94-40DF-8326-EEF8A72F5C44}" type="presParOf" srcId="{87D9B2D9-9F7A-482B-85FF-A73C11FC44D2}" destId="{4AC845D9-7EBC-46E2-A88C-FD8212F8C781}" srcOrd="1" destOrd="0" presId="urn:microsoft.com/office/officeart/2005/8/layout/orgChart1"/>
    <dgm:cxn modelId="{0E1DF671-CDF5-4AD6-98B7-FDB556E5BF37}" type="presParOf" srcId="{6A1C2841-7EDD-4F9C-B079-4CCB3392A1D0}" destId="{996D4F13-09BC-4BFF-831B-18C9AE5BA4A5}" srcOrd="1" destOrd="0" presId="urn:microsoft.com/office/officeart/2005/8/layout/orgChart1"/>
    <dgm:cxn modelId="{F738A497-A933-48A3-B59F-17EE321E4C13}" type="presParOf" srcId="{6A1C2841-7EDD-4F9C-B079-4CCB3392A1D0}" destId="{3E4BBC73-38F2-4B08-9A8A-B9A9DA4A0F9B}" srcOrd="2" destOrd="0" presId="urn:microsoft.com/office/officeart/2005/8/layout/orgChart1"/>
    <dgm:cxn modelId="{44AD7843-3ECD-47EB-B0CF-F763413BEA1E}" type="presParOf" srcId="{99835BF7-281C-404B-AF3F-B8A77613021C}" destId="{67A6D6BA-85FB-4DB2-90F0-7FCBECBD2427}" srcOrd="2" destOrd="0" presId="urn:microsoft.com/office/officeart/2005/8/layout/orgChart1"/>
    <dgm:cxn modelId="{F7876E38-1EAA-46AA-8413-00EDDB9FB8A0}" type="presParOf" srcId="{99835BF7-281C-404B-AF3F-B8A77613021C}" destId="{29D82198-B745-41A2-980F-DA04D9B25CD4}" srcOrd="3" destOrd="0" presId="urn:microsoft.com/office/officeart/2005/8/layout/orgChart1"/>
    <dgm:cxn modelId="{50817C8F-A3A3-478F-892B-CB036FE72AE2}" type="presParOf" srcId="{29D82198-B745-41A2-980F-DA04D9B25CD4}" destId="{60691F04-A7B6-44E9-89FD-FDED5576CEA2}" srcOrd="0" destOrd="0" presId="urn:microsoft.com/office/officeart/2005/8/layout/orgChart1"/>
    <dgm:cxn modelId="{315F9D68-1939-4DDB-BD21-E81DF3C0BD54}" type="presParOf" srcId="{60691F04-A7B6-44E9-89FD-FDED5576CEA2}" destId="{69B6E2F0-8037-43FE-A894-312EF42F5506}" srcOrd="0" destOrd="0" presId="urn:microsoft.com/office/officeart/2005/8/layout/orgChart1"/>
    <dgm:cxn modelId="{3CC9A2AE-46D4-47FD-B341-77E741F8667F}" type="presParOf" srcId="{60691F04-A7B6-44E9-89FD-FDED5576CEA2}" destId="{4A3349B4-5DB1-41CE-9AD0-23EF8BD262ED}" srcOrd="1" destOrd="0" presId="urn:microsoft.com/office/officeart/2005/8/layout/orgChart1"/>
    <dgm:cxn modelId="{BA5C109E-40D2-475C-88DA-D1D0457E1962}" type="presParOf" srcId="{29D82198-B745-41A2-980F-DA04D9B25CD4}" destId="{063A83DD-8160-41B3-AF78-CF50E37E5E31}" srcOrd="1" destOrd="0" presId="urn:microsoft.com/office/officeart/2005/8/layout/orgChart1"/>
    <dgm:cxn modelId="{7C40F271-ABAB-4E94-9B0F-4359F28BBAFA}" type="presParOf" srcId="{29D82198-B745-41A2-980F-DA04D9B25CD4}" destId="{EFEF9DEB-22FC-4E6A-A1BE-5A752033C68F}" srcOrd="2" destOrd="0" presId="urn:microsoft.com/office/officeart/2005/8/layout/orgChart1"/>
    <dgm:cxn modelId="{9A065C44-4F54-4C6D-9A72-96AC80777325}" type="presParOf" srcId="{99835BF7-281C-404B-AF3F-B8A77613021C}" destId="{D2FFC4DE-3E05-424F-BECC-FAF3B37C4B2E}" srcOrd="4" destOrd="0" presId="urn:microsoft.com/office/officeart/2005/8/layout/orgChart1"/>
    <dgm:cxn modelId="{FE3D6D18-4D1E-4E6B-96FC-23B9DF76ADAD}" type="presParOf" srcId="{99835BF7-281C-404B-AF3F-B8A77613021C}" destId="{29F62828-F9BD-431B-BE71-88A3C47017C8}" srcOrd="5" destOrd="0" presId="urn:microsoft.com/office/officeart/2005/8/layout/orgChart1"/>
    <dgm:cxn modelId="{564FE1BE-C437-4A00-836B-0C968FDF0EBB}" type="presParOf" srcId="{29F62828-F9BD-431B-BE71-88A3C47017C8}" destId="{84E14C0F-B0B1-490C-AC98-5DF11499D767}" srcOrd="0" destOrd="0" presId="urn:microsoft.com/office/officeart/2005/8/layout/orgChart1"/>
    <dgm:cxn modelId="{92F51659-A54D-4EAB-B571-4379B2B667FC}" type="presParOf" srcId="{84E14C0F-B0B1-490C-AC98-5DF11499D767}" destId="{75D9458D-2057-453C-BC2C-F18959DB9134}" srcOrd="0" destOrd="0" presId="urn:microsoft.com/office/officeart/2005/8/layout/orgChart1"/>
    <dgm:cxn modelId="{0A1B0E00-CCAE-44DE-BD24-BFEA8AE3FC3B}" type="presParOf" srcId="{84E14C0F-B0B1-490C-AC98-5DF11499D767}" destId="{917312B2-75EB-4D73-A3D9-0F45CA7A2593}" srcOrd="1" destOrd="0" presId="urn:microsoft.com/office/officeart/2005/8/layout/orgChart1"/>
    <dgm:cxn modelId="{02931363-CC28-40E5-9085-299280FDE608}" type="presParOf" srcId="{29F62828-F9BD-431B-BE71-88A3C47017C8}" destId="{15EE0903-7674-4D31-BAEE-2383D4D25910}" srcOrd="1" destOrd="0" presId="urn:microsoft.com/office/officeart/2005/8/layout/orgChart1"/>
    <dgm:cxn modelId="{07F2116D-A657-477A-A238-79883E44B758}" type="presParOf" srcId="{15EE0903-7674-4D31-BAEE-2383D4D25910}" destId="{CF96CC59-0E4E-4100-BD96-FCEBC2B8AA20}" srcOrd="0" destOrd="0" presId="urn:microsoft.com/office/officeart/2005/8/layout/orgChart1"/>
    <dgm:cxn modelId="{C1F4F7D5-053C-4CF0-87CF-4D1C01C371A3}" type="presParOf" srcId="{15EE0903-7674-4D31-BAEE-2383D4D25910}" destId="{C4B85943-0621-40C2-8500-EB32665FC019}" srcOrd="1" destOrd="0" presId="urn:microsoft.com/office/officeart/2005/8/layout/orgChart1"/>
    <dgm:cxn modelId="{ED8FD8F1-CC4F-4837-9A74-49459BFCDB90}" type="presParOf" srcId="{C4B85943-0621-40C2-8500-EB32665FC019}" destId="{DC7C4734-8FE7-40AC-BF12-133F19DB111C}" srcOrd="0" destOrd="0" presId="urn:microsoft.com/office/officeart/2005/8/layout/orgChart1"/>
    <dgm:cxn modelId="{CF3FADE3-3900-4158-84EC-B39089B6B195}" type="presParOf" srcId="{DC7C4734-8FE7-40AC-BF12-133F19DB111C}" destId="{4B045A6F-CDB0-4465-AA42-5C6D28E83E74}" srcOrd="0" destOrd="0" presId="urn:microsoft.com/office/officeart/2005/8/layout/orgChart1"/>
    <dgm:cxn modelId="{2754150D-8F2B-4C28-A731-042D992D315F}" type="presParOf" srcId="{DC7C4734-8FE7-40AC-BF12-133F19DB111C}" destId="{E9CB8F9F-23CF-4979-A95A-C0E260FBFEF2}" srcOrd="1" destOrd="0" presId="urn:microsoft.com/office/officeart/2005/8/layout/orgChart1"/>
    <dgm:cxn modelId="{4F70D3CA-58F4-44B4-BA99-9DDEA3EA8258}" type="presParOf" srcId="{C4B85943-0621-40C2-8500-EB32665FC019}" destId="{69649366-A9CA-4A2F-A5E4-2DD0BE20169B}" srcOrd="1" destOrd="0" presId="urn:microsoft.com/office/officeart/2005/8/layout/orgChart1"/>
    <dgm:cxn modelId="{6E6218DF-8DD0-4473-9F6C-7D768D49702B}" type="presParOf" srcId="{C4B85943-0621-40C2-8500-EB32665FC019}" destId="{E95D8346-399E-4D31-8B07-61846025D539}" srcOrd="2" destOrd="0" presId="urn:microsoft.com/office/officeart/2005/8/layout/orgChart1"/>
    <dgm:cxn modelId="{360423C3-FD3C-41E3-BB8E-32BED42559F4}" type="presParOf" srcId="{15EE0903-7674-4D31-BAEE-2383D4D25910}" destId="{5613F8D7-89FA-4C1A-9601-E26B333E9B7A}" srcOrd="2" destOrd="0" presId="urn:microsoft.com/office/officeart/2005/8/layout/orgChart1"/>
    <dgm:cxn modelId="{03A86896-C8F4-4149-9090-38C85ABB59EC}" type="presParOf" srcId="{15EE0903-7674-4D31-BAEE-2383D4D25910}" destId="{7E026A0B-CBC4-42B4-9434-C98D74C3C120}" srcOrd="3" destOrd="0" presId="urn:microsoft.com/office/officeart/2005/8/layout/orgChart1"/>
    <dgm:cxn modelId="{C3D054D0-56A0-4280-858B-52DA23521960}" type="presParOf" srcId="{7E026A0B-CBC4-42B4-9434-C98D74C3C120}" destId="{C7809329-1241-47D9-8CD5-9AA421189CCE}" srcOrd="0" destOrd="0" presId="urn:microsoft.com/office/officeart/2005/8/layout/orgChart1"/>
    <dgm:cxn modelId="{E46397C5-98A2-40E4-844F-BB79A326BFD7}" type="presParOf" srcId="{C7809329-1241-47D9-8CD5-9AA421189CCE}" destId="{456F2DA9-A9AF-4849-BE57-20FF6B4C048A}" srcOrd="0" destOrd="0" presId="urn:microsoft.com/office/officeart/2005/8/layout/orgChart1"/>
    <dgm:cxn modelId="{CF82A13B-B73E-4A30-AB51-74AE9C9F919D}" type="presParOf" srcId="{C7809329-1241-47D9-8CD5-9AA421189CCE}" destId="{76B826D9-4760-4BD4-A267-090B6A3ADC93}" srcOrd="1" destOrd="0" presId="urn:microsoft.com/office/officeart/2005/8/layout/orgChart1"/>
    <dgm:cxn modelId="{D1985E52-BEC7-431A-9A6E-79BABDECFDC0}" type="presParOf" srcId="{7E026A0B-CBC4-42B4-9434-C98D74C3C120}" destId="{29A384DE-F0E7-4E1D-93E2-3F2024C86AB6}" srcOrd="1" destOrd="0" presId="urn:microsoft.com/office/officeart/2005/8/layout/orgChart1"/>
    <dgm:cxn modelId="{E57B4D90-1307-4BA8-968B-834562A5AB3A}" type="presParOf" srcId="{29A384DE-F0E7-4E1D-93E2-3F2024C86AB6}" destId="{DC112B42-0A3E-433E-AF1F-83FE732AFBF2}" srcOrd="0" destOrd="0" presId="urn:microsoft.com/office/officeart/2005/8/layout/orgChart1"/>
    <dgm:cxn modelId="{68C6D8BC-4CBB-4271-8CBF-7ECD5CDE9FD3}" type="presParOf" srcId="{29A384DE-F0E7-4E1D-93E2-3F2024C86AB6}" destId="{2E57A056-DCDD-4F2E-9271-D3BDE763ED05}" srcOrd="1" destOrd="0" presId="urn:microsoft.com/office/officeart/2005/8/layout/orgChart1"/>
    <dgm:cxn modelId="{84A13C98-5635-48E3-B448-C31F7E20BD61}" type="presParOf" srcId="{2E57A056-DCDD-4F2E-9271-D3BDE763ED05}" destId="{A58424CC-9760-4DA5-8BFD-D540961F1961}" srcOrd="0" destOrd="0" presId="urn:microsoft.com/office/officeart/2005/8/layout/orgChart1"/>
    <dgm:cxn modelId="{5F3E47B8-3548-4D17-838E-664218A73CF5}" type="presParOf" srcId="{A58424CC-9760-4DA5-8BFD-D540961F1961}" destId="{F569533D-C4D2-4686-8DC7-8191345170DE}" srcOrd="0" destOrd="0" presId="urn:microsoft.com/office/officeart/2005/8/layout/orgChart1"/>
    <dgm:cxn modelId="{879F537D-396D-412F-B54D-86C90D30A4AB}" type="presParOf" srcId="{A58424CC-9760-4DA5-8BFD-D540961F1961}" destId="{B1D57281-B29A-4426-A628-456E6A41806F}" srcOrd="1" destOrd="0" presId="urn:microsoft.com/office/officeart/2005/8/layout/orgChart1"/>
    <dgm:cxn modelId="{2BDCC85F-A9FE-498F-8EB6-E0D524EEB8B2}" type="presParOf" srcId="{2E57A056-DCDD-4F2E-9271-D3BDE763ED05}" destId="{9CB0C621-0507-431D-8653-F63C840D59C2}" srcOrd="1" destOrd="0" presId="urn:microsoft.com/office/officeart/2005/8/layout/orgChart1"/>
    <dgm:cxn modelId="{81CC8900-778A-4378-8991-EF0359F2BAB8}" type="presParOf" srcId="{2E57A056-DCDD-4F2E-9271-D3BDE763ED05}" destId="{018BB4D1-5C25-4814-A6DC-52C25D8690C9}" srcOrd="2" destOrd="0" presId="urn:microsoft.com/office/officeart/2005/8/layout/orgChart1"/>
    <dgm:cxn modelId="{350A1D60-3D84-4112-8238-00A35631A927}" type="presParOf" srcId="{29A384DE-F0E7-4E1D-93E2-3F2024C86AB6}" destId="{84FC75F8-8620-46FA-A4EB-B00C66112BEB}" srcOrd="2" destOrd="0" presId="urn:microsoft.com/office/officeart/2005/8/layout/orgChart1"/>
    <dgm:cxn modelId="{2340467B-A29B-42CD-93F1-A8DDEF1FDD76}" type="presParOf" srcId="{29A384DE-F0E7-4E1D-93E2-3F2024C86AB6}" destId="{B910FC6B-6F07-4F86-A42E-B2D52BA635E4}" srcOrd="3" destOrd="0" presId="urn:microsoft.com/office/officeart/2005/8/layout/orgChart1"/>
    <dgm:cxn modelId="{4F2B7AEA-61A8-4ACE-B810-76EE34F41566}" type="presParOf" srcId="{B910FC6B-6F07-4F86-A42E-B2D52BA635E4}" destId="{0DA94BCE-DFA7-4959-A172-9AC611F88F40}" srcOrd="0" destOrd="0" presId="urn:microsoft.com/office/officeart/2005/8/layout/orgChart1"/>
    <dgm:cxn modelId="{BDB28D8C-3BA1-49BC-90C0-9E52A6D0A693}" type="presParOf" srcId="{0DA94BCE-DFA7-4959-A172-9AC611F88F40}" destId="{27BFE343-6427-4785-8584-00AA5FEE0CBF}" srcOrd="0" destOrd="0" presId="urn:microsoft.com/office/officeart/2005/8/layout/orgChart1"/>
    <dgm:cxn modelId="{DA78411D-F1FD-4D66-8FD5-C06430DC5936}" type="presParOf" srcId="{0DA94BCE-DFA7-4959-A172-9AC611F88F40}" destId="{6D321AD8-E940-4589-AD4E-5C0DEFAA74C8}" srcOrd="1" destOrd="0" presId="urn:microsoft.com/office/officeart/2005/8/layout/orgChart1"/>
    <dgm:cxn modelId="{37FF8E50-AF98-474B-80D6-F70370F9FD1C}" type="presParOf" srcId="{B910FC6B-6F07-4F86-A42E-B2D52BA635E4}" destId="{93CCA8FC-794D-477C-BFC0-FF5013B5FCDD}" srcOrd="1" destOrd="0" presId="urn:microsoft.com/office/officeart/2005/8/layout/orgChart1"/>
    <dgm:cxn modelId="{A548E98B-AC19-412B-B949-E0DBAE267EBF}" type="presParOf" srcId="{B910FC6B-6F07-4F86-A42E-B2D52BA635E4}" destId="{AA6A122C-9B6A-4CE4-BC2C-F4CE93903B45}" srcOrd="2" destOrd="0" presId="urn:microsoft.com/office/officeart/2005/8/layout/orgChart1"/>
    <dgm:cxn modelId="{DB8AE94E-C86D-4D75-84F8-5B9E73D66069}" type="presParOf" srcId="{7E026A0B-CBC4-42B4-9434-C98D74C3C120}" destId="{98BE8018-9FEF-472B-971C-BB5A3A26EFAD}" srcOrd="2" destOrd="0" presId="urn:microsoft.com/office/officeart/2005/8/layout/orgChart1"/>
    <dgm:cxn modelId="{636A3D7F-6319-42D5-B037-9ABDB140D8B5}" type="presParOf" srcId="{29F62828-F9BD-431B-BE71-88A3C47017C8}" destId="{ABE328A6-8EBA-41A3-A6DD-DFEEE64AE64F}" srcOrd="2" destOrd="0" presId="urn:microsoft.com/office/officeart/2005/8/layout/orgChart1"/>
    <dgm:cxn modelId="{0EC2AEEA-5CEF-4A0E-ACD6-128742134976}" type="presParOf" srcId="{DED42056-38CB-478C-B043-5150A2E70539}" destId="{31B6D9D9-D509-4BDA-9493-97AE0405460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524336-1486-4CBF-AD17-81502A3578A9}" type="doc">
      <dgm:prSet loTypeId="urn:microsoft.com/office/officeart/2005/8/layout/equation1" loCatId="relationship" qsTypeId="urn:microsoft.com/office/officeart/2005/8/quickstyle/simple1" qsCatId="simple" csTypeId="urn:microsoft.com/office/officeart/2005/8/colors/accent0_3" csCatId="mainScheme" phldr="1"/>
      <dgm:spPr/>
    </dgm:pt>
    <dgm:pt modelId="{B857AC68-1D26-4880-97E2-68AD98687C84}">
      <dgm:prSet phldrT="[Text]"/>
      <dgm:spPr/>
      <dgm:t>
        <a:bodyPr/>
        <a:lstStyle/>
        <a:p>
          <a:r>
            <a:rPr lang="en-US" dirty="0"/>
            <a:t>Co-op</a:t>
          </a:r>
        </a:p>
      </dgm:t>
    </dgm:pt>
    <dgm:pt modelId="{AEADE555-597E-4F6E-9BC6-3E4CD54F3B30}" type="parTrans" cxnId="{F3C3160F-F024-4FAC-B422-5498C600500B}">
      <dgm:prSet/>
      <dgm:spPr/>
      <dgm:t>
        <a:bodyPr/>
        <a:lstStyle/>
        <a:p>
          <a:endParaRPr lang="en-US"/>
        </a:p>
      </dgm:t>
    </dgm:pt>
    <dgm:pt modelId="{5388F197-4345-481C-906E-BCE89628E5B8}" type="sibTrans" cxnId="{F3C3160F-F024-4FAC-B422-5498C600500B}">
      <dgm:prSet/>
      <dgm:spPr/>
      <dgm:t>
        <a:bodyPr/>
        <a:lstStyle/>
        <a:p>
          <a:endParaRPr lang="en-US"/>
        </a:p>
      </dgm:t>
    </dgm:pt>
    <dgm:pt modelId="{B3893684-3EEE-4EC3-B154-050D2E02DA18}">
      <dgm:prSet phldrT="[Text]"/>
      <dgm:spPr/>
      <dgm:t>
        <a:bodyPr/>
        <a:lstStyle/>
        <a:p>
          <a:r>
            <a:rPr lang="en-US" dirty="0"/>
            <a:t>CREW</a:t>
          </a:r>
        </a:p>
      </dgm:t>
    </dgm:pt>
    <dgm:pt modelId="{C52F1DF9-BE81-4A6C-AFBD-AA44A15D9B64}" type="parTrans" cxnId="{5FB76BAB-354C-4B6C-83EC-C77826F6A699}">
      <dgm:prSet/>
      <dgm:spPr/>
      <dgm:t>
        <a:bodyPr/>
        <a:lstStyle/>
        <a:p>
          <a:endParaRPr lang="en-US"/>
        </a:p>
      </dgm:t>
    </dgm:pt>
    <dgm:pt modelId="{E2FEE7A6-52EC-4CAE-AD4A-05A2FB708125}" type="sibTrans" cxnId="{5FB76BAB-354C-4B6C-83EC-C77826F6A699}">
      <dgm:prSet/>
      <dgm:spPr/>
      <dgm:t>
        <a:bodyPr/>
        <a:lstStyle/>
        <a:p>
          <a:endParaRPr lang="en-US"/>
        </a:p>
      </dgm:t>
    </dgm:pt>
    <dgm:pt modelId="{A8B20F32-2AA3-4A90-904D-AD2304C22F01}">
      <dgm:prSet phldrT="[Text]"/>
      <dgm:spPr/>
      <dgm:t>
        <a:bodyPr/>
        <a:lstStyle/>
        <a:p>
          <a:r>
            <a:rPr lang="en-US" dirty="0"/>
            <a:t>Program Fee</a:t>
          </a:r>
        </a:p>
      </dgm:t>
    </dgm:pt>
    <dgm:pt modelId="{4B28FD78-9913-49A1-9538-7F1060C10D3E}" type="parTrans" cxnId="{7DBED25C-89A2-49E8-AD4B-DE607234AA48}">
      <dgm:prSet/>
      <dgm:spPr/>
      <dgm:t>
        <a:bodyPr/>
        <a:lstStyle/>
        <a:p>
          <a:endParaRPr lang="en-US"/>
        </a:p>
      </dgm:t>
    </dgm:pt>
    <dgm:pt modelId="{6E92C229-8B86-442E-A53E-89AD97F2C15C}" type="sibTrans" cxnId="{7DBED25C-89A2-49E8-AD4B-DE607234AA48}">
      <dgm:prSet/>
      <dgm:spPr/>
      <dgm:t>
        <a:bodyPr/>
        <a:lstStyle/>
        <a:p>
          <a:endParaRPr lang="en-US"/>
        </a:p>
      </dgm:t>
    </dgm:pt>
    <dgm:pt modelId="{65442DB9-595F-4FDC-9D36-0BA114A4691E}" type="pres">
      <dgm:prSet presAssocID="{8A524336-1486-4CBF-AD17-81502A3578A9}" presName="linearFlow" presStyleCnt="0">
        <dgm:presLayoutVars>
          <dgm:dir/>
          <dgm:resizeHandles val="exact"/>
        </dgm:presLayoutVars>
      </dgm:prSet>
      <dgm:spPr/>
    </dgm:pt>
    <dgm:pt modelId="{DF1C8268-7679-4989-9FE1-FFCBF4AA7608}" type="pres">
      <dgm:prSet presAssocID="{A8B20F32-2AA3-4A90-904D-AD2304C22F01}" presName="node" presStyleLbl="node1" presStyleIdx="0" presStyleCnt="3">
        <dgm:presLayoutVars>
          <dgm:bulletEnabled val="1"/>
        </dgm:presLayoutVars>
      </dgm:prSet>
      <dgm:spPr/>
    </dgm:pt>
    <dgm:pt modelId="{9CE042AF-A9BC-4D13-BF62-A373C7601C25}" type="pres">
      <dgm:prSet presAssocID="{6E92C229-8B86-442E-A53E-89AD97F2C15C}" presName="spacerL" presStyleCnt="0"/>
      <dgm:spPr/>
    </dgm:pt>
    <dgm:pt modelId="{EF45849A-9857-4DBE-BDDA-413A92D41E81}" type="pres">
      <dgm:prSet presAssocID="{6E92C229-8B86-442E-A53E-89AD97F2C15C}" presName="sibTrans" presStyleLbl="sibTrans2D1" presStyleIdx="0" presStyleCnt="2"/>
      <dgm:spPr/>
    </dgm:pt>
    <dgm:pt modelId="{743E6B3E-F104-4538-B148-3270B16EB384}" type="pres">
      <dgm:prSet presAssocID="{6E92C229-8B86-442E-A53E-89AD97F2C15C}" presName="spacerR" presStyleCnt="0"/>
      <dgm:spPr/>
    </dgm:pt>
    <dgm:pt modelId="{4C128E4B-7BB4-4CB9-9903-8F33C5F4E2F2}" type="pres">
      <dgm:prSet presAssocID="{B857AC68-1D26-4880-97E2-68AD98687C84}" presName="node" presStyleLbl="node1" presStyleIdx="1" presStyleCnt="3">
        <dgm:presLayoutVars>
          <dgm:bulletEnabled val="1"/>
        </dgm:presLayoutVars>
      </dgm:prSet>
      <dgm:spPr/>
    </dgm:pt>
    <dgm:pt modelId="{9CFE4DB1-4A73-4A50-906E-7C8F6C3FFA95}" type="pres">
      <dgm:prSet presAssocID="{5388F197-4345-481C-906E-BCE89628E5B8}" presName="spacerL" presStyleCnt="0"/>
      <dgm:spPr/>
    </dgm:pt>
    <dgm:pt modelId="{112087E4-26AB-4F1C-93EE-B493E8E82198}" type="pres">
      <dgm:prSet presAssocID="{5388F197-4345-481C-906E-BCE89628E5B8}" presName="sibTrans" presStyleLbl="sibTrans2D1" presStyleIdx="1" presStyleCnt="2"/>
      <dgm:spPr/>
    </dgm:pt>
    <dgm:pt modelId="{4CACB2B6-EABB-4C46-9CC4-13C566B8288D}" type="pres">
      <dgm:prSet presAssocID="{5388F197-4345-481C-906E-BCE89628E5B8}" presName="spacerR" presStyleCnt="0"/>
      <dgm:spPr/>
    </dgm:pt>
    <dgm:pt modelId="{8B17EC10-3A8B-4191-9B90-52D619844015}" type="pres">
      <dgm:prSet presAssocID="{B3893684-3EEE-4EC3-B154-050D2E02DA18}" presName="node" presStyleLbl="node1" presStyleIdx="2" presStyleCnt="3">
        <dgm:presLayoutVars>
          <dgm:bulletEnabled val="1"/>
        </dgm:presLayoutVars>
      </dgm:prSet>
      <dgm:spPr/>
    </dgm:pt>
  </dgm:ptLst>
  <dgm:cxnLst>
    <dgm:cxn modelId="{F3C3160F-F024-4FAC-B422-5498C600500B}" srcId="{8A524336-1486-4CBF-AD17-81502A3578A9}" destId="{B857AC68-1D26-4880-97E2-68AD98687C84}" srcOrd="1" destOrd="0" parTransId="{AEADE555-597E-4F6E-9BC6-3E4CD54F3B30}" sibTransId="{5388F197-4345-481C-906E-BCE89628E5B8}"/>
    <dgm:cxn modelId="{6D59391E-CF4F-443B-A513-CFE471CFC485}" type="presOf" srcId="{8A524336-1486-4CBF-AD17-81502A3578A9}" destId="{65442DB9-595F-4FDC-9D36-0BA114A4691E}" srcOrd="0" destOrd="0" presId="urn:microsoft.com/office/officeart/2005/8/layout/equation1"/>
    <dgm:cxn modelId="{7DBED25C-89A2-49E8-AD4B-DE607234AA48}" srcId="{8A524336-1486-4CBF-AD17-81502A3578A9}" destId="{A8B20F32-2AA3-4A90-904D-AD2304C22F01}" srcOrd="0" destOrd="0" parTransId="{4B28FD78-9913-49A1-9538-7F1060C10D3E}" sibTransId="{6E92C229-8B86-442E-A53E-89AD97F2C15C}"/>
    <dgm:cxn modelId="{239CDF65-2535-438A-9521-DB3BD8FF0A87}" type="presOf" srcId="{5388F197-4345-481C-906E-BCE89628E5B8}" destId="{112087E4-26AB-4F1C-93EE-B493E8E82198}" srcOrd="0" destOrd="0" presId="urn:microsoft.com/office/officeart/2005/8/layout/equation1"/>
    <dgm:cxn modelId="{ADABAE8F-DA28-45B2-8C1D-D60E7D4B7F10}" type="presOf" srcId="{6E92C229-8B86-442E-A53E-89AD97F2C15C}" destId="{EF45849A-9857-4DBE-BDDA-413A92D41E81}" srcOrd="0" destOrd="0" presId="urn:microsoft.com/office/officeart/2005/8/layout/equation1"/>
    <dgm:cxn modelId="{0EC1BD94-C235-4780-BC2A-2E20EE8BB238}" type="presOf" srcId="{A8B20F32-2AA3-4A90-904D-AD2304C22F01}" destId="{DF1C8268-7679-4989-9FE1-FFCBF4AA7608}" srcOrd="0" destOrd="0" presId="urn:microsoft.com/office/officeart/2005/8/layout/equation1"/>
    <dgm:cxn modelId="{5FB76BAB-354C-4B6C-83EC-C77826F6A699}" srcId="{8A524336-1486-4CBF-AD17-81502A3578A9}" destId="{B3893684-3EEE-4EC3-B154-050D2E02DA18}" srcOrd="2" destOrd="0" parTransId="{C52F1DF9-BE81-4A6C-AFBD-AA44A15D9B64}" sibTransId="{E2FEE7A6-52EC-4CAE-AD4A-05A2FB708125}"/>
    <dgm:cxn modelId="{818DE2C8-15F2-4082-9DE7-460ED441A1F9}" type="presOf" srcId="{B857AC68-1D26-4880-97E2-68AD98687C84}" destId="{4C128E4B-7BB4-4CB9-9903-8F33C5F4E2F2}" srcOrd="0" destOrd="0" presId="urn:microsoft.com/office/officeart/2005/8/layout/equation1"/>
    <dgm:cxn modelId="{BACAAAD3-FCD7-474D-AAF7-A4218AF4B646}" type="presOf" srcId="{B3893684-3EEE-4EC3-B154-050D2E02DA18}" destId="{8B17EC10-3A8B-4191-9B90-52D619844015}" srcOrd="0" destOrd="0" presId="urn:microsoft.com/office/officeart/2005/8/layout/equation1"/>
    <dgm:cxn modelId="{80A72F74-6387-47F8-B8A3-284266D6FC19}" type="presParOf" srcId="{65442DB9-595F-4FDC-9D36-0BA114A4691E}" destId="{DF1C8268-7679-4989-9FE1-FFCBF4AA7608}" srcOrd="0" destOrd="0" presId="urn:microsoft.com/office/officeart/2005/8/layout/equation1"/>
    <dgm:cxn modelId="{EC30B1FF-F256-4F01-86F1-FC217650338A}" type="presParOf" srcId="{65442DB9-595F-4FDC-9D36-0BA114A4691E}" destId="{9CE042AF-A9BC-4D13-BF62-A373C7601C25}" srcOrd="1" destOrd="0" presId="urn:microsoft.com/office/officeart/2005/8/layout/equation1"/>
    <dgm:cxn modelId="{9D57FEAC-F16F-4885-BFF1-A6557912BE07}" type="presParOf" srcId="{65442DB9-595F-4FDC-9D36-0BA114A4691E}" destId="{EF45849A-9857-4DBE-BDDA-413A92D41E81}" srcOrd="2" destOrd="0" presId="urn:microsoft.com/office/officeart/2005/8/layout/equation1"/>
    <dgm:cxn modelId="{913F4723-09DC-4778-B3FA-CB194200D682}" type="presParOf" srcId="{65442DB9-595F-4FDC-9D36-0BA114A4691E}" destId="{743E6B3E-F104-4538-B148-3270B16EB384}" srcOrd="3" destOrd="0" presId="urn:microsoft.com/office/officeart/2005/8/layout/equation1"/>
    <dgm:cxn modelId="{C6D06146-AEF2-470B-8386-F8320C129627}" type="presParOf" srcId="{65442DB9-595F-4FDC-9D36-0BA114A4691E}" destId="{4C128E4B-7BB4-4CB9-9903-8F33C5F4E2F2}" srcOrd="4" destOrd="0" presId="urn:microsoft.com/office/officeart/2005/8/layout/equation1"/>
    <dgm:cxn modelId="{2894FAC9-44FF-43DE-99C5-5ABC2577D867}" type="presParOf" srcId="{65442DB9-595F-4FDC-9D36-0BA114A4691E}" destId="{9CFE4DB1-4A73-4A50-906E-7C8F6C3FFA95}" srcOrd="5" destOrd="0" presId="urn:microsoft.com/office/officeart/2005/8/layout/equation1"/>
    <dgm:cxn modelId="{FDA2D70C-9646-403D-9C08-E891A400F5A0}" type="presParOf" srcId="{65442DB9-595F-4FDC-9D36-0BA114A4691E}" destId="{112087E4-26AB-4F1C-93EE-B493E8E82198}" srcOrd="6" destOrd="0" presId="urn:microsoft.com/office/officeart/2005/8/layout/equation1"/>
    <dgm:cxn modelId="{5F0772B0-534F-4FB5-8BB4-D68B9E190569}" type="presParOf" srcId="{65442DB9-595F-4FDC-9D36-0BA114A4691E}" destId="{4CACB2B6-EABB-4C46-9CC4-13C566B8288D}" srcOrd="7" destOrd="0" presId="urn:microsoft.com/office/officeart/2005/8/layout/equation1"/>
    <dgm:cxn modelId="{A02497A1-AABA-48B6-9684-FDC98F7A3D53}" type="presParOf" srcId="{65442DB9-595F-4FDC-9D36-0BA114A4691E}" destId="{8B17EC10-3A8B-4191-9B90-52D619844015}"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C82B4-73C7-4196-93C1-2F84656CC58F}">
      <dsp:nvSpPr>
        <dsp:cNvPr id="0" name=""/>
        <dsp:cNvSpPr/>
      </dsp:nvSpPr>
      <dsp:spPr>
        <a:xfrm>
          <a:off x="5112" y="1239168"/>
          <a:ext cx="1527993" cy="916796"/>
        </a:xfrm>
        <a:prstGeom prst="roundRect">
          <a:avLst>
            <a:gd name="adj" fmla="val 10000"/>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Year 1</a:t>
          </a:r>
        </a:p>
      </dsp:txBody>
      <dsp:txXfrm>
        <a:off x="31964" y="1266020"/>
        <a:ext cx="1474289" cy="863092"/>
      </dsp:txXfrm>
    </dsp:sp>
    <dsp:sp modelId="{AFCA8AB3-91D2-4DBD-8F29-5B53D28D7454}">
      <dsp:nvSpPr>
        <dsp:cNvPr id="0" name=""/>
        <dsp:cNvSpPr/>
      </dsp:nvSpPr>
      <dsp:spPr>
        <a:xfrm>
          <a:off x="1685905" y="1508095"/>
          <a:ext cx="323934" cy="378942"/>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1685905" y="1583883"/>
        <a:ext cx="226754" cy="227366"/>
      </dsp:txXfrm>
    </dsp:sp>
    <dsp:sp modelId="{BACBCD7B-3840-473F-A7B8-FEFBD33D7A88}">
      <dsp:nvSpPr>
        <dsp:cNvPr id="0" name=""/>
        <dsp:cNvSpPr/>
      </dsp:nvSpPr>
      <dsp:spPr>
        <a:xfrm>
          <a:off x="2144303" y="1239168"/>
          <a:ext cx="1527993" cy="916796"/>
        </a:xfrm>
        <a:prstGeom prst="roundRect">
          <a:avLst>
            <a:gd name="adj" fmla="val 10000"/>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Summer</a:t>
          </a:r>
        </a:p>
      </dsp:txBody>
      <dsp:txXfrm>
        <a:off x="2171155" y="1266020"/>
        <a:ext cx="1474289" cy="863092"/>
      </dsp:txXfrm>
    </dsp:sp>
    <dsp:sp modelId="{A85D1825-BE6F-427D-9C1A-59A07152F322}">
      <dsp:nvSpPr>
        <dsp:cNvPr id="0" name=""/>
        <dsp:cNvSpPr/>
      </dsp:nvSpPr>
      <dsp:spPr>
        <a:xfrm>
          <a:off x="3825096" y="1508095"/>
          <a:ext cx="323934" cy="378942"/>
        </a:xfrm>
        <a:prstGeom prst="rightArrow">
          <a:avLst>
            <a:gd name="adj1" fmla="val 60000"/>
            <a:gd name="adj2" fmla="val 50000"/>
          </a:avLst>
        </a:prstGeom>
        <a:solidFill>
          <a:schemeClr val="accent2">
            <a:shade val="90000"/>
            <a:hueOff val="-41001"/>
            <a:satOff val="-6944"/>
            <a:lumOff val="3211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3825096" y="1583883"/>
        <a:ext cx="226754" cy="227366"/>
      </dsp:txXfrm>
    </dsp:sp>
    <dsp:sp modelId="{AFD94AAD-4231-4937-90B9-4A9F0A469DBD}">
      <dsp:nvSpPr>
        <dsp:cNvPr id="0" name=""/>
        <dsp:cNvSpPr/>
      </dsp:nvSpPr>
      <dsp:spPr>
        <a:xfrm>
          <a:off x="4283494" y="1239168"/>
          <a:ext cx="1527993" cy="916796"/>
        </a:xfrm>
        <a:prstGeom prst="roundRect">
          <a:avLst>
            <a:gd name="adj" fmla="val 10000"/>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Year 2</a:t>
          </a:r>
        </a:p>
      </dsp:txBody>
      <dsp:txXfrm>
        <a:off x="4310346" y="1266020"/>
        <a:ext cx="1474289" cy="8630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D5834-548A-4675-9769-006DFE0A6D75}">
      <dsp:nvSpPr>
        <dsp:cNvPr id="0" name=""/>
        <dsp:cNvSpPr/>
      </dsp:nvSpPr>
      <dsp:spPr>
        <a:xfrm>
          <a:off x="2294359" y="0"/>
          <a:ext cx="3441538" cy="642937"/>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Year 1-Unclassified</a:t>
          </a:r>
        </a:p>
        <a:p>
          <a:pPr marL="114300" lvl="1" indent="-114300" algn="l" defTabSz="666750">
            <a:lnSpc>
              <a:spcPct val="90000"/>
            </a:lnSpc>
            <a:spcBef>
              <a:spcPct val="0"/>
            </a:spcBef>
            <a:spcAft>
              <a:spcPct val="15000"/>
            </a:spcAft>
            <a:buChar char="•"/>
          </a:pPr>
          <a:r>
            <a:rPr lang="en-US" sz="1500" kern="1200" dirty="0"/>
            <a:t>Year 2-Classified </a:t>
          </a:r>
        </a:p>
      </dsp:txBody>
      <dsp:txXfrm>
        <a:off x="2294359" y="80367"/>
        <a:ext cx="3200437" cy="482203"/>
      </dsp:txXfrm>
    </dsp:sp>
    <dsp:sp modelId="{1E04D8BB-ECCD-415D-B410-F0461ADA7836}">
      <dsp:nvSpPr>
        <dsp:cNvPr id="0" name=""/>
        <dsp:cNvSpPr/>
      </dsp:nvSpPr>
      <dsp:spPr>
        <a:xfrm>
          <a:off x="0" y="0"/>
          <a:ext cx="2294359" cy="64293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National Security Seminar Series</a:t>
          </a:r>
        </a:p>
      </dsp:txBody>
      <dsp:txXfrm>
        <a:off x="31386" y="31386"/>
        <a:ext cx="2231587" cy="580165"/>
      </dsp:txXfrm>
    </dsp:sp>
    <dsp:sp modelId="{40CB6377-C5D8-4FE2-BEE4-B51056049B29}">
      <dsp:nvSpPr>
        <dsp:cNvPr id="0" name=""/>
        <dsp:cNvSpPr/>
      </dsp:nvSpPr>
      <dsp:spPr>
        <a:xfrm>
          <a:off x="2294359" y="707231"/>
          <a:ext cx="3441538" cy="642937"/>
        </a:xfrm>
        <a:prstGeom prst="rightArrow">
          <a:avLst>
            <a:gd name="adj1" fmla="val 75000"/>
            <a:gd name="adj2" fmla="val 50000"/>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DoD Clearance with DOE Reciprocity</a:t>
          </a:r>
        </a:p>
      </dsp:txBody>
      <dsp:txXfrm>
        <a:off x="2294359" y="787598"/>
        <a:ext cx="3200437" cy="482203"/>
      </dsp:txXfrm>
    </dsp:sp>
    <dsp:sp modelId="{253CB605-013D-4858-88FB-6A4C510946DC}">
      <dsp:nvSpPr>
        <dsp:cNvPr id="0" name=""/>
        <dsp:cNvSpPr/>
      </dsp:nvSpPr>
      <dsp:spPr>
        <a:xfrm>
          <a:off x="0" y="707231"/>
          <a:ext cx="2294359" cy="642937"/>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Security Clearance Initiated</a:t>
          </a:r>
        </a:p>
      </dsp:txBody>
      <dsp:txXfrm>
        <a:off x="31386" y="738617"/>
        <a:ext cx="2231587" cy="580165"/>
      </dsp:txXfrm>
    </dsp:sp>
    <dsp:sp modelId="{C95CA9B5-AE76-40BA-BE47-2A2369101C59}">
      <dsp:nvSpPr>
        <dsp:cNvPr id="0" name=""/>
        <dsp:cNvSpPr/>
      </dsp:nvSpPr>
      <dsp:spPr>
        <a:xfrm>
          <a:off x="2294359" y="1414462"/>
          <a:ext cx="3441538" cy="642937"/>
        </a:xfrm>
        <a:prstGeom prst="rightArrow">
          <a:avLst>
            <a:gd name="adj1" fmla="val 75000"/>
            <a:gd name="adj2" fmla="val 50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20 hrs. ( Fall/Spring)</a:t>
          </a:r>
        </a:p>
        <a:p>
          <a:pPr marL="114300" lvl="1" indent="-114300" algn="l" defTabSz="666750">
            <a:lnSpc>
              <a:spcPct val="90000"/>
            </a:lnSpc>
            <a:spcBef>
              <a:spcPct val="0"/>
            </a:spcBef>
            <a:spcAft>
              <a:spcPct val="15000"/>
            </a:spcAft>
            <a:buChar char="•"/>
          </a:pPr>
          <a:r>
            <a:rPr lang="en-US" sz="1500" kern="1200" dirty="0"/>
            <a:t>40 hrs. ( Summer)</a:t>
          </a:r>
        </a:p>
      </dsp:txBody>
      <dsp:txXfrm>
        <a:off x="2294359" y="1494829"/>
        <a:ext cx="3200437" cy="482203"/>
      </dsp:txXfrm>
    </dsp:sp>
    <dsp:sp modelId="{8F298BF7-981D-4982-9D05-7B3FDB6360DB}">
      <dsp:nvSpPr>
        <dsp:cNvPr id="0" name=""/>
        <dsp:cNvSpPr/>
      </dsp:nvSpPr>
      <dsp:spPr>
        <a:xfrm>
          <a:off x="0" y="1414462"/>
          <a:ext cx="2294359" cy="642937"/>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Paid Co-op</a:t>
          </a:r>
        </a:p>
      </dsp:txBody>
      <dsp:txXfrm>
        <a:off x="31386" y="1445848"/>
        <a:ext cx="2231587" cy="5801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347BD-35EF-4C48-9C19-7533BEB0739E}">
      <dsp:nvSpPr>
        <dsp:cNvPr id="0" name=""/>
        <dsp:cNvSpPr/>
      </dsp:nvSpPr>
      <dsp:spPr>
        <a:xfrm>
          <a:off x="2873033" y="267"/>
          <a:ext cx="1240203" cy="1240203"/>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National Security Seminar</a:t>
          </a:r>
        </a:p>
      </dsp:txBody>
      <dsp:txXfrm>
        <a:off x="3054657" y="181891"/>
        <a:ext cx="876955" cy="876955"/>
      </dsp:txXfrm>
    </dsp:sp>
    <dsp:sp modelId="{9584BFCE-1C55-4630-AD22-30FC23761BE6}">
      <dsp:nvSpPr>
        <dsp:cNvPr id="0" name=""/>
        <dsp:cNvSpPr/>
      </dsp:nvSpPr>
      <dsp:spPr>
        <a:xfrm>
          <a:off x="3133476" y="1341175"/>
          <a:ext cx="719317" cy="719317"/>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228821" y="1616242"/>
        <a:ext cx="528627" cy="169183"/>
      </dsp:txXfrm>
    </dsp:sp>
    <dsp:sp modelId="{9AE05CD7-C865-48B6-8223-C5A4ECD63507}">
      <dsp:nvSpPr>
        <dsp:cNvPr id="0" name=""/>
        <dsp:cNvSpPr/>
      </dsp:nvSpPr>
      <dsp:spPr>
        <a:xfrm>
          <a:off x="2873033" y="2161198"/>
          <a:ext cx="1240203" cy="1240203"/>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Co-op</a:t>
          </a:r>
        </a:p>
      </dsp:txBody>
      <dsp:txXfrm>
        <a:off x="3054657" y="2342822"/>
        <a:ext cx="876955" cy="876955"/>
      </dsp:txXfrm>
    </dsp:sp>
    <dsp:sp modelId="{205FEC2A-3BFF-4A5F-8901-378EACEA3191}">
      <dsp:nvSpPr>
        <dsp:cNvPr id="0" name=""/>
        <dsp:cNvSpPr/>
      </dsp:nvSpPr>
      <dsp:spPr>
        <a:xfrm>
          <a:off x="3133476" y="3502106"/>
          <a:ext cx="719317" cy="719317"/>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228821" y="3777173"/>
        <a:ext cx="528627" cy="169183"/>
      </dsp:txXfrm>
    </dsp:sp>
    <dsp:sp modelId="{69B247EA-EC8D-47C2-B5AE-79F32BBA316E}">
      <dsp:nvSpPr>
        <dsp:cNvPr id="0" name=""/>
        <dsp:cNvSpPr/>
      </dsp:nvSpPr>
      <dsp:spPr>
        <a:xfrm>
          <a:off x="2873033" y="4322128"/>
          <a:ext cx="1240203" cy="1240203"/>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Clearance</a:t>
          </a:r>
        </a:p>
      </dsp:txBody>
      <dsp:txXfrm>
        <a:off x="3054657" y="4503752"/>
        <a:ext cx="876955" cy="876955"/>
      </dsp:txXfrm>
    </dsp:sp>
    <dsp:sp modelId="{7FF11BAB-4A84-48A9-A4F6-48293FBEDB91}">
      <dsp:nvSpPr>
        <dsp:cNvPr id="0" name=""/>
        <dsp:cNvSpPr/>
      </dsp:nvSpPr>
      <dsp:spPr>
        <a:xfrm>
          <a:off x="4299267" y="2550622"/>
          <a:ext cx="394384" cy="46135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299267" y="2642893"/>
        <a:ext cx="276069" cy="276813"/>
      </dsp:txXfrm>
    </dsp:sp>
    <dsp:sp modelId="{1AEEE3C5-1939-4FE5-8E60-60B352BED3F9}">
      <dsp:nvSpPr>
        <dsp:cNvPr id="0" name=""/>
        <dsp:cNvSpPr/>
      </dsp:nvSpPr>
      <dsp:spPr>
        <a:xfrm>
          <a:off x="4857359" y="1541096"/>
          <a:ext cx="2480406" cy="2480406"/>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CREW Student Experience</a:t>
          </a:r>
        </a:p>
      </dsp:txBody>
      <dsp:txXfrm>
        <a:off x="5220606" y="1904343"/>
        <a:ext cx="1753912" cy="17539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C75F8-8620-46FA-A4EB-B00C66112BEB}">
      <dsp:nvSpPr>
        <dsp:cNvPr id="0" name=""/>
        <dsp:cNvSpPr/>
      </dsp:nvSpPr>
      <dsp:spPr>
        <a:xfrm>
          <a:off x="6812606" y="2628085"/>
          <a:ext cx="205251" cy="1600960"/>
        </a:xfrm>
        <a:custGeom>
          <a:avLst/>
          <a:gdLst/>
          <a:ahLst/>
          <a:cxnLst/>
          <a:rect l="0" t="0" r="0" b="0"/>
          <a:pathLst>
            <a:path>
              <a:moveTo>
                <a:pt x="0" y="0"/>
              </a:moveTo>
              <a:lnTo>
                <a:pt x="0" y="1600960"/>
              </a:lnTo>
              <a:lnTo>
                <a:pt x="205251" y="16009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112B42-0A3E-433E-AF1F-83FE732AFBF2}">
      <dsp:nvSpPr>
        <dsp:cNvPr id="0" name=""/>
        <dsp:cNvSpPr/>
      </dsp:nvSpPr>
      <dsp:spPr>
        <a:xfrm>
          <a:off x="6812606" y="2628085"/>
          <a:ext cx="205251" cy="629437"/>
        </a:xfrm>
        <a:custGeom>
          <a:avLst/>
          <a:gdLst/>
          <a:ahLst/>
          <a:cxnLst/>
          <a:rect l="0" t="0" r="0" b="0"/>
          <a:pathLst>
            <a:path>
              <a:moveTo>
                <a:pt x="0" y="0"/>
              </a:moveTo>
              <a:lnTo>
                <a:pt x="0" y="629437"/>
              </a:lnTo>
              <a:lnTo>
                <a:pt x="205251" y="6294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13F8D7-89FA-4C1A-9601-E26B333E9B7A}">
      <dsp:nvSpPr>
        <dsp:cNvPr id="0" name=""/>
        <dsp:cNvSpPr/>
      </dsp:nvSpPr>
      <dsp:spPr>
        <a:xfrm>
          <a:off x="6532096" y="1656562"/>
          <a:ext cx="827846" cy="287351"/>
        </a:xfrm>
        <a:custGeom>
          <a:avLst/>
          <a:gdLst/>
          <a:ahLst/>
          <a:cxnLst/>
          <a:rect l="0" t="0" r="0" b="0"/>
          <a:pathLst>
            <a:path>
              <a:moveTo>
                <a:pt x="0" y="0"/>
              </a:moveTo>
              <a:lnTo>
                <a:pt x="0" y="143675"/>
              </a:lnTo>
              <a:lnTo>
                <a:pt x="827846" y="143675"/>
              </a:lnTo>
              <a:lnTo>
                <a:pt x="827846" y="2873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96CC59-0E4E-4100-BD96-FCEBC2B8AA20}">
      <dsp:nvSpPr>
        <dsp:cNvPr id="0" name=""/>
        <dsp:cNvSpPr/>
      </dsp:nvSpPr>
      <dsp:spPr>
        <a:xfrm>
          <a:off x="5704249" y="1656562"/>
          <a:ext cx="827846" cy="287351"/>
        </a:xfrm>
        <a:custGeom>
          <a:avLst/>
          <a:gdLst/>
          <a:ahLst/>
          <a:cxnLst/>
          <a:rect l="0" t="0" r="0" b="0"/>
          <a:pathLst>
            <a:path>
              <a:moveTo>
                <a:pt x="827846" y="0"/>
              </a:moveTo>
              <a:lnTo>
                <a:pt x="827846" y="143675"/>
              </a:lnTo>
              <a:lnTo>
                <a:pt x="0" y="143675"/>
              </a:lnTo>
              <a:lnTo>
                <a:pt x="0" y="2873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FFC4DE-3E05-424F-BECC-FAF3B37C4B2E}">
      <dsp:nvSpPr>
        <dsp:cNvPr id="0" name=""/>
        <dsp:cNvSpPr/>
      </dsp:nvSpPr>
      <dsp:spPr>
        <a:xfrm>
          <a:off x="4876402" y="685039"/>
          <a:ext cx="1655693" cy="287351"/>
        </a:xfrm>
        <a:custGeom>
          <a:avLst/>
          <a:gdLst/>
          <a:ahLst/>
          <a:cxnLst/>
          <a:rect l="0" t="0" r="0" b="0"/>
          <a:pathLst>
            <a:path>
              <a:moveTo>
                <a:pt x="0" y="0"/>
              </a:moveTo>
              <a:lnTo>
                <a:pt x="0" y="143675"/>
              </a:lnTo>
              <a:lnTo>
                <a:pt x="1655693" y="143675"/>
              </a:lnTo>
              <a:lnTo>
                <a:pt x="1655693" y="2873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A6D6BA-85FB-4DB2-90F0-7FCBECBD2427}">
      <dsp:nvSpPr>
        <dsp:cNvPr id="0" name=""/>
        <dsp:cNvSpPr/>
      </dsp:nvSpPr>
      <dsp:spPr>
        <a:xfrm>
          <a:off x="4830682" y="685039"/>
          <a:ext cx="91440" cy="287351"/>
        </a:xfrm>
        <a:custGeom>
          <a:avLst/>
          <a:gdLst/>
          <a:ahLst/>
          <a:cxnLst/>
          <a:rect l="0" t="0" r="0" b="0"/>
          <a:pathLst>
            <a:path>
              <a:moveTo>
                <a:pt x="45720" y="0"/>
              </a:moveTo>
              <a:lnTo>
                <a:pt x="45720" y="2873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C8B43B-952A-4DE1-98B5-3D713E9EDB0A}">
      <dsp:nvSpPr>
        <dsp:cNvPr id="0" name=""/>
        <dsp:cNvSpPr/>
      </dsp:nvSpPr>
      <dsp:spPr>
        <a:xfrm>
          <a:off x="3220708" y="685039"/>
          <a:ext cx="1655693" cy="287351"/>
        </a:xfrm>
        <a:custGeom>
          <a:avLst/>
          <a:gdLst/>
          <a:ahLst/>
          <a:cxnLst/>
          <a:rect l="0" t="0" r="0" b="0"/>
          <a:pathLst>
            <a:path>
              <a:moveTo>
                <a:pt x="1655693" y="0"/>
              </a:moveTo>
              <a:lnTo>
                <a:pt x="1655693" y="143675"/>
              </a:lnTo>
              <a:lnTo>
                <a:pt x="0" y="143675"/>
              </a:lnTo>
              <a:lnTo>
                <a:pt x="0" y="2873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572802-7A37-4A11-8F84-903D5F5C8E63}">
      <dsp:nvSpPr>
        <dsp:cNvPr id="0" name=""/>
        <dsp:cNvSpPr/>
      </dsp:nvSpPr>
      <dsp:spPr>
        <a:xfrm>
          <a:off x="4192231" y="868"/>
          <a:ext cx="1368342" cy="6841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Student Experience and Program Management</a:t>
          </a:r>
        </a:p>
      </dsp:txBody>
      <dsp:txXfrm>
        <a:off x="4192231" y="868"/>
        <a:ext cx="1368342" cy="684171"/>
      </dsp:txXfrm>
    </dsp:sp>
    <dsp:sp modelId="{0D0DBC97-A315-4E9F-9B7E-0C5C4D898141}">
      <dsp:nvSpPr>
        <dsp:cNvPr id="0" name=""/>
        <dsp:cNvSpPr/>
      </dsp:nvSpPr>
      <dsp:spPr>
        <a:xfrm>
          <a:off x="2536537" y="972391"/>
          <a:ext cx="1368342" cy="6841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PSL</a:t>
          </a:r>
        </a:p>
      </dsp:txBody>
      <dsp:txXfrm>
        <a:off x="2536537" y="972391"/>
        <a:ext cx="1368342" cy="684171"/>
      </dsp:txXfrm>
    </dsp:sp>
    <dsp:sp modelId="{69B6E2F0-8037-43FE-A894-312EF42F5506}">
      <dsp:nvSpPr>
        <dsp:cNvPr id="0" name=""/>
        <dsp:cNvSpPr/>
      </dsp:nvSpPr>
      <dsp:spPr>
        <a:xfrm>
          <a:off x="4192231" y="972391"/>
          <a:ext cx="1368342" cy="6841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NMSU Foundation</a:t>
          </a:r>
        </a:p>
      </dsp:txBody>
      <dsp:txXfrm>
        <a:off x="4192231" y="972391"/>
        <a:ext cx="1368342" cy="684171"/>
      </dsp:txXfrm>
    </dsp:sp>
    <dsp:sp modelId="{75D9458D-2057-453C-BC2C-F18959DB9134}">
      <dsp:nvSpPr>
        <dsp:cNvPr id="0" name=""/>
        <dsp:cNvSpPr/>
      </dsp:nvSpPr>
      <dsp:spPr>
        <a:xfrm>
          <a:off x="5847925" y="972391"/>
          <a:ext cx="1368342" cy="6841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Private or Government Employers</a:t>
          </a:r>
        </a:p>
      </dsp:txBody>
      <dsp:txXfrm>
        <a:off x="5847925" y="972391"/>
        <a:ext cx="1368342" cy="684171"/>
      </dsp:txXfrm>
    </dsp:sp>
    <dsp:sp modelId="{4B045A6F-CDB0-4465-AA42-5C6D28E83E74}">
      <dsp:nvSpPr>
        <dsp:cNvPr id="0" name=""/>
        <dsp:cNvSpPr/>
      </dsp:nvSpPr>
      <dsp:spPr>
        <a:xfrm>
          <a:off x="5020078" y="1943914"/>
          <a:ext cx="1368342" cy="6841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Direct Hire</a:t>
          </a:r>
        </a:p>
      </dsp:txBody>
      <dsp:txXfrm>
        <a:off x="5020078" y="1943914"/>
        <a:ext cx="1368342" cy="684171"/>
      </dsp:txXfrm>
    </dsp:sp>
    <dsp:sp modelId="{456F2DA9-A9AF-4849-BE57-20FF6B4C048A}">
      <dsp:nvSpPr>
        <dsp:cNvPr id="0" name=""/>
        <dsp:cNvSpPr/>
      </dsp:nvSpPr>
      <dsp:spPr>
        <a:xfrm>
          <a:off x="6675772" y="1943914"/>
          <a:ext cx="1368342" cy="6841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PSL Contract</a:t>
          </a:r>
        </a:p>
      </dsp:txBody>
      <dsp:txXfrm>
        <a:off x="6675772" y="1943914"/>
        <a:ext cx="1368342" cy="684171"/>
      </dsp:txXfrm>
    </dsp:sp>
    <dsp:sp modelId="{F569533D-C4D2-4686-8DC7-8191345170DE}">
      <dsp:nvSpPr>
        <dsp:cNvPr id="0" name=""/>
        <dsp:cNvSpPr/>
      </dsp:nvSpPr>
      <dsp:spPr>
        <a:xfrm>
          <a:off x="7017857" y="2915437"/>
          <a:ext cx="1368342" cy="6841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Project Cost</a:t>
          </a:r>
        </a:p>
      </dsp:txBody>
      <dsp:txXfrm>
        <a:off x="7017857" y="2915437"/>
        <a:ext cx="1368342" cy="684171"/>
      </dsp:txXfrm>
    </dsp:sp>
    <dsp:sp modelId="{27BFE343-6427-4785-8584-00AA5FEE0CBF}">
      <dsp:nvSpPr>
        <dsp:cNvPr id="0" name=""/>
        <dsp:cNvSpPr/>
      </dsp:nvSpPr>
      <dsp:spPr>
        <a:xfrm>
          <a:off x="7017857" y="3886960"/>
          <a:ext cx="1368342" cy="6841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Indirect Cost (ONR)</a:t>
          </a:r>
        </a:p>
      </dsp:txBody>
      <dsp:txXfrm>
        <a:off x="7017857" y="3886960"/>
        <a:ext cx="1368342" cy="6841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C8268-7679-4989-9FE1-FFCBF4AA7608}">
      <dsp:nvSpPr>
        <dsp:cNvPr id="0" name=""/>
        <dsp:cNvSpPr/>
      </dsp:nvSpPr>
      <dsp:spPr>
        <a:xfrm>
          <a:off x="1986" y="417533"/>
          <a:ext cx="2632676" cy="2632676"/>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t>Program Fee</a:t>
          </a:r>
        </a:p>
      </dsp:txBody>
      <dsp:txXfrm>
        <a:off x="387532" y="803079"/>
        <a:ext cx="1861584" cy="1861584"/>
      </dsp:txXfrm>
    </dsp:sp>
    <dsp:sp modelId="{EF45849A-9857-4DBE-BDDA-413A92D41E81}">
      <dsp:nvSpPr>
        <dsp:cNvPr id="0" name=""/>
        <dsp:cNvSpPr/>
      </dsp:nvSpPr>
      <dsp:spPr>
        <a:xfrm>
          <a:off x="2848436" y="970395"/>
          <a:ext cx="1526952" cy="152695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3050833" y="1554301"/>
        <a:ext cx="1122158" cy="359140"/>
      </dsp:txXfrm>
    </dsp:sp>
    <dsp:sp modelId="{4C128E4B-7BB4-4CB9-9903-8F33C5F4E2F2}">
      <dsp:nvSpPr>
        <dsp:cNvPr id="0" name=""/>
        <dsp:cNvSpPr/>
      </dsp:nvSpPr>
      <dsp:spPr>
        <a:xfrm>
          <a:off x="4589161" y="417533"/>
          <a:ext cx="2632676" cy="2632676"/>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t>Co-op</a:t>
          </a:r>
        </a:p>
      </dsp:txBody>
      <dsp:txXfrm>
        <a:off x="4974707" y="803079"/>
        <a:ext cx="1861584" cy="1861584"/>
      </dsp:txXfrm>
    </dsp:sp>
    <dsp:sp modelId="{112087E4-26AB-4F1C-93EE-B493E8E82198}">
      <dsp:nvSpPr>
        <dsp:cNvPr id="0" name=""/>
        <dsp:cNvSpPr/>
      </dsp:nvSpPr>
      <dsp:spPr>
        <a:xfrm>
          <a:off x="7435611" y="970395"/>
          <a:ext cx="1526952" cy="1526952"/>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7638008" y="1284947"/>
        <a:ext cx="1122158" cy="897848"/>
      </dsp:txXfrm>
    </dsp:sp>
    <dsp:sp modelId="{8B17EC10-3A8B-4191-9B90-52D619844015}">
      <dsp:nvSpPr>
        <dsp:cNvPr id="0" name=""/>
        <dsp:cNvSpPr/>
      </dsp:nvSpPr>
      <dsp:spPr>
        <a:xfrm>
          <a:off x="9176337" y="417533"/>
          <a:ext cx="2632676" cy="2632676"/>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t>CREW</a:t>
          </a:r>
        </a:p>
      </dsp:txBody>
      <dsp:txXfrm>
        <a:off x="9561883" y="803079"/>
        <a:ext cx="1861584" cy="186158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11929" cy="463007"/>
          </a:xfrm>
          <a:prstGeom prst="rect">
            <a:avLst/>
          </a:prstGeom>
        </p:spPr>
        <p:txBody>
          <a:bodyPr vert="horz" lIns="87490" tIns="43745" rIns="87490" bIns="43745" rtlCol="0"/>
          <a:lstStyle>
            <a:lvl1pPr algn="l">
              <a:defRPr sz="1100"/>
            </a:lvl1pPr>
          </a:lstStyle>
          <a:p>
            <a:endParaRPr lang="en-US"/>
          </a:p>
        </p:txBody>
      </p:sp>
      <p:sp>
        <p:nvSpPr>
          <p:cNvPr id="3" name="Date Placeholder 2"/>
          <p:cNvSpPr>
            <a:spLocks noGrp="1"/>
          </p:cNvSpPr>
          <p:nvPr>
            <p:ph type="dt" sz="quarter" idx="1"/>
          </p:nvPr>
        </p:nvSpPr>
        <p:spPr>
          <a:xfrm>
            <a:off x="3936997" y="2"/>
            <a:ext cx="3011929" cy="463007"/>
          </a:xfrm>
          <a:prstGeom prst="rect">
            <a:avLst/>
          </a:prstGeom>
        </p:spPr>
        <p:txBody>
          <a:bodyPr vert="horz" lIns="87490" tIns="43745" rIns="87490" bIns="43745" rtlCol="0"/>
          <a:lstStyle>
            <a:lvl1pPr algn="r">
              <a:defRPr sz="1100"/>
            </a:lvl1pPr>
          </a:lstStyle>
          <a:p>
            <a:fld id="{CA764951-7D3A-4202-8809-9A4024CB8DC2}" type="datetimeFigureOut">
              <a:rPr lang="en-US" smtClean="0"/>
              <a:t>6/28/21</a:t>
            </a:fld>
            <a:endParaRPr lang="en-US"/>
          </a:p>
        </p:txBody>
      </p:sp>
      <p:sp>
        <p:nvSpPr>
          <p:cNvPr id="4" name="Footer Placeholder 3"/>
          <p:cNvSpPr>
            <a:spLocks noGrp="1"/>
          </p:cNvSpPr>
          <p:nvPr>
            <p:ph type="ftr" sz="quarter" idx="2"/>
          </p:nvPr>
        </p:nvSpPr>
        <p:spPr>
          <a:xfrm>
            <a:off x="0" y="8773069"/>
            <a:ext cx="3011929" cy="463006"/>
          </a:xfrm>
          <a:prstGeom prst="rect">
            <a:avLst/>
          </a:prstGeom>
        </p:spPr>
        <p:txBody>
          <a:bodyPr vert="horz" lIns="87490" tIns="43745" rIns="87490" bIns="43745" rtlCol="0" anchor="b"/>
          <a:lstStyle>
            <a:lvl1pPr algn="l">
              <a:defRPr sz="1100"/>
            </a:lvl1pPr>
          </a:lstStyle>
          <a:p>
            <a:endParaRPr lang="en-US"/>
          </a:p>
        </p:txBody>
      </p:sp>
      <p:sp>
        <p:nvSpPr>
          <p:cNvPr id="5" name="Slide Number Placeholder 4"/>
          <p:cNvSpPr>
            <a:spLocks noGrp="1"/>
          </p:cNvSpPr>
          <p:nvPr>
            <p:ph type="sldNum" sz="quarter" idx="3"/>
          </p:nvPr>
        </p:nvSpPr>
        <p:spPr>
          <a:xfrm>
            <a:off x="3936997" y="8773069"/>
            <a:ext cx="3011929" cy="463006"/>
          </a:xfrm>
          <a:prstGeom prst="rect">
            <a:avLst/>
          </a:prstGeom>
        </p:spPr>
        <p:txBody>
          <a:bodyPr vert="horz" lIns="87490" tIns="43745" rIns="87490" bIns="43745" rtlCol="0" anchor="b"/>
          <a:lstStyle>
            <a:lvl1pPr algn="r">
              <a:defRPr sz="1100"/>
            </a:lvl1pPr>
          </a:lstStyle>
          <a:p>
            <a:fld id="{00FEF705-99B8-4ECA-9DA7-501A61B323CD}" type="slidenum">
              <a:rPr lang="en-US" smtClean="0"/>
              <a:t>‹#›</a:t>
            </a:fld>
            <a:endParaRPr lang="en-US"/>
          </a:p>
        </p:txBody>
      </p:sp>
    </p:spTree>
    <p:extLst>
      <p:ext uri="{BB962C8B-B14F-4D97-AF65-F5344CB8AC3E}">
        <p14:creationId xmlns:p14="http://schemas.microsoft.com/office/powerpoint/2010/main" val="695409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942"/>
          </a:xfrm>
          <a:prstGeom prst="rect">
            <a:avLst/>
          </a:prstGeom>
        </p:spPr>
        <p:txBody>
          <a:bodyPr vert="horz" lIns="87490" tIns="43745" rIns="87490" bIns="43745" rtlCol="0"/>
          <a:lstStyle>
            <a:lvl1pPr algn="l">
              <a:defRPr sz="1100"/>
            </a:lvl1pPr>
          </a:lstStyle>
          <a:p>
            <a:endParaRPr lang="en-US" dirty="0"/>
          </a:p>
        </p:txBody>
      </p:sp>
      <p:sp>
        <p:nvSpPr>
          <p:cNvPr id="3" name="Date Placeholder 2"/>
          <p:cNvSpPr>
            <a:spLocks noGrp="1"/>
          </p:cNvSpPr>
          <p:nvPr>
            <p:ph type="dt" idx="1"/>
          </p:nvPr>
        </p:nvSpPr>
        <p:spPr>
          <a:xfrm>
            <a:off x="3936566" y="1"/>
            <a:ext cx="3011699" cy="463942"/>
          </a:xfrm>
          <a:prstGeom prst="rect">
            <a:avLst/>
          </a:prstGeom>
        </p:spPr>
        <p:txBody>
          <a:bodyPr vert="horz" lIns="87490" tIns="43745" rIns="87490" bIns="43745" rtlCol="0"/>
          <a:lstStyle>
            <a:lvl1pPr algn="r">
              <a:defRPr sz="1100"/>
            </a:lvl1pPr>
          </a:lstStyle>
          <a:p>
            <a:fld id="{DB494461-706E-4DED-B4E8-8269902BBE13}" type="datetimeFigureOut">
              <a:rPr lang="en-US" smtClean="0"/>
              <a:t>6/28/21</a:t>
            </a:fld>
            <a:endParaRPr lang="en-US" dirty="0"/>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87490" tIns="43745" rIns="87490" bIns="43745" rtlCol="0" anchor="ctr"/>
          <a:lstStyle/>
          <a:p>
            <a:endParaRPr lang="en-US" dirty="0"/>
          </a:p>
        </p:txBody>
      </p:sp>
      <p:sp>
        <p:nvSpPr>
          <p:cNvPr id="5" name="Notes Placeholder 4"/>
          <p:cNvSpPr>
            <a:spLocks noGrp="1"/>
          </p:cNvSpPr>
          <p:nvPr>
            <p:ph type="body" sz="quarter" idx="3"/>
          </p:nvPr>
        </p:nvSpPr>
        <p:spPr>
          <a:xfrm>
            <a:off x="695008" y="4444864"/>
            <a:ext cx="5560060" cy="3636703"/>
          </a:xfrm>
          <a:prstGeom prst="rect">
            <a:avLst/>
          </a:prstGeom>
        </p:spPr>
        <p:txBody>
          <a:bodyPr vert="horz" lIns="87490" tIns="43745" rIns="87490" bIns="4374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136"/>
            <a:ext cx="3011699" cy="463941"/>
          </a:xfrm>
          <a:prstGeom prst="rect">
            <a:avLst/>
          </a:prstGeom>
        </p:spPr>
        <p:txBody>
          <a:bodyPr vert="horz" lIns="87490" tIns="43745" rIns="87490" bIns="43745"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36566" y="8772136"/>
            <a:ext cx="3011699" cy="463941"/>
          </a:xfrm>
          <a:prstGeom prst="rect">
            <a:avLst/>
          </a:prstGeom>
        </p:spPr>
        <p:txBody>
          <a:bodyPr vert="horz" lIns="87490" tIns="43745" rIns="87490" bIns="43745" rtlCol="0" anchor="b"/>
          <a:lstStyle>
            <a:lvl1pPr algn="r">
              <a:defRPr sz="1100"/>
            </a:lvl1pPr>
          </a:lstStyle>
          <a:p>
            <a:fld id="{C58FF95A-B00D-4018-9753-0D028FF865CC}" type="slidenum">
              <a:rPr lang="en-US" smtClean="0"/>
              <a:t>‹#›</a:t>
            </a:fld>
            <a:endParaRPr lang="en-US" dirty="0"/>
          </a:p>
        </p:txBody>
      </p:sp>
    </p:spTree>
    <p:extLst>
      <p:ext uri="{BB962C8B-B14F-4D97-AF65-F5344CB8AC3E}">
        <p14:creationId xmlns:p14="http://schemas.microsoft.com/office/powerpoint/2010/main" val="40374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8FF95A-B00D-4018-9753-0D028FF865CC}" type="slidenum">
              <a:rPr lang="en-US" smtClean="0"/>
              <a:t>1</a:t>
            </a:fld>
            <a:endParaRPr lang="en-US" dirty="0"/>
          </a:p>
        </p:txBody>
      </p:sp>
    </p:spTree>
    <p:extLst>
      <p:ext uri="{BB962C8B-B14F-4D97-AF65-F5344CB8AC3E}">
        <p14:creationId xmlns:p14="http://schemas.microsoft.com/office/powerpoint/2010/main" val="544658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8FF95A-B00D-4018-9753-0D028FF865CC}" type="slidenum">
              <a:rPr lang="en-US" smtClean="0"/>
              <a:t>2</a:t>
            </a:fld>
            <a:endParaRPr lang="en-US" dirty="0"/>
          </a:p>
        </p:txBody>
      </p:sp>
    </p:spTree>
    <p:extLst>
      <p:ext uri="{BB962C8B-B14F-4D97-AF65-F5344CB8AC3E}">
        <p14:creationId xmlns:p14="http://schemas.microsoft.com/office/powerpoint/2010/main" val="2188089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8FF95A-B00D-4018-9753-0D028FF865CC}" type="slidenum">
              <a:rPr lang="en-US" smtClean="0"/>
              <a:t>22</a:t>
            </a:fld>
            <a:endParaRPr lang="en-US" dirty="0"/>
          </a:p>
        </p:txBody>
      </p:sp>
    </p:spTree>
    <p:extLst>
      <p:ext uri="{BB962C8B-B14F-4D97-AF65-F5344CB8AC3E}">
        <p14:creationId xmlns:p14="http://schemas.microsoft.com/office/powerpoint/2010/main" val="4140807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2F32788-89A9-47C9-9922-298F41171667}" type="datetime1">
              <a:rPr lang="en-US" smtClean="0"/>
              <a:t>6/28/21</a:t>
            </a:fld>
            <a:endParaRPr lang="en-US" dirty="0"/>
          </a:p>
        </p:txBody>
      </p:sp>
      <p:sp>
        <p:nvSpPr>
          <p:cNvPr id="6" name="Holder 6"/>
          <p:cNvSpPr>
            <a:spLocks noGrp="1"/>
          </p:cNvSpPr>
          <p:nvPr>
            <p:ph type="sldNum" sz="quarter" idx="7"/>
          </p:nvPr>
        </p:nvSpPr>
        <p:spPr/>
        <p:txBody>
          <a:bodyPr lIns="0" tIns="0" rIns="0" bIns="0"/>
          <a:lstStyle>
            <a:lvl1pPr>
              <a:defRPr sz="1600" b="0" i="0">
                <a:solidFill>
                  <a:srgbClr val="FEFFFF"/>
                </a:solidFill>
                <a:latin typeface="Calibri"/>
                <a:cs typeface="Calibri"/>
              </a:defRPr>
            </a:lvl1pPr>
          </a:lstStyle>
          <a:p>
            <a:pPr marL="38100">
              <a:lnSpc>
                <a:spcPct val="100000"/>
              </a:lnSpc>
              <a:spcBef>
                <a:spcPts val="20"/>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10613" y="749300"/>
            <a:ext cx="10939780" cy="635000"/>
          </a:xfrm>
        </p:spPr>
        <p:txBody>
          <a:bodyPr lIns="0" tIns="0" rIns="0" bIns="0"/>
          <a:lstStyle>
            <a:lvl1pPr>
              <a:defRPr sz="4000" b="1" i="0">
                <a:solidFill>
                  <a:srgbClr val="8C0B41"/>
                </a:solidFill>
                <a:latin typeface="Tahoma"/>
                <a:cs typeface="Tahoma"/>
              </a:defRPr>
            </a:lvl1pPr>
          </a:lstStyle>
          <a:p>
            <a:endParaRPr dirty="0"/>
          </a:p>
        </p:txBody>
      </p:sp>
      <p:sp>
        <p:nvSpPr>
          <p:cNvPr id="3" name="Holder 3"/>
          <p:cNvSpPr>
            <a:spLocks noGrp="1"/>
          </p:cNvSpPr>
          <p:nvPr>
            <p:ph type="body" idx="1"/>
          </p:nvPr>
        </p:nvSpPr>
        <p:spPr>
          <a:xfrm>
            <a:off x="810613" y="1971040"/>
            <a:ext cx="9971405" cy="2311400"/>
          </a:xfrm>
        </p:spPr>
        <p:txBody>
          <a:bodyPr lIns="0" tIns="0" rIns="0" bIns="0"/>
          <a:lstStyle>
            <a:lvl1pPr>
              <a:defRPr sz="2200" b="0" i="0">
                <a:solidFill>
                  <a:schemeClr val="tx1"/>
                </a:solidFill>
                <a:latin typeface="Calibri"/>
                <a:cs typeface="Calibri"/>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3EA15EF-C692-46DB-844E-6089CCC963C4}" type="datetime1">
              <a:rPr lang="en-US" smtClean="0"/>
              <a:t>6/28/21</a:t>
            </a:fld>
            <a:endParaRPr lang="en-US" dirty="0"/>
          </a:p>
        </p:txBody>
      </p:sp>
      <p:sp>
        <p:nvSpPr>
          <p:cNvPr id="6" name="Holder 6"/>
          <p:cNvSpPr>
            <a:spLocks noGrp="1"/>
          </p:cNvSpPr>
          <p:nvPr>
            <p:ph type="sldNum" sz="quarter" idx="7"/>
          </p:nvPr>
        </p:nvSpPr>
        <p:spPr/>
        <p:txBody>
          <a:bodyPr lIns="0" tIns="0" rIns="0" bIns="0"/>
          <a:lstStyle>
            <a:lvl1pPr>
              <a:defRPr sz="1600" b="0" i="0">
                <a:solidFill>
                  <a:srgbClr val="FEFFFF"/>
                </a:solidFill>
                <a:latin typeface="Calibri"/>
                <a:cs typeface="Calibri"/>
              </a:defRPr>
            </a:lvl1pPr>
          </a:lstStyle>
          <a:p>
            <a:pPr marL="38100">
              <a:lnSpc>
                <a:spcPct val="100000"/>
              </a:lnSpc>
              <a:spcBef>
                <a:spcPts val="20"/>
              </a:spcBef>
            </a:pPr>
            <a:fld id="{81D60167-4931-47E6-BA6A-407CBD079E47}" type="slidenum">
              <a:rPr dirty="0"/>
              <a:t>‹#›</a:t>
            </a:fld>
            <a:endParaRPr dirty="0"/>
          </a:p>
        </p:txBody>
      </p:sp>
      <p:pic>
        <p:nvPicPr>
          <p:cNvPr id="7" name="Picture 6">
            <a:extLst>
              <a:ext uri="{FF2B5EF4-FFF2-40B4-BE49-F238E27FC236}">
                <a16:creationId xmlns:a16="http://schemas.microsoft.com/office/drawing/2014/main" id="{1A654D00-2AD3-E041-9974-CBC9BC154A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04" b="15481"/>
          <a:stretch/>
        </p:blipFill>
        <p:spPr>
          <a:xfrm>
            <a:off x="1103840" y="0"/>
            <a:ext cx="11088160" cy="5791200"/>
          </a:xfrm>
          <a:prstGeom prst="rect">
            <a:avLst/>
          </a:prstGeom>
        </p:spPr>
      </p:pic>
      <p:pic>
        <p:nvPicPr>
          <p:cNvPr id="11" name="Picture 10">
            <a:extLst>
              <a:ext uri="{FF2B5EF4-FFF2-40B4-BE49-F238E27FC236}">
                <a16:creationId xmlns:a16="http://schemas.microsoft.com/office/drawing/2014/main" id="{047EB3F9-654E-034D-B0B3-15CBA10DB0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1200" y="5975018"/>
            <a:ext cx="1676400" cy="65193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10613" y="749300"/>
            <a:ext cx="10939780" cy="635000"/>
          </a:xfrm>
        </p:spPr>
        <p:txBody>
          <a:bodyPr lIns="0" tIns="0" rIns="0" bIns="0"/>
          <a:lstStyle>
            <a:lvl1pPr>
              <a:defRPr sz="4000" b="1" i="0">
                <a:solidFill>
                  <a:srgbClr val="8C0B41"/>
                </a:solidFill>
                <a:latin typeface="Tahoma"/>
                <a:cs typeface="Tahoma"/>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EAE314A-05B0-4A76-8C53-DC69EF8B916A}" type="datetime1">
              <a:rPr lang="en-US" smtClean="0"/>
              <a:t>6/28/21</a:t>
            </a:fld>
            <a:endParaRPr lang="en-US" dirty="0"/>
          </a:p>
        </p:txBody>
      </p:sp>
      <p:sp>
        <p:nvSpPr>
          <p:cNvPr id="6" name="Holder 6"/>
          <p:cNvSpPr>
            <a:spLocks noGrp="1"/>
          </p:cNvSpPr>
          <p:nvPr>
            <p:ph type="sldNum" sz="quarter" idx="7"/>
          </p:nvPr>
        </p:nvSpPr>
        <p:spPr/>
        <p:txBody>
          <a:bodyPr lIns="0" tIns="0" rIns="0" bIns="0"/>
          <a:lstStyle>
            <a:lvl1pPr>
              <a:defRPr sz="1600" b="0" i="0">
                <a:solidFill>
                  <a:srgbClr val="FEFFFF"/>
                </a:solidFill>
                <a:latin typeface="Calibri"/>
                <a:cs typeface="Calibri"/>
              </a:defRPr>
            </a:lvl1pPr>
          </a:lstStyle>
          <a:p>
            <a:pPr marL="38100">
              <a:lnSpc>
                <a:spcPct val="100000"/>
              </a:lnSpc>
              <a:spcBef>
                <a:spcPts val="20"/>
              </a:spcBef>
            </a:pPr>
            <a:fld id="{81D60167-4931-47E6-BA6A-407CBD079E47}" type="slidenum">
              <a:rPr dirty="0"/>
              <a:t>‹#›</a:t>
            </a:fld>
            <a:endParaRPr dirty="0"/>
          </a:p>
        </p:txBody>
      </p:sp>
      <p:pic>
        <p:nvPicPr>
          <p:cNvPr id="7" name="Picture 6">
            <a:extLst>
              <a:ext uri="{FF2B5EF4-FFF2-40B4-BE49-F238E27FC236}">
                <a16:creationId xmlns:a16="http://schemas.microsoft.com/office/drawing/2014/main" id="{1A654D00-2AD3-E041-9974-CBC9BC154A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04" b="15481"/>
          <a:stretch/>
        </p:blipFill>
        <p:spPr>
          <a:xfrm>
            <a:off x="1103840" y="0"/>
            <a:ext cx="11088160" cy="5791200"/>
          </a:xfrm>
          <a:prstGeom prst="rect">
            <a:avLst/>
          </a:prstGeom>
        </p:spPr>
      </p:pic>
      <p:pic>
        <p:nvPicPr>
          <p:cNvPr id="11" name="Picture 10">
            <a:extLst>
              <a:ext uri="{FF2B5EF4-FFF2-40B4-BE49-F238E27FC236}">
                <a16:creationId xmlns:a16="http://schemas.microsoft.com/office/drawing/2014/main" id="{047EB3F9-654E-034D-B0B3-15CBA10DB0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1200" y="5975018"/>
            <a:ext cx="1676400" cy="651933"/>
          </a:xfrm>
          <a:prstGeom prst="rect">
            <a:avLst/>
          </a:prstGeom>
        </p:spPr>
      </p:pic>
      <p:sp>
        <p:nvSpPr>
          <p:cNvPr id="21" name="Holder 3">
            <a:extLst>
              <a:ext uri="{FF2B5EF4-FFF2-40B4-BE49-F238E27FC236}">
                <a16:creationId xmlns:a16="http://schemas.microsoft.com/office/drawing/2014/main" id="{96C07DA1-E342-C048-BA28-98B4D19EFB1B}"/>
              </a:ext>
            </a:extLst>
          </p:cNvPr>
          <p:cNvSpPr>
            <a:spLocks noGrp="1"/>
          </p:cNvSpPr>
          <p:nvPr>
            <p:ph type="body" idx="1"/>
          </p:nvPr>
        </p:nvSpPr>
        <p:spPr>
          <a:xfrm>
            <a:off x="835659" y="3668847"/>
            <a:ext cx="3228340" cy="1796718"/>
          </a:xfrm>
        </p:spPr>
        <p:txBody>
          <a:bodyPr lIns="0" tIns="0" rIns="0" bIns="0"/>
          <a:lstStyle>
            <a:lvl1pPr algn="ctr">
              <a:defRPr sz="2200" b="0" i="0">
                <a:solidFill>
                  <a:schemeClr val="tx1"/>
                </a:solidFill>
                <a:latin typeface="Calibri"/>
                <a:cs typeface="Calibri"/>
              </a:defRPr>
            </a:lvl1pPr>
          </a:lstStyle>
          <a:p>
            <a:endParaRPr dirty="0"/>
          </a:p>
        </p:txBody>
      </p:sp>
      <p:sp>
        <p:nvSpPr>
          <p:cNvPr id="24" name="Holder 3">
            <a:extLst>
              <a:ext uri="{FF2B5EF4-FFF2-40B4-BE49-F238E27FC236}">
                <a16:creationId xmlns:a16="http://schemas.microsoft.com/office/drawing/2014/main" id="{7E1A48F9-C911-6F49-8DD6-6B54E4A6840C}"/>
              </a:ext>
            </a:extLst>
          </p:cNvPr>
          <p:cNvSpPr>
            <a:spLocks noGrp="1"/>
          </p:cNvSpPr>
          <p:nvPr>
            <p:ph sz="half" idx="2"/>
          </p:nvPr>
        </p:nvSpPr>
        <p:spPr>
          <a:xfrm>
            <a:off x="835658" y="1909067"/>
            <a:ext cx="3228341" cy="1568782"/>
          </a:xfrm>
          <a:prstGeom prst="rect">
            <a:avLst/>
          </a:prstGeom>
        </p:spPr>
        <p:txBody>
          <a:bodyPr wrap="square" lIns="0" tIns="0" rIns="0" bIns="0">
            <a:spAutoFit/>
          </a:bodyPr>
          <a:lstStyle>
            <a:lvl1pPr>
              <a:defRPr/>
            </a:lvl1pPr>
          </a:lstStyle>
          <a:p>
            <a:endParaRPr dirty="0"/>
          </a:p>
        </p:txBody>
      </p:sp>
      <p:sp>
        <p:nvSpPr>
          <p:cNvPr id="26" name="Holder 3">
            <a:extLst>
              <a:ext uri="{FF2B5EF4-FFF2-40B4-BE49-F238E27FC236}">
                <a16:creationId xmlns:a16="http://schemas.microsoft.com/office/drawing/2014/main" id="{94CA4D54-10C1-044A-AFF3-6BB2B4DCDD03}"/>
              </a:ext>
            </a:extLst>
          </p:cNvPr>
          <p:cNvSpPr>
            <a:spLocks noGrp="1"/>
          </p:cNvSpPr>
          <p:nvPr>
            <p:ph type="body" idx="10"/>
          </p:nvPr>
        </p:nvSpPr>
        <p:spPr>
          <a:xfrm>
            <a:off x="4391094" y="3668847"/>
            <a:ext cx="3228340" cy="1796718"/>
          </a:xfrm>
        </p:spPr>
        <p:txBody>
          <a:bodyPr lIns="0" tIns="0" rIns="0" bIns="0"/>
          <a:lstStyle>
            <a:lvl1pPr algn="ctr">
              <a:defRPr sz="2200" b="0" i="0">
                <a:solidFill>
                  <a:schemeClr val="tx1"/>
                </a:solidFill>
                <a:latin typeface="Calibri"/>
                <a:cs typeface="Calibri"/>
              </a:defRPr>
            </a:lvl1pPr>
          </a:lstStyle>
          <a:p>
            <a:endParaRPr dirty="0"/>
          </a:p>
        </p:txBody>
      </p:sp>
      <p:sp>
        <p:nvSpPr>
          <p:cNvPr id="27" name="Holder 3">
            <a:extLst>
              <a:ext uri="{FF2B5EF4-FFF2-40B4-BE49-F238E27FC236}">
                <a16:creationId xmlns:a16="http://schemas.microsoft.com/office/drawing/2014/main" id="{45344A16-0365-974E-8992-BCF3872E94A6}"/>
              </a:ext>
            </a:extLst>
          </p:cNvPr>
          <p:cNvSpPr>
            <a:spLocks noGrp="1"/>
          </p:cNvSpPr>
          <p:nvPr>
            <p:ph sz="half" idx="11"/>
          </p:nvPr>
        </p:nvSpPr>
        <p:spPr>
          <a:xfrm>
            <a:off x="4391093" y="1909067"/>
            <a:ext cx="3228341" cy="1568782"/>
          </a:xfrm>
          <a:prstGeom prst="rect">
            <a:avLst/>
          </a:prstGeom>
        </p:spPr>
        <p:txBody>
          <a:bodyPr wrap="square" lIns="0" tIns="0" rIns="0" bIns="0">
            <a:spAutoFit/>
          </a:bodyPr>
          <a:lstStyle>
            <a:lvl1pPr>
              <a:defRPr/>
            </a:lvl1pPr>
          </a:lstStyle>
          <a:p>
            <a:endParaRPr dirty="0"/>
          </a:p>
        </p:txBody>
      </p:sp>
      <p:sp>
        <p:nvSpPr>
          <p:cNvPr id="28" name="Holder 3">
            <a:extLst>
              <a:ext uri="{FF2B5EF4-FFF2-40B4-BE49-F238E27FC236}">
                <a16:creationId xmlns:a16="http://schemas.microsoft.com/office/drawing/2014/main" id="{0D70DA5F-4FDF-B44A-AA24-6A9B4A8F3A8A}"/>
              </a:ext>
            </a:extLst>
          </p:cNvPr>
          <p:cNvSpPr>
            <a:spLocks noGrp="1"/>
          </p:cNvSpPr>
          <p:nvPr>
            <p:ph type="body" idx="12"/>
          </p:nvPr>
        </p:nvSpPr>
        <p:spPr>
          <a:xfrm>
            <a:off x="7896860" y="3668847"/>
            <a:ext cx="3228340" cy="1796718"/>
          </a:xfrm>
        </p:spPr>
        <p:txBody>
          <a:bodyPr lIns="0" tIns="0" rIns="0" bIns="0"/>
          <a:lstStyle>
            <a:lvl1pPr algn="ctr">
              <a:defRPr sz="2200" b="0" i="0">
                <a:solidFill>
                  <a:schemeClr val="tx1"/>
                </a:solidFill>
                <a:latin typeface="Calibri"/>
                <a:cs typeface="Calibri"/>
              </a:defRPr>
            </a:lvl1pPr>
          </a:lstStyle>
          <a:p>
            <a:endParaRPr dirty="0"/>
          </a:p>
        </p:txBody>
      </p:sp>
      <p:sp>
        <p:nvSpPr>
          <p:cNvPr id="29" name="Holder 3">
            <a:extLst>
              <a:ext uri="{FF2B5EF4-FFF2-40B4-BE49-F238E27FC236}">
                <a16:creationId xmlns:a16="http://schemas.microsoft.com/office/drawing/2014/main" id="{901B30A6-4149-2544-B25D-3DDA7A34D517}"/>
              </a:ext>
            </a:extLst>
          </p:cNvPr>
          <p:cNvSpPr>
            <a:spLocks noGrp="1"/>
          </p:cNvSpPr>
          <p:nvPr>
            <p:ph sz="half" idx="13"/>
          </p:nvPr>
        </p:nvSpPr>
        <p:spPr>
          <a:xfrm>
            <a:off x="7896859" y="1909067"/>
            <a:ext cx="3228341" cy="1568782"/>
          </a:xfrm>
          <a:prstGeom prst="rect">
            <a:avLst/>
          </a:prstGeom>
        </p:spPr>
        <p:txBody>
          <a:bodyPr wrap="square" lIns="0" tIns="0" rIns="0" bIns="0">
            <a:spAutoFit/>
          </a:bodyPr>
          <a:lstStyle>
            <a:lvl1pPr>
              <a:defRPr/>
            </a:lvl1pPr>
          </a:lstStyle>
          <a:p>
            <a:endParaRPr dirty="0"/>
          </a:p>
        </p:txBody>
      </p:sp>
    </p:spTree>
    <p:extLst>
      <p:ext uri="{BB962C8B-B14F-4D97-AF65-F5344CB8AC3E}">
        <p14:creationId xmlns:p14="http://schemas.microsoft.com/office/powerpoint/2010/main" val="1609518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10613" y="749300"/>
            <a:ext cx="10939780" cy="635000"/>
          </a:xfrm>
        </p:spPr>
        <p:txBody>
          <a:bodyPr lIns="0" tIns="0" rIns="0" bIns="0"/>
          <a:lstStyle>
            <a:lvl1pPr>
              <a:defRPr sz="4000" b="1" i="0">
                <a:solidFill>
                  <a:srgbClr val="8C0B41"/>
                </a:solidFill>
                <a:latin typeface="Tahoma"/>
                <a:cs typeface="Tahoma"/>
              </a:defRPr>
            </a:lvl1pPr>
          </a:lstStyle>
          <a:p>
            <a:endParaRPr dirty="0"/>
          </a:p>
        </p:txBody>
      </p:sp>
      <p:sp>
        <p:nvSpPr>
          <p:cNvPr id="3" name="Holder 3"/>
          <p:cNvSpPr>
            <a:spLocks noGrp="1"/>
          </p:cNvSpPr>
          <p:nvPr>
            <p:ph type="body" idx="1" hasCustomPrompt="1"/>
          </p:nvPr>
        </p:nvSpPr>
        <p:spPr>
          <a:xfrm>
            <a:off x="916939" y="2521203"/>
            <a:ext cx="9971405" cy="677108"/>
          </a:xfrm>
        </p:spPr>
        <p:txBody>
          <a:bodyPr lIns="0" tIns="0" rIns="0" bIns="0" numCol="2"/>
          <a:lstStyle>
            <a:lvl1pPr marL="342900" indent="-342900">
              <a:buFont typeface="Arial" panose="020B0604020202020204" pitchFamily="34" charset="0"/>
              <a:buChar char="•"/>
              <a:defRPr sz="2200" b="0" i="0">
                <a:solidFill>
                  <a:schemeClr val="tx1"/>
                </a:solidFill>
                <a:latin typeface="Calibri"/>
                <a:cs typeface="Calibri"/>
              </a:defRPr>
            </a:lvl1pPr>
          </a:lstStyle>
          <a:p>
            <a:r>
              <a:rPr lang="en-US" dirty="0"/>
              <a:t>Text here</a:t>
            </a:r>
          </a:p>
          <a:p>
            <a:r>
              <a:rPr lang="en-US" dirty="0"/>
              <a:t>Text here</a:t>
            </a:r>
          </a:p>
          <a:p>
            <a:r>
              <a:rPr lang="en-US" dirty="0"/>
              <a:t>Text here</a:t>
            </a:r>
          </a:p>
          <a:p>
            <a:r>
              <a:rPr lang="en-US" dirty="0"/>
              <a:t>Text here</a:t>
            </a:r>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5041F08-C885-453F-BB34-62407F8BC596}" type="datetime1">
              <a:rPr lang="en-US" smtClean="0"/>
              <a:t>6/28/21</a:t>
            </a:fld>
            <a:endParaRPr lang="en-US" dirty="0"/>
          </a:p>
        </p:txBody>
      </p:sp>
      <p:pic>
        <p:nvPicPr>
          <p:cNvPr id="7" name="Picture 6">
            <a:extLst>
              <a:ext uri="{FF2B5EF4-FFF2-40B4-BE49-F238E27FC236}">
                <a16:creationId xmlns:a16="http://schemas.microsoft.com/office/drawing/2014/main" id="{1A654D00-2AD3-E041-9974-CBC9BC154A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04" b="15481"/>
          <a:stretch/>
        </p:blipFill>
        <p:spPr>
          <a:xfrm>
            <a:off x="1103840" y="0"/>
            <a:ext cx="11088160" cy="5791200"/>
          </a:xfrm>
          <a:prstGeom prst="rect">
            <a:avLst/>
          </a:prstGeom>
        </p:spPr>
      </p:pic>
      <p:pic>
        <p:nvPicPr>
          <p:cNvPr id="11" name="Picture 10">
            <a:extLst>
              <a:ext uri="{FF2B5EF4-FFF2-40B4-BE49-F238E27FC236}">
                <a16:creationId xmlns:a16="http://schemas.microsoft.com/office/drawing/2014/main" id="{047EB3F9-654E-034D-B0B3-15CBA10DB0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1200" y="5975018"/>
            <a:ext cx="1676400" cy="651933"/>
          </a:xfrm>
          <a:prstGeom prst="rect">
            <a:avLst/>
          </a:prstGeom>
        </p:spPr>
      </p:pic>
      <p:sp>
        <p:nvSpPr>
          <p:cNvPr id="6" name="Holder 6"/>
          <p:cNvSpPr>
            <a:spLocks noGrp="1"/>
          </p:cNvSpPr>
          <p:nvPr>
            <p:ph type="sldNum" sz="quarter" idx="7"/>
          </p:nvPr>
        </p:nvSpPr>
        <p:spPr/>
        <p:txBody>
          <a:bodyPr lIns="0" tIns="0" rIns="0" bIns="0"/>
          <a:lstStyle>
            <a:lvl1pPr>
              <a:defRPr sz="1600" b="0" i="0">
                <a:solidFill>
                  <a:srgbClr val="FEFFFF"/>
                </a:solidFill>
                <a:latin typeface="Calibri"/>
                <a:cs typeface="Calibri"/>
              </a:defRPr>
            </a:lvl1pPr>
          </a:lstStyle>
          <a:p>
            <a:pPr marL="38100">
              <a:lnSpc>
                <a:spcPct val="100000"/>
              </a:lnSpc>
              <a:spcBef>
                <a:spcPts val="20"/>
              </a:spcBef>
            </a:pPr>
            <a:fld id="{81D60167-4931-47E6-BA6A-407CBD079E47}" type="slidenum">
              <a:rPr dirty="0"/>
              <a:t>‹#›</a:t>
            </a:fld>
            <a:endParaRPr dirty="0"/>
          </a:p>
        </p:txBody>
      </p:sp>
    </p:spTree>
    <p:extLst>
      <p:ext uri="{BB962C8B-B14F-4D97-AF65-F5344CB8AC3E}">
        <p14:creationId xmlns:p14="http://schemas.microsoft.com/office/powerpoint/2010/main" val="2894509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8C0B41"/>
                </a:solidFill>
                <a:latin typeface="Tahoma"/>
                <a:cs typeface="Tahom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sz="half" idx="3"/>
          </p:nvPr>
        </p:nvSpPr>
        <p:spPr>
          <a:xfrm>
            <a:off x="7163536" y="1498091"/>
            <a:ext cx="4942840" cy="3818254"/>
          </a:xfrm>
          <a:prstGeom prst="rect">
            <a:avLst/>
          </a:prstGeom>
        </p:spPr>
        <p:txBody>
          <a:bodyPr wrap="square" lIns="0" tIns="0" rIns="0" bIns="0">
            <a:spAutoFit/>
          </a:bodyPr>
          <a:lstStyle>
            <a:lvl1pPr>
              <a:defRPr sz="2000" b="1" i="0">
                <a:solidFill>
                  <a:schemeClr val="tx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B58002B6-5C2A-4F88-9DF8-2F071EAF7868}" type="datetime1">
              <a:rPr lang="en-US" smtClean="0"/>
              <a:t>6/28/21</a:t>
            </a:fld>
            <a:endParaRPr lang="en-US" dirty="0"/>
          </a:p>
        </p:txBody>
      </p:sp>
      <p:sp>
        <p:nvSpPr>
          <p:cNvPr id="7" name="Holder 7"/>
          <p:cNvSpPr>
            <a:spLocks noGrp="1"/>
          </p:cNvSpPr>
          <p:nvPr>
            <p:ph type="sldNum" sz="quarter" idx="7"/>
          </p:nvPr>
        </p:nvSpPr>
        <p:spPr/>
        <p:txBody>
          <a:bodyPr lIns="0" tIns="0" rIns="0" bIns="0"/>
          <a:lstStyle>
            <a:lvl1pPr>
              <a:defRPr sz="1600" b="0" i="0">
                <a:solidFill>
                  <a:srgbClr val="FEFFFF"/>
                </a:solidFill>
                <a:latin typeface="Calibri"/>
                <a:cs typeface="Calibri"/>
              </a:defRPr>
            </a:lvl1pPr>
          </a:lstStyle>
          <a:p>
            <a:pPr marL="38100">
              <a:lnSpc>
                <a:spcPct val="100000"/>
              </a:lnSpc>
              <a:spcBef>
                <a:spcPts val="20"/>
              </a:spcBef>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8C0B41"/>
                </a:solidFill>
                <a:latin typeface="Tahoma"/>
                <a:cs typeface="Tahoma"/>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70827A36-6F84-4004-8908-438A5052F3AF}" type="datetime1">
              <a:rPr lang="en-US" smtClean="0"/>
              <a:t>6/28/21</a:t>
            </a:fld>
            <a:endParaRPr lang="en-US" dirty="0"/>
          </a:p>
        </p:txBody>
      </p:sp>
      <p:sp>
        <p:nvSpPr>
          <p:cNvPr id="5" name="Holder 5"/>
          <p:cNvSpPr>
            <a:spLocks noGrp="1"/>
          </p:cNvSpPr>
          <p:nvPr>
            <p:ph type="sldNum" sz="quarter" idx="7"/>
          </p:nvPr>
        </p:nvSpPr>
        <p:spPr/>
        <p:txBody>
          <a:bodyPr lIns="0" tIns="0" rIns="0" bIns="0"/>
          <a:lstStyle>
            <a:lvl1pPr>
              <a:defRPr sz="1600" b="0" i="0">
                <a:solidFill>
                  <a:srgbClr val="FEFFFF"/>
                </a:solidFill>
                <a:latin typeface="Calibri"/>
                <a:cs typeface="Calibri"/>
              </a:defRPr>
            </a:lvl1pPr>
          </a:lstStyle>
          <a:p>
            <a:pPr marL="38100">
              <a:lnSpc>
                <a:spcPct val="100000"/>
              </a:lnSpc>
              <a:spcBef>
                <a:spcPts val="20"/>
              </a:spcBef>
            </a:pPr>
            <a:fld id="{81D60167-4931-47E6-BA6A-407CBD079E47}" type="slidenum">
              <a:rPr dirty="0"/>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78E0B187-522D-45DC-A1AD-53D5A1A58ED3}" type="datetime1">
              <a:rPr lang="en-US" smtClean="0"/>
              <a:t>6/28/21</a:t>
            </a:fld>
            <a:endParaRPr lang="en-US" dirty="0"/>
          </a:p>
        </p:txBody>
      </p:sp>
      <p:sp>
        <p:nvSpPr>
          <p:cNvPr id="4" name="Holder 4"/>
          <p:cNvSpPr>
            <a:spLocks noGrp="1"/>
          </p:cNvSpPr>
          <p:nvPr>
            <p:ph type="sldNum" sz="quarter" idx="7"/>
          </p:nvPr>
        </p:nvSpPr>
        <p:spPr/>
        <p:txBody>
          <a:bodyPr lIns="0" tIns="0" rIns="0" bIns="0"/>
          <a:lstStyle>
            <a:lvl1pPr>
              <a:defRPr sz="1600" b="0" i="0">
                <a:solidFill>
                  <a:srgbClr val="FEFFFF"/>
                </a:solidFill>
                <a:latin typeface="Calibri"/>
                <a:cs typeface="Calibri"/>
              </a:defRPr>
            </a:lvl1pPr>
          </a:lstStyle>
          <a:p>
            <a:pPr marL="38100">
              <a:lnSpc>
                <a:spcPct val="100000"/>
              </a:lnSpc>
              <a:spcBef>
                <a:spcPts val="20"/>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758248"/>
            <a:ext cx="12192000" cy="1099820"/>
          </a:xfrm>
          <a:custGeom>
            <a:avLst/>
            <a:gdLst/>
            <a:ahLst/>
            <a:cxnLst/>
            <a:rect l="l" t="t" r="r" b="b"/>
            <a:pathLst>
              <a:path w="12192000" h="1099820">
                <a:moveTo>
                  <a:pt x="0" y="0"/>
                </a:moveTo>
                <a:lnTo>
                  <a:pt x="12192000" y="0"/>
                </a:lnTo>
                <a:lnTo>
                  <a:pt x="12192000" y="1099750"/>
                </a:lnTo>
                <a:lnTo>
                  <a:pt x="0" y="1099750"/>
                </a:lnTo>
                <a:lnTo>
                  <a:pt x="0" y="0"/>
                </a:lnTo>
                <a:close/>
              </a:path>
            </a:pathLst>
          </a:custGeom>
          <a:solidFill>
            <a:srgbClr val="8C0B41"/>
          </a:solidFill>
        </p:spPr>
        <p:txBody>
          <a:bodyPr wrap="square" lIns="0" tIns="0" rIns="0" bIns="0" rtlCol="0"/>
          <a:lstStyle/>
          <a:p>
            <a:endParaRPr dirty="0"/>
          </a:p>
        </p:txBody>
      </p:sp>
      <p:sp>
        <p:nvSpPr>
          <p:cNvPr id="17" name="bk object 17"/>
          <p:cNvSpPr/>
          <p:nvPr/>
        </p:nvSpPr>
        <p:spPr>
          <a:xfrm>
            <a:off x="677562" y="5919725"/>
            <a:ext cx="692362" cy="776796"/>
          </a:xfrm>
          <a:prstGeom prst="rect">
            <a:avLst/>
          </a:prstGeom>
          <a:blipFill>
            <a:blip r:embed="rId9" cstate="print"/>
            <a:stretch>
              <a:fillRect/>
            </a:stretch>
          </a:blipFill>
        </p:spPr>
        <p:txBody>
          <a:bodyPr wrap="square" lIns="0" tIns="0" rIns="0" bIns="0" rtlCol="0"/>
          <a:lstStyle/>
          <a:p>
            <a:endParaRPr dirty="0"/>
          </a:p>
        </p:txBody>
      </p:sp>
      <p:sp>
        <p:nvSpPr>
          <p:cNvPr id="18" name="bk object 18"/>
          <p:cNvSpPr/>
          <p:nvPr/>
        </p:nvSpPr>
        <p:spPr>
          <a:xfrm>
            <a:off x="1592347" y="6083348"/>
            <a:ext cx="3146855" cy="449550"/>
          </a:xfrm>
          <a:prstGeom prst="rect">
            <a:avLst/>
          </a:prstGeom>
          <a:blipFill>
            <a:blip r:embed="rId10"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810613" y="311403"/>
            <a:ext cx="10939780" cy="635000"/>
          </a:xfrm>
          <a:prstGeom prst="rect">
            <a:avLst/>
          </a:prstGeom>
        </p:spPr>
        <p:txBody>
          <a:bodyPr wrap="square" lIns="0" tIns="0" rIns="0" bIns="0">
            <a:spAutoFit/>
          </a:bodyPr>
          <a:lstStyle>
            <a:lvl1pPr>
              <a:defRPr sz="4000" b="1" i="0">
                <a:solidFill>
                  <a:srgbClr val="8C0B41"/>
                </a:solidFill>
                <a:latin typeface="Tahoma"/>
                <a:cs typeface="Tahoma"/>
              </a:defRPr>
            </a:lvl1pPr>
          </a:lstStyle>
          <a:p>
            <a:endParaRPr/>
          </a:p>
        </p:txBody>
      </p:sp>
      <p:sp>
        <p:nvSpPr>
          <p:cNvPr id="3" name="Holder 3"/>
          <p:cNvSpPr>
            <a:spLocks noGrp="1"/>
          </p:cNvSpPr>
          <p:nvPr>
            <p:ph type="body" idx="1"/>
          </p:nvPr>
        </p:nvSpPr>
        <p:spPr>
          <a:xfrm>
            <a:off x="916939" y="2521203"/>
            <a:ext cx="9971405" cy="2311400"/>
          </a:xfrm>
          <a:prstGeom prst="rect">
            <a:avLst/>
          </a:prstGeom>
        </p:spPr>
        <p:txBody>
          <a:bodyPr wrap="square" lIns="0" tIns="0" rIns="0" bIns="0">
            <a:spAutoFit/>
          </a:bodyPr>
          <a:lstStyle>
            <a:lvl1pPr>
              <a:defRPr sz="22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2FF438BF-162B-472C-92E2-9B9E43F66D89}" type="datetime1">
              <a:rPr lang="en-US" smtClean="0"/>
              <a:t>6/28/21</a:t>
            </a:fld>
            <a:endParaRPr lang="en-US" dirty="0"/>
          </a:p>
        </p:txBody>
      </p:sp>
      <p:sp>
        <p:nvSpPr>
          <p:cNvPr id="6" name="Holder 6"/>
          <p:cNvSpPr>
            <a:spLocks noGrp="1"/>
          </p:cNvSpPr>
          <p:nvPr>
            <p:ph type="sldNum" sz="quarter" idx="7"/>
          </p:nvPr>
        </p:nvSpPr>
        <p:spPr>
          <a:xfrm>
            <a:off x="11684737" y="6164143"/>
            <a:ext cx="282575" cy="273685"/>
          </a:xfrm>
          <a:prstGeom prst="rect">
            <a:avLst/>
          </a:prstGeom>
        </p:spPr>
        <p:txBody>
          <a:bodyPr wrap="square" lIns="0" tIns="0" rIns="0" bIns="0">
            <a:spAutoFit/>
          </a:bodyPr>
          <a:lstStyle>
            <a:lvl1pPr>
              <a:defRPr sz="1600" b="0" i="0">
                <a:solidFill>
                  <a:srgbClr val="FEFFFF"/>
                </a:solidFill>
                <a:latin typeface="Calibri"/>
                <a:cs typeface="Calibri"/>
              </a:defRPr>
            </a:lvl1pPr>
          </a:lstStyle>
          <a:p>
            <a:pPr marL="38100">
              <a:lnSpc>
                <a:spcPct val="100000"/>
              </a:lnSpc>
              <a:spcBef>
                <a:spcPts val="20"/>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6" r:id="rId4"/>
    <p:sldLayoutId id="2147483663" r:id="rId5"/>
    <p:sldLayoutId id="2147483664" r:id="rId6"/>
    <p:sldLayoutId id="2147483665"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hyperlink" Target="mailto:mshelby@psl.nmsu.edu"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giving.nmsu.edu/CREW.html" TargetMode="External"/><Relationship Id="rId2" Type="http://schemas.openxmlformats.org/officeDocument/2006/relationships/hyperlink" Target="mailto:mshelby@psl.nmsu.ed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esanchez@psl.nmsu.edu" TargetMode="External"/><Relationship Id="rId7" Type="http://schemas.openxmlformats.org/officeDocument/2006/relationships/hyperlink" Target="http://giving.nmsu.edu/CREW.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cdn.flipsnack.com/widget/v2/widget.html?hash=cnavqa8hp8" TargetMode="External"/><Relationship Id="rId5" Type="http://schemas.openxmlformats.org/officeDocument/2006/relationships/hyperlink" Target="mailto:patsulli@nmsu.edu" TargetMode="External"/><Relationship Id="rId4" Type="http://schemas.openxmlformats.org/officeDocument/2006/relationships/hyperlink" Target="mailto:mshelby@psl.nmsu.edu"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file:///C:/Users/mshelby.PSL/Downloads/ASEE_2014_Cohort_Final_.pdf" TargetMode="External"/><Relationship Id="rId3" Type="http://schemas.openxmlformats.org/officeDocument/2006/relationships/hyperlink" Target="http://scholar.google.com/scholar_url?url=https://journals.sagepub.com/doi/abs/10.1177/105382590803100207&amp;hl=en&amp;sa=X&amp;ei=Z9OzX8DENcucygTotaXYBQ&amp;scisig=AAGBfm26xFsmO8ZBw56aLnCNJlAIvGZG_g&amp;nossl=1&amp;oi=scholar" TargetMode="External"/><Relationship Id="rId7" Type="http://schemas.openxmlformats.org/officeDocument/2006/relationships/hyperlink" Target="https://journals.sagepub.com/doi/abs/10.1177/105268469300300405" TargetMode="External"/><Relationship Id="rId2" Type="http://schemas.openxmlformats.org/officeDocument/2006/relationships/hyperlink" Target="http://www.middlebury.edu/newsroom/archive/2017-news/node/550492" TargetMode="External"/><Relationship Id="rId1" Type="http://schemas.openxmlformats.org/officeDocument/2006/relationships/slideLayout" Target="../slideLayouts/slideLayout4.xml"/><Relationship Id="rId6" Type="http://schemas.openxmlformats.org/officeDocument/2006/relationships/hyperlink" Target="https://search.proquest.com/openview/24f62a7c264bb9ad995e504321e44395/1?pq-origsite=gscholar&amp;cbl=44724" TargetMode="External"/><Relationship Id="rId5" Type="http://schemas.openxmlformats.org/officeDocument/2006/relationships/hyperlink" Target="https://www.stateuniversity.com/blog/permalink/The-Advantages-of-a-Cohort-Program.html" TargetMode="External"/><Relationship Id="rId4" Type="http://schemas.openxmlformats.org/officeDocument/2006/relationships/hyperlink" Target="https://academicpartnerships.uta.edu/articles/healthcare/value-of-cohort-learning.aspx" TargetMode="External"/><Relationship Id="rId9" Type="http://schemas.openxmlformats.org/officeDocument/2006/relationships/hyperlink" Target="https://repository.library.northeastern.edu/files/neu:cj82pw09w/fulltext.pdf"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7A408F8-3D73-F04D-ADBE-5FC69A5D5EA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606" y="-109298"/>
            <a:ext cx="12386308" cy="6967298"/>
          </a:xfrm>
          <a:prstGeom prst="rect">
            <a:avLst/>
          </a:prstGeom>
        </p:spPr>
      </p:pic>
      <p:sp>
        <p:nvSpPr>
          <p:cNvPr id="3" name="object 3"/>
          <p:cNvSpPr/>
          <p:nvPr/>
        </p:nvSpPr>
        <p:spPr>
          <a:xfrm>
            <a:off x="5183237" y="4557650"/>
            <a:ext cx="1408430" cy="1539240"/>
          </a:xfrm>
          <a:custGeom>
            <a:avLst/>
            <a:gdLst/>
            <a:ahLst/>
            <a:cxnLst/>
            <a:rect l="l" t="t" r="r" b="b"/>
            <a:pathLst>
              <a:path w="1408429" h="1539239">
                <a:moveTo>
                  <a:pt x="0" y="0"/>
                </a:moveTo>
                <a:lnTo>
                  <a:pt x="1408176" y="0"/>
                </a:lnTo>
                <a:lnTo>
                  <a:pt x="1408176" y="1538934"/>
                </a:lnTo>
                <a:lnTo>
                  <a:pt x="0" y="1538934"/>
                </a:lnTo>
                <a:lnTo>
                  <a:pt x="0" y="0"/>
                </a:lnTo>
                <a:close/>
              </a:path>
            </a:pathLst>
          </a:custGeom>
          <a:solidFill>
            <a:srgbClr val="8C0B41"/>
          </a:solidFill>
        </p:spPr>
        <p:txBody>
          <a:bodyPr wrap="square" lIns="0" tIns="0" rIns="0" bIns="0" rtlCol="0"/>
          <a:lstStyle/>
          <a:p>
            <a:endParaRPr dirty="0"/>
          </a:p>
        </p:txBody>
      </p:sp>
      <p:sp>
        <p:nvSpPr>
          <p:cNvPr id="4" name="object 4"/>
          <p:cNvSpPr/>
          <p:nvPr/>
        </p:nvSpPr>
        <p:spPr>
          <a:xfrm>
            <a:off x="5378406" y="4755356"/>
            <a:ext cx="1012319" cy="1137156"/>
          </a:xfrm>
          <a:prstGeom prst="rect">
            <a:avLst/>
          </a:prstGeom>
          <a:blipFill>
            <a:blip r:embed="rId4" cstate="print"/>
            <a:stretch>
              <a:fillRect/>
            </a:stretch>
          </a:blipFill>
        </p:spPr>
        <p:txBody>
          <a:bodyPr wrap="square" lIns="0" tIns="0" rIns="0" bIns="0" rtlCol="0"/>
          <a:lstStyle/>
          <a:p>
            <a:endParaRPr dirty="0"/>
          </a:p>
        </p:txBody>
      </p:sp>
      <p:sp>
        <p:nvSpPr>
          <p:cNvPr id="5" name="object 5"/>
          <p:cNvSpPr/>
          <p:nvPr/>
        </p:nvSpPr>
        <p:spPr>
          <a:xfrm>
            <a:off x="4006506" y="6206200"/>
            <a:ext cx="4160519" cy="594359"/>
          </a:xfrm>
          <a:prstGeom prst="rect">
            <a:avLst/>
          </a:prstGeom>
          <a:blipFill>
            <a:blip r:embed="rId5" cstate="print"/>
            <a:stretch>
              <a:fillRect/>
            </a:stretch>
          </a:blipFill>
        </p:spPr>
        <p:txBody>
          <a:bodyPr wrap="square" lIns="0" tIns="0" rIns="0" bIns="0" rtlCol="0"/>
          <a:lstStyle/>
          <a:p>
            <a:endParaRPr dirty="0"/>
          </a:p>
        </p:txBody>
      </p:sp>
      <p:sp>
        <p:nvSpPr>
          <p:cNvPr id="6" name="object 6"/>
          <p:cNvSpPr/>
          <p:nvPr/>
        </p:nvSpPr>
        <p:spPr>
          <a:xfrm>
            <a:off x="5867400" y="3444124"/>
            <a:ext cx="0" cy="706120"/>
          </a:xfrm>
          <a:custGeom>
            <a:avLst/>
            <a:gdLst/>
            <a:ahLst/>
            <a:cxnLst/>
            <a:rect l="l" t="t" r="r" b="b"/>
            <a:pathLst>
              <a:path h="706120">
                <a:moveTo>
                  <a:pt x="0" y="0"/>
                </a:moveTo>
                <a:lnTo>
                  <a:pt x="1" y="705845"/>
                </a:lnTo>
              </a:path>
            </a:pathLst>
          </a:custGeom>
          <a:ln w="19050">
            <a:solidFill>
              <a:srgbClr val="FEFFFF"/>
            </a:solidFill>
          </a:ln>
        </p:spPr>
        <p:txBody>
          <a:bodyPr wrap="square" lIns="0" tIns="0" rIns="0" bIns="0" rtlCol="0"/>
          <a:lstStyle/>
          <a:p>
            <a:endParaRPr dirty="0"/>
          </a:p>
        </p:txBody>
      </p:sp>
      <p:sp>
        <p:nvSpPr>
          <p:cNvPr id="7" name="object 7"/>
          <p:cNvSpPr txBox="1">
            <a:spLocks noGrp="1"/>
          </p:cNvSpPr>
          <p:nvPr>
            <p:ph type="title"/>
          </p:nvPr>
        </p:nvSpPr>
        <p:spPr>
          <a:xfrm>
            <a:off x="608012" y="1130300"/>
            <a:ext cx="10518775" cy="1797928"/>
          </a:xfrm>
          <a:prstGeom prst="rect">
            <a:avLst/>
          </a:prstGeom>
        </p:spPr>
        <p:txBody>
          <a:bodyPr vert="horz" wrap="square" lIns="0" tIns="12700" rIns="0" bIns="0" rtlCol="0">
            <a:spAutoFit/>
          </a:bodyPr>
          <a:lstStyle/>
          <a:p>
            <a:pPr marL="12700" algn="ctr">
              <a:lnSpc>
                <a:spcPct val="100000"/>
              </a:lnSpc>
              <a:spcBef>
                <a:spcPts val="100"/>
              </a:spcBef>
            </a:pPr>
            <a:r>
              <a:rPr lang="en-US" sz="3600" spc="-5" dirty="0">
                <a:solidFill>
                  <a:srgbClr val="FEFFFF"/>
                </a:solidFill>
              </a:rPr>
              <a:t>Classified Ready Employee Workforce</a:t>
            </a:r>
            <a:br>
              <a:rPr lang="en-US" sz="3600" spc="-5" dirty="0">
                <a:solidFill>
                  <a:srgbClr val="FEFFFF"/>
                </a:solidFill>
              </a:rPr>
            </a:br>
            <a:r>
              <a:rPr lang="en-US" sz="3600" spc="-5" dirty="0">
                <a:solidFill>
                  <a:srgbClr val="FEFFFF"/>
                </a:solidFill>
              </a:rPr>
              <a:t>CREW</a:t>
            </a:r>
            <a:br>
              <a:rPr lang="en-US" sz="3600" spc="-5" dirty="0">
                <a:solidFill>
                  <a:srgbClr val="FEFFFF"/>
                </a:solidFill>
              </a:rPr>
            </a:br>
            <a:br>
              <a:rPr lang="en-US" sz="2200" spc="-5" dirty="0">
                <a:solidFill>
                  <a:srgbClr val="FEFFFF"/>
                </a:solidFill>
              </a:rPr>
            </a:br>
            <a:r>
              <a:rPr lang="en-US" sz="2200" spc="-5" dirty="0">
                <a:solidFill>
                  <a:srgbClr val="FEFFFF"/>
                </a:solidFill>
              </a:rPr>
              <a:t>Dr. Marcella Shelby, Strategic Initiatives Officer</a:t>
            </a:r>
            <a:endParaRPr sz="2200" spc="-5" dirty="0">
              <a:solidFill>
                <a:srgbClr val="FEFFFF"/>
              </a:solidFill>
            </a:endParaRPr>
          </a:p>
        </p:txBody>
      </p:sp>
      <p:sp>
        <p:nvSpPr>
          <p:cNvPr id="9" name="object 9"/>
          <p:cNvSpPr txBox="1"/>
          <p:nvPr/>
        </p:nvSpPr>
        <p:spPr>
          <a:xfrm>
            <a:off x="2697294" y="3660482"/>
            <a:ext cx="3347910" cy="289823"/>
          </a:xfrm>
          <a:prstGeom prst="rect">
            <a:avLst/>
          </a:prstGeom>
        </p:spPr>
        <p:txBody>
          <a:bodyPr vert="horz" wrap="square" lIns="0" tIns="12700" rIns="0" bIns="0" rtlCol="0">
            <a:spAutoFit/>
          </a:bodyPr>
          <a:lstStyle/>
          <a:p>
            <a:pPr marL="12700">
              <a:lnSpc>
                <a:spcPct val="100000"/>
              </a:lnSpc>
              <a:spcBef>
                <a:spcPts val="100"/>
              </a:spcBef>
            </a:pPr>
            <a:r>
              <a:rPr lang="en-US" sz="1800" spc="-5" dirty="0">
                <a:solidFill>
                  <a:srgbClr val="FEFFFF"/>
                </a:solidFill>
                <a:latin typeface="Tahoma"/>
                <a:cs typeface="Tahoma"/>
              </a:rPr>
              <a:t>Physical Science Laboratory</a:t>
            </a:r>
            <a:endParaRPr sz="1800" dirty="0">
              <a:latin typeface="Tahoma"/>
              <a:cs typeface="Tahoma"/>
            </a:endParaRPr>
          </a:p>
        </p:txBody>
      </p:sp>
      <p:sp>
        <p:nvSpPr>
          <p:cNvPr id="10" name="object 10"/>
          <p:cNvSpPr txBox="1"/>
          <p:nvPr/>
        </p:nvSpPr>
        <p:spPr>
          <a:xfrm>
            <a:off x="6386934" y="3635755"/>
            <a:ext cx="2223666" cy="289823"/>
          </a:xfrm>
          <a:prstGeom prst="rect">
            <a:avLst/>
          </a:prstGeom>
        </p:spPr>
        <p:txBody>
          <a:bodyPr vert="horz" wrap="square" lIns="0" tIns="12700" rIns="0" bIns="0" rtlCol="0">
            <a:spAutoFit/>
          </a:bodyPr>
          <a:lstStyle/>
          <a:p>
            <a:pPr marL="12700">
              <a:lnSpc>
                <a:spcPct val="100000"/>
              </a:lnSpc>
              <a:spcBef>
                <a:spcPts val="100"/>
              </a:spcBef>
            </a:pPr>
            <a:r>
              <a:rPr lang="en-US" spc="-5" dirty="0">
                <a:solidFill>
                  <a:srgbClr val="FEFFFF"/>
                </a:solidFill>
                <a:latin typeface="Tahoma"/>
                <a:cs typeface="Tahoma"/>
              </a:rPr>
              <a:t>July </a:t>
            </a:r>
            <a:r>
              <a:rPr lang="en-US" sz="1800" dirty="0">
                <a:solidFill>
                  <a:srgbClr val="FEFFFF"/>
                </a:solidFill>
                <a:latin typeface="Tahoma"/>
                <a:cs typeface="Tahoma"/>
              </a:rPr>
              <a:t>2021</a:t>
            </a:r>
            <a:endParaRPr sz="1800" dirty="0">
              <a:latin typeface="Tahoma"/>
              <a:cs typeface="Tahoma"/>
            </a:endParaRPr>
          </a:p>
        </p:txBody>
      </p:sp>
    </p:spTree>
    <p:extLst>
      <p:ext uri="{BB962C8B-B14F-4D97-AF65-F5344CB8AC3E}">
        <p14:creationId xmlns:p14="http://schemas.microsoft.com/office/powerpoint/2010/main" val="931215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p:txBody>
          <a:bodyPr/>
          <a:lstStyle/>
          <a:p>
            <a:pPr marL="38100">
              <a:lnSpc>
                <a:spcPct val="100000"/>
              </a:lnSpc>
              <a:spcBef>
                <a:spcPts val="20"/>
              </a:spcBef>
            </a:pPr>
            <a:fld id="{81D60167-4931-47E6-BA6A-407CBD079E47}" type="slidenum">
              <a:rPr lang="en-US" smtClean="0"/>
              <a:t>10</a:t>
            </a:fld>
            <a:endParaRPr lang="en-US" dirty="0"/>
          </a:p>
        </p:txBody>
      </p:sp>
      <p:graphicFrame>
        <p:nvGraphicFramePr>
          <p:cNvPr id="6" name="Diagram 5"/>
          <p:cNvGraphicFramePr/>
          <p:nvPr>
            <p:extLst>
              <p:ext uri="{D42A27DB-BD31-4B8C-83A1-F6EECF244321}">
                <p14:modId xmlns:p14="http://schemas.microsoft.com/office/powerpoint/2010/main" val="3928413027"/>
              </p:ext>
            </p:extLst>
          </p:nvPr>
        </p:nvGraphicFramePr>
        <p:xfrm>
          <a:off x="761999" y="1066800"/>
          <a:ext cx="10922737"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a:xfrm>
            <a:off x="533400" y="311737"/>
            <a:ext cx="10939780" cy="635000"/>
          </a:xfrm>
        </p:spPr>
        <p:txBody>
          <a:bodyPr/>
          <a:lstStyle/>
          <a:p>
            <a:pPr algn="ctr"/>
            <a:r>
              <a:rPr lang="en-US" dirty="0"/>
              <a:t>Program Funding</a:t>
            </a:r>
          </a:p>
        </p:txBody>
      </p:sp>
    </p:spTree>
    <p:extLst>
      <p:ext uri="{BB962C8B-B14F-4D97-AF65-F5344CB8AC3E}">
        <p14:creationId xmlns:p14="http://schemas.microsoft.com/office/powerpoint/2010/main" val="3630039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p:txBody>
          <a:bodyPr/>
          <a:lstStyle/>
          <a:p>
            <a:pPr marL="38100">
              <a:lnSpc>
                <a:spcPct val="100000"/>
              </a:lnSpc>
              <a:spcBef>
                <a:spcPts val="20"/>
              </a:spcBef>
            </a:pPr>
            <a:fld id="{81D60167-4931-47E6-BA6A-407CBD079E47}" type="slidenum">
              <a:rPr lang="en-US" smtClean="0"/>
              <a:t>11</a:t>
            </a:fld>
            <a:endParaRPr lang="en-US" dirty="0"/>
          </a:p>
        </p:txBody>
      </p:sp>
      <p:graphicFrame>
        <p:nvGraphicFramePr>
          <p:cNvPr id="11" name="Diagram 10"/>
          <p:cNvGraphicFramePr/>
          <p:nvPr>
            <p:extLst>
              <p:ext uri="{D42A27DB-BD31-4B8C-83A1-F6EECF244321}">
                <p14:modId xmlns:p14="http://schemas.microsoft.com/office/powerpoint/2010/main" val="1184848444"/>
              </p:ext>
            </p:extLst>
          </p:nvPr>
        </p:nvGraphicFramePr>
        <p:xfrm>
          <a:off x="228600" y="381000"/>
          <a:ext cx="11811000" cy="3467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5486400" y="3630670"/>
            <a:ext cx="2590800" cy="646331"/>
          </a:xfrm>
          <a:prstGeom prst="rect">
            <a:avLst/>
          </a:prstGeom>
          <a:noFill/>
        </p:spPr>
        <p:txBody>
          <a:bodyPr wrap="square" rtlCol="0">
            <a:spAutoFit/>
          </a:bodyPr>
          <a:lstStyle/>
          <a:p>
            <a:r>
              <a:rPr lang="en-US" dirty="0"/>
              <a:t>Student Wages and Fringe Benefits</a:t>
            </a:r>
          </a:p>
        </p:txBody>
      </p:sp>
      <p:sp>
        <p:nvSpPr>
          <p:cNvPr id="8" name="TextBox 7"/>
          <p:cNvSpPr txBox="1"/>
          <p:nvPr/>
        </p:nvSpPr>
        <p:spPr>
          <a:xfrm>
            <a:off x="304800" y="3621448"/>
            <a:ext cx="3499437" cy="923330"/>
          </a:xfrm>
          <a:prstGeom prst="rect">
            <a:avLst/>
          </a:prstGeom>
          <a:noFill/>
        </p:spPr>
        <p:txBody>
          <a:bodyPr wrap="square" rtlCol="0">
            <a:spAutoFit/>
          </a:bodyPr>
          <a:lstStyle/>
          <a:p>
            <a:r>
              <a:rPr lang="en-US" dirty="0"/>
              <a:t>Includes National Security Seminar Series, Program Management and Clearance </a:t>
            </a:r>
          </a:p>
        </p:txBody>
      </p:sp>
    </p:spTree>
    <p:extLst>
      <p:ext uri="{BB962C8B-B14F-4D97-AF65-F5344CB8AC3E}">
        <p14:creationId xmlns:p14="http://schemas.microsoft.com/office/powerpoint/2010/main" val="2119807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957" y="245621"/>
            <a:ext cx="10939780" cy="1231106"/>
          </a:xfrm>
        </p:spPr>
        <p:txBody>
          <a:bodyPr/>
          <a:lstStyle/>
          <a:p>
            <a:r>
              <a:rPr lang="en-US" dirty="0"/>
              <a:t>Investment Opportunities</a:t>
            </a:r>
            <a:br>
              <a:rPr lang="en-US" dirty="0"/>
            </a:br>
            <a:endParaRPr lang="en-US" dirty="0"/>
          </a:p>
        </p:txBody>
      </p:sp>
      <p:sp>
        <p:nvSpPr>
          <p:cNvPr id="4" name="Slide Number Placeholder 3"/>
          <p:cNvSpPr>
            <a:spLocks noGrp="1"/>
          </p:cNvSpPr>
          <p:nvPr>
            <p:ph type="sldNum" sz="quarter" idx="7"/>
          </p:nvPr>
        </p:nvSpPr>
        <p:spPr/>
        <p:txBody>
          <a:bodyPr/>
          <a:lstStyle/>
          <a:p>
            <a:pPr marL="38100">
              <a:lnSpc>
                <a:spcPct val="100000"/>
              </a:lnSpc>
              <a:spcBef>
                <a:spcPts val="20"/>
              </a:spcBef>
            </a:pPr>
            <a:fld id="{81D60167-4931-47E6-BA6A-407CBD079E47}" type="slidenum">
              <a:rPr lang="en-US" smtClean="0"/>
              <a:t>12</a:t>
            </a:fld>
            <a:endParaRPr lang="en-US" dirty="0"/>
          </a:p>
        </p:txBody>
      </p:sp>
      <p:sp>
        <p:nvSpPr>
          <p:cNvPr id="5" name="Text Placeholder 4"/>
          <p:cNvSpPr>
            <a:spLocks noGrp="1"/>
          </p:cNvSpPr>
          <p:nvPr>
            <p:ph type="body" idx="1"/>
          </p:nvPr>
        </p:nvSpPr>
        <p:spPr>
          <a:xfrm>
            <a:off x="4460730" y="1835435"/>
            <a:ext cx="3228340" cy="2523768"/>
          </a:xfrm>
        </p:spPr>
        <p:txBody>
          <a:bodyPr/>
          <a:lstStyle/>
          <a:p>
            <a:r>
              <a:rPr lang="en-US" b="1" dirty="0"/>
              <a:t>Program Sponsors</a:t>
            </a:r>
          </a:p>
          <a:p>
            <a:pPr marL="342900" indent="-342900" algn="l">
              <a:buFont typeface="Arial" panose="020B0604020202020204" pitchFamily="34" charset="0"/>
              <a:buChar char="•"/>
            </a:pPr>
            <a:r>
              <a:rPr lang="en-US" sz="1200" dirty="0"/>
              <a:t>Sponsor student participation in national security seminar and Co-op with PSL Division.</a:t>
            </a:r>
          </a:p>
          <a:p>
            <a:pPr marL="342900" indent="-342900" algn="l">
              <a:buFont typeface="Arial" panose="020B0604020202020204" pitchFamily="34" charset="0"/>
              <a:buChar char="•"/>
            </a:pPr>
            <a:r>
              <a:rPr lang="en-US" sz="1200" dirty="0"/>
              <a:t>National Security Seminar Series- faculty stipend up to endowed “Professor of Practice”</a:t>
            </a:r>
          </a:p>
          <a:p>
            <a:pPr marL="342900" indent="-342900" algn="l">
              <a:buFont typeface="Arial" panose="020B0604020202020204" pitchFamily="34" charset="0"/>
              <a:buChar char="•"/>
            </a:pPr>
            <a:r>
              <a:rPr lang="en-US" sz="1200" dirty="0"/>
              <a:t>Student experience and mentorship</a:t>
            </a:r>
          </a:p>
          <a:p>
            <a:pPr marL="342900" indent="-342900" algn="l">
              <a:buFont typeface="Arial" panose="020B0604020202020204" pitchFamily="34" charset="0"/>
              <a:buChar char="•"/>
            </a:pPr>
            <a:r>
              <a:rPr lang="en-US" sz="1200" dirty="0"/>
              <a:t>National Security Textbooks </a:t>
            </a:r>
          </a:p>
          <a:p>
            <a:pPr marL="342900" indent="-342900" algn="l">
              <a:buFont typeface="Arial" panose="020B0604020202020204" pitchFamily="34" charset="0"/>
              <a:buChar char="•"/>
            </a:pPr>
            <a:r>
              <a:rPr lang="en-US" sz="1200" dirty="0"/>
              <a:t>Program oversight and management</a:t>
            </a:r>
          </a:p>
          <a:p>
            <a:pPr marL="342900" indent="-342900" algn="l">
              <a:buFont typeface="Arial" panose="020B0604020202020204" pitchFamily="34" charset="0"/>
              <a:buChar char="•"/>
            </a:pPr>
            <a:r>
              <a:rPr lang="en-US" sz="1200" dirty="0"/>
              <a:t>Fund development and partner stewardship, legislative and policy action to scale program.</a:t>
            </a:r>
          </a:p>
          <a:p>
            <a:pPr marL="342900" indent="-342900" algn="l">
              <a:buFont typeface="Arial" panose="020B0604020202020204" pitchFamily="34" charset="0"/>
              <a:buChar char="•"/>
            </a:pPr>
            <a:endParaRPr lang="en-US" sz="1200" dirty="0"/>
          </a:p>
          <a:p>
            <a:pPr marL="342900" indent="-342900" algn="l">
              <a:buFont typeface="Arial" panose="020B0604020202020204" pitchFamily="34" charset="0"/>
              <a:buChar char="•"/>
            </a:pPr>
            <a:endParaRPr lang="en-US" dirty="0"/>
          </a:p>
        </p:txBody>
      </p:sp>
      <p:sp>
        <p:nvSpPr>
          <p:cNvPr id="7" name="Text Placeholder 6"/>
          <p:cNvSpPr>
            <a:spLocks noGrp="1"/>
          </p:cNvSpPr>
          <p:nvPr>
            <p:ph type="body" idx="10"/>
          </p:nvPr>
        </p:nvSpPr>
        <p:spPr>
          <a:xfrm>
            <a:off x="457200" y="1835435"/>
            <a:ext cx="3228340" cy="2954655"/>
          </a:xfrm>
          <a:solidFill>
            <a:schemeClr val="accent6">
              <a:lumMod val="20000"/>
              <a:lumOff val="80000"/>
            </a:schemeClr>
          </a:solidFill>
        </p:spPr>
        <p:txBody>
          <a:bodyPr/>
          <a:lstStyle/>
          <a:p>
            <a:r>
              <a:rPr lang="en-US" b="1" dirty="0"/>
              <a:t> Co-op/ Employer Sponsors</a:t>
            </a:r>
          </a:p>
          <a:p>
            <a:pPr marL="342900" indent="-342900" algn="l">
              <a:buFont typeface="Arial" panose="020B0604020202020204" pitchFamily="34" charset="0"/>
              <a:buChar char="•"/>
            </a:pPr>
            <a:r>
              <a:rPr lang="en-US" sz="1200" dirty="0"/>
              <a:t>Commit to provide paid Co-op experience on national security and defense projects.          (2-year program)</a:t>
            </a:r>
          </a:p>
          <a:p>
            <a:pPr marL="342900" indent="-342900" algn="l">
              <a:buFont typeface="Arial" panose="020B0604020202020204" pitchFamily="34" charset="0"/>
              <a:buChar char="•"/>
            </a:pPr>
            <a:r>
              <a:rPr lang="en-US" sz="1200" dirty="0"/>
              <a:t>PSL or Company can hire students utilizing Handshake system (in partnership with NMSU Co-op Office)</a:t>
            </a:r>
          </a:p>
          <a:p>
            <a:pPr marL="342900" indent="-342900" algn="l">
              <a:buFont typeface="Arial" panose="020B0604020202020204" pitchFamily="34" charset="0"/>
              <a:buChar char="•"/>
            </a:pPr>
            <a:r>
              <a:rPr lang="en-US" sz="1200" dirty="0"/>
              <a:t>Organizational MOU between company and PSL</a:t>
            </a:r>
          </a:p>
          <a:p>
            <a:pPr marL="342900" indent="-342900" algn="l">
              <a:buFont typeface="Arial" panose="020B0604020202020204" pitchFamily="34" charset="0"/>
              <a:buChar char="•"/>
            </a:pPr>
            <a:r>
              <a:rPr lang="en-US" sz="1200" dirty="0"/>
              <a:t>Students sign program Code of Conduct</a:t>
            </a:r>
          </a:p>
          <a:p>
            <a:endParaRPr lang="en-US" sz="1200" b="1" dirty="0"/>
          </a:p>
          <a:p>
            <a:r>
              <a:rPr lang="en-US" sz="1200" b="1" dirty="0"/>
              <a:t> ***</a:t>
            </a:r>
            <a:r>
              <a:rPr lang="en-US" sz="1400" b="1" dirty="0"/>
              <a:t>BEST FOR COMPANIES WISHING TO STRENGTHEN THEIR WORKFORCE PIPELINE</a:t>
            </a:r>
          </a:p>
          <a:p>
            <a:endParaRPr lang="en-US" b="1" dirty="0"/>
          </a:p>
        </p:txBody>
      </p:sp>
      <p:sp>
        <p:nvSpPr>
          <p:cNvPr id="9" name="Text Placeholder 8"/>
          <p:cNvSpPr>
            <a:spLocks noGrp="1"/>
          </p:cNvSpPr>
          <p:nvPr>
            <p:ph type="body" idx="12"/>
          </p:nvPr>
        </p:nvSpPr>
        <p:spPr>
          <a:xfrm>
            <a:off x="8229600" y="1835435"/>
            <a:ext cx="3228340" cy="3046988"/>
          </a:xfrm>
        </p:spPr>
        <p:txBody>
          <a:bodyPr/>
          <a:lstStyle/>
          <a:p>
            <a:r>
              <a:rPr lang="en-US" b="1" dirty="0"/>
              <a:t>Curriculum Partners</a:t>
            </a:r>
          </a:p>
          <a:p>
            <a:pPr marL="342900" indent="-342900" algn="l">
              <a:buFont typeface="Arial" panose="020B0604020202020204" pitchFamily="34" charset="0"/>
              <a:buChar char="•"/>
            </a:pPr>
            <a:r>
              <a:rPr lang="en-US" sz="1200" dirty="0"/>
              <a:t>Support the curriculum development and implementation of </a:t>
            </a:r>
            <a:r>
              <a:rPr lang="en-US" sz="1200" b="1" dirty="0"/>
              <a:t>Year 2 </a:t>
            </a:r>
            <a:r>
              <a:rPr lang="en-US" sz="1200" dirty="0"/>
              <a:t>Classified Seminar   ( 90 min, 8-16 sessions)</a:t>
            </a:r>
            <a:endParaRPr lang="en-US" sz="800" dirty="0"/>
          </a:p>
          <a:p>
            <a:pPr marL="342900" indent="-342900" algn="l">
              <a:buFont typeface="Arial" panose="020B0604020202020204" pitchFamily="34" charset="0"/>
              <a:buChar char="•"/>
            </a:pPr>
            <a:r>
              <a:rPr lang="en-US" sz="1200" dirty="0"/>
              <a:t>Faculty-In-Residence at PSL</a:t>
            </a:r>
          </a:p>
          <a:p>
            <a:pPr marL="342900" indent="-342900" algn="l">
              <a:buFont typeface="Arial" panose="020B0604020202020204" pitchFamily="34" charset="0"/>
              <a:buChar char="•"/>
            </a:pPr>
            <a:r>
              <a:rPr lang="en-US" sz="1200" dirty="0"/>
              <a:t>Host Classified Case Study Session (s)</a:t>
            </a:r>
          </a:p>
          <a:p>
            <a:pPr marL="342900" indent="-342900" algn="l">
              <a:buFont typeface="Arial" panose="020B0604020202020204" pitchFamily="34" charset="0"/>
              <a:buChar char="•"/>
            </a:pPr>
            <a:r>
              <a:rPr lang="en-US" sz="1200" dirty="0"/>
              <a:t>Host Facilities/Capabilities Tour ( In-person or Virtual Format) </a:t>
            </a:r>
          </a:p>
          <a:p>
            <a:pPr marL="342900" indent="-342900" algn="l">
              <a:buFont typeface="Arial" panose="020B0604020202020204" pitchFamily="34" charset="0"/>
              <a:buChar char="•"/>
            </a:pPr>
            <a:r>
              <a:rPr lang="en-US" sz="1200" dirty="0"/>
              <a:t>Provide high-level guest speaker or panel of speakers highlighting national security and defense agencies,  institutions and career pathways.   </a:t>
            </a:r>
          </a:p>
          <a:p>
            <a:endParaRPr lang="en-US" b="1" dirty="0"/>
          </a:p>
          <a:p>
            <a:endParaRPr lang="en-US" b="1" dirty="0"/>
          </a:p>
        </p:txBody>
      </p:sp>
    </p:spTree>
    <p:extLst>
      <p:ext uri="{BB962C8B-B14F-4D97-AF65-F5344CB8AC3E}">
        <p14:creationId xmlns:p14="http://schemas.microsoft.com/office/powerpoint/2010/main" val="2754929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103748-F2FB-4164-A9B1-6E150511F3E2}"/>
              </a:ext>
            </a:extLst>
          </p:cNvPr>
          <p:cNvSpPr>
            <a:spLocks noGrp="1"/>
          </p:cNvSpPr>
          <p:nvPr>
            <p:ph type="sldNum" sz="quarter" idx="7"/>
          </p:nvPr>
        </p:nvSpPr>
        <p:spPr/>
        <p:txBody>
          <a:bodyPr/>
          <a:lstStyle/>
          <a:p>
            <a:pPr marL="38100">
              <a:lnSpc>
                <a:spcPct val="100000"/>
              </a:lnSpc>
              <a:spcBef>
                <a:spcPts val="20"/>
              </a:spcBef>
            </a:pPr>
            <a:fld id="{81D60167-4931-47E6-BA6A-407CBD079E47}" type="slidenum">
              <a:rPr lang="en-US" smtClean="0"/>
              <a:t>13</a:t>
            </a:fld>
            <a:endParaRPr lang="en-US" dirty="0"/>
          </a:p>
        </p:txBody>
      </p:sp>
      <p:pic>
        <p:nvPicPr>
          <p:cNvPr id="2" name="Picture 1"/>
          <p:cNvPicPr>
            <a:picLocks noChangeAspect="1"/>
          </p:cNvPicPr>
          <p:nvPr/>
        </p:nvPicPr>
        <p:blipFill>
          <a:blip r:embed="rId2"/>
          <a:stretch>
            <a:fillRect/>
          </a:stretch>
        </p:blipFill>
        <p:spPr>
          <a:xfrm>
            <a:off x="3702263" y="76200"/>
            <a:ext cx="8515350" cy="5600598"/>
          </a:xfrm>
          <a:prstGeom prst="rect">
            <a:avLst/>
          </a:prstGeom>
        </p:spPr>
      </p:pic>
      <p:sp>
        <p:nvSpPr>
          <p:cNvPr id="5" name="Title 1"/>
          <p:cNvSpPr>
            <a:spLocks noGrp="1"/>
          </p:cNvSpPr>
          <p:nvPr>
            <p:ph type="title"/>
          </p:nvPr>
        </p:nvSpPr>
        <p:spPr>
          <a:xfrm>
            <a:off x="108056" y="1676400"/>
            <a:ext cx="3599970" cy="2462213"/>
          </a:xfrm>
        </p:spPr>
        <p:txBody>
          <a:bodyPr/>
          <a:lstStyle/>
          <a:p>
            <a:r>
              <a:rPr lang="en-US" dirty="0"/>
              <a:t>Year 1</a:t>
            </a:r>
            <a:br>
              <a:rPr lang="en-US" dirty="0"/>
            </a:br>
            <a:r>
              <a:rPr lang="en-US" dirty="0"/>
              <a:t>Program Cost</a:t>
            </a:r>
            <a:br>
              <a:rPr lang="en-US" dirty="0"/>
            </a:br>
            <a:r>
              <a:rPr lang="en-US" dirty="0"/>
              <a:t>(per student)</a:t>
            </a:r>
            <a:br>
              <a:rPr lang="en-US" dirty="0"/>
            </a:br>
            <a:endParaRPr lang="en-US" dirty="0"/>
          </a:p>
        </p:txBody>
      </p:sp>
    </p:spTree>
    <p:extLst>
      <p:ext uri="{BB962C8B-B14F-4D97-AF65-F5344CB8AC3E}">
        <p14:creationId xmlns:p14="http://schemas.microsoft.com/office/powerpoint/2010/main" val="3650128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p:txBody>
          <a:bodyPr/>
          <a:lstStyle/>
          <a:p>
            <a:pPr marL="38100">
              <a:lnSpc>
                <a:spcPct val="100000"/>
              </a:lnSpc>
              <a:spcBef>
                <a:spcPts val="20"/>
              </a:spcBef>
            </a:pPr>
            <a:fld id="{81D60167-4931-47E6-BA6A-407CBD079E47}" type="slidenum">
              <a:rPr lang="en-US" smtClean="0"/>
              <a:t>14</a:t>
            </a:fld>
            <a:endParaRPr lang="en-US" dirty="0"/>
          </a:p>
        </p:txBody>
      </p:sp>
      <p:pic>
        <p:nvPicPr>
          <p:cNvPr id="5" name="Picture 4"/>
          <p:cNvPicPr>
            <a:picLocks noChangeAspect="1"/>
          </p:cNvPicPr>
          <p:nvPr/>
        </p:nvPicPr>
        <p:blipFill>
          <a:blip r:embed="rId2"/>
          <a:stretch>
            <a:fillRect/>
          </a:stretch>
        </p:blipFill>
        <p:spPr>
          <a:xfrm>
            <a:off x="4495800" y="76200"/>
            <a:ext cx="6954410" cy="5622219"/>
          </a:xfrm>
          <a:prstGeom prst="rect">
            <a:avLst/>
          </a:prstGeom>
        </p:spPr>
      </p:pic>
      <p:sp>
        <p:nvSpPr>
          <p:cNvPr id="6" name="Title 1"/>
          <p:cNvSpPr>
            <a:spLocks noGrp="1"/>
          </p:cNvSpPr>
          <p:nvPr>
            <p:ph type="title"/>
          </p:nvPr>
        </p:nvSpPr>
        <p:spPr>
          <a:xfrm>
            <a:off x="457200" y="2133600"/>
            <a:ext cx="3750843" cy="2462213"/>
          </a:xfrm>
        </p:spPr>
        <p:txBody>
          <a:bodyPr/>
          <a:lstStyle/>
          <a:p>
            <a:r>
              <a:rPr lang="en-US" dirty="0"/>
              <a:t>Year 2</a:t>
            </a:r>
            <a:br>
              <a:rPr lang="en-US" dirty="0"/>
            </a:br>
            <a:r>
              <a:rPr lang="en-US" dirty="0"/>
              <a:t>Program Cost</a:t>
            </a:r>
            <a:br>
              <a:rPr lang="en-US" dirty="0"/>
            </a:br>
            <a:r>
              <a:rPr lang="en-US" dirty="0"/>
              <a:t>(per student)</a:t>
            </a:r>
            <a:br>
              <a:rPr lang="en-US" dirty="0"/>
            </a:br>
            <a:endParaRPr lang="en-US" dirty="0"/>
          </a:p>
        </p:txBody>
      </p:sp>
    </p:spTree>
    <p:extLst>
      <p:ext uri="{BB962C8B-B14F-4D97-AF65-F5344CB8AC3E}">
        <p14:creationId xmlns:p14="http://schemas.microsoft.com/office/powerpoint/2010/main" val="1350262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p:txBody>
          <a:bodyPr/>
          <a:lstStyle/>
          <a:p>
            <a:pPr marL="38100">
              <a:lnSpc>
                <a:spcPct val="100000"/>
              </a:lnSpc>
              <a:spcBef>
                <a:spcPts val="20"/>
              </a:spcBef>
            </a:pPr>
            <a:fld id="{81D60167-4931-47E6-BA6A-407CBD079E47}" type="slidenum">
              <a:rPr lang="en-US" smtClean="0"/>
              <a:t>15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152400"/>
            <a:ext cx="7239000" cy="5429250"/>
          </a:xfrm>
          <a:prstGeom prst="rect">
            <a:avLst/>
          </a:prstGeom>
        </p:spPr>
      </p:pic>
    </p:spTree>
    <p:extLst>
      <p:ext uri="{BB962C8B-B14F-4D97-AF65-F5344CB8AC3E}">
        <p14:creationId xmlns:p14="http://schemas.microsoft.com/office/powerpoint/2010/main" val="2359396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p:txBody>
          <a:bodyPr/>
          <a:lstStyle/>
          <a:p>
            <a:pPr marL="38100">
              <a:lnSpc>
                <a:spcPct val="100000"/>
              </a:lnSpc>
              <a:spcBef>
                <a:spcPts val="20"/>
              </a:spcBef>
            </a:pPr>
            <a:fld id="{81D60167-4931-47E6-BA6A-407CBD079E47}" type="slidenum">
              <a:rPr lang="en-US" smtClean="0"/>
              <a:t>16</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76200"/>
            <a:ext cx="7391400" cy="5543550"/>
          </a:xfrm>
          <a:prstGeom prst="rect">
            <a:avLst/>
          </a:prstGeom>
        </p:spPr>
      </p:pic>
    </p:spTree>
    <p:extLst>
      <p:ext uri="{BB962C8B-B14F-4D97-AF65-F5344CB8AC3E}">
        <p14:creationId xmlns:p14="http://schemas.microsoft.com/office/powerpoint/2010/main" val="829679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p:txBody>
          <a:bodyPr/>
          <a:lstStyle/>
          <a:p>
            <a:pPr marL="38100">
              <a:lnSpc>
                <a:spcPct val="100000"/>
              </a:lnSpc>
              <a:spcBef>
                <a:spcPts val="20"/>
              </a:spcBef>
            </a:pPr>
            <a:fld id="{81D60167-4931-47E6-BA6A-407CBD079E47}" type="slidenum">
              <a:rPr lang="en-US" smtClean="0"/>
              <a:t>17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76200"/>
            <a:ext cx="7391400" cy="5543550"/>
          </a:xfrm>
          <a:prstGeom prst="rect">
            <a:avLst/>
          </a:prstGeom>
        </p:spPr>
      </p:pic>
    </p:spTree>
    <p:extLst>
      <p:ext uri="{BB962C8B-B14F-4D97-AF65-F5344CB8AC3E}">
        <p14:creationId xmlns:p14="http://schemas.microsoft.com/office/powerpoint/2010/main" val="3174703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Investment Now has Long-Term Value</a:t>
            </a:r>
          </a:p>
        </p:txBody>
      </p:sp>
      <p:sp>
        <p:nvSpPr>
          <p:cNvPr id="3" name="Text Placeholder 2"/>
          <p:cNvSpPr>
            <a:spLocks noGrp="1"/>
          </p:cNvSpPr>
          <p:nvPr>
            <p:ph type="body" idx="1"/>
          </p:nvPr>
        </p:nvSpPr>
        <p:spPr>
          <a:xfrm>
            <a:off x="838200" y="1447800"/>
            <a:ext cx="10912193" cy="4647426"/>
          </a:xfrm>
        </p:spPr>
        <p:txBody>
          <a:bodyPr numCol="1"/>
          <a:lstStyle/>
          <a:p>
            <a:r>
              <a:rPr lang="en-US" dirty="0"/>
              <a:t>Higher Worker Retention-annual study by National Association of Colleges and Employers found that nearly half of employers reported a </a:t>
            </a:r>
            <a:r>
              <a:rPr lang="en-US" b="1" dirty="0"/>
              <a:t>higher five-year retention rate </a:t>
            </a:r>
            <a:r>
              <a:rPr lang="en-US" dirty="0"/>
              <a:t>among employees they hired from their paid internship programs. </a:t>
            </a:r>
          </a:p>
          <a:p>
            <a:r>
              <a:rPr lang="en-US" dirty="0"/>
              <a:t>Employers save $15,000 in training, hiring, and turnover costs for each employee they hire from their intern pool. (Management Review)</a:t>
            </a:r>
          </a:p>
          <a:p>
            <a:r>
              <a:rPr lang="en-US" dirty="0"/>
              <a:t>The average cost of a bad hiring decision is at least </a:t>
            </a:r>
            <a:r>
              <a:rPr lang="en-US" b="1" dirty="0"/>
              <a:t>30 percent of the individual’s first-year expected earnings.  </a:t>
            </a:r>
            <a:r>
              <a:rPr lang="en-US" dirty="0"/>
              <a:t>(U.S. Department of Labor)  The results of a bad hire include: </a:t>
            </a:r>
          </a:p>
          <a:p>
            <a:pPr lvl="1"/>
            <a:r>
              <a:rPr lang="en-US" dirty="0"/>
              <a:t>	-Time and expenses associated with</a:t>
            </a:r>
            <a:r>
              <a:rPr lang="en-US" b="1" dirty="0"/>
              <a:t> onboarding &amp; training</a:t>
            </a:r>
            <a:r>
              <a:rPr lang="en-US" dirty="0"/>
              <a:t> new employees</a:t>
            </a:r>
          </a:p>
          <a:p>
            <a:pPr lvl="1"/>
            <a:r>
              <a:rPr lang="en-US" dirty="0"/>
              <a:t>	-Hours spent reviewing resumes and interviewing candidates and </a:t>
            </a:r>
            <a:r>
              <a:rPr lang="en-US" b="1" dirty="0"/>
              <a:t>recruitment </a:t>
            </a:r>
            <a:r>
              <a:rPr lang="en-US" dirty="0"/>
              <a:t>advertising fees</a:t>
            </a:r>
          </a:p>
          <a:p>
            <a:pPr lvl="1"/>
            <a:r>
              <a:rPr lang="en-US" dirty="0"/>
              <a:t>	-Time and energy managing poor </a:t>
            </a:r>
            <a:r>
              <a:rPr lang="en-US" b="1" dirty="0"/>
              <a:t>performance</a:t>
            </a:r>
          </a:p>
          <a:p>
            <a:pPr lvl="1"/>
            <a:r>
              <a:rPr lang="en-US" dirty="0"/>
              <a:t>	-Drain on </a:t>
            </a:r>
            <a:r>
              <a:rPr lang="en-US" b="1" dirty="0"/>
              <a:t>productivity</a:t>
            </a:r>
            <a:r>
              <a:rPr lang="en-US" dirty="0"/>
              <a:t> from disrupted projects and lack of continuity of work</a:t>
            </a:r>
          </a:p>
          <a:p>
            <a:pPr lvl="1"/>
            <a:r>
              <a:rPr lang="en-US" dirty="0"/>
              <a:t>	-Impact on </a:t>
            </a:r>
            <a:r>
              <a:rPr lang="en-US" b="1" dirty="0"/>
              <a:t>team morale</a:t>
            </a:r>
            <a:r>
              <a:rPr lang="en-US" dirty="0"/>
              <a:t> and </a:t>
            </a:r>
            <a:r>
              <a:rPr lang="en-US" b="1" dirty="0"/>
              <a:t>stress</a:t>
            </a:r>
          </a:p>
          <a:p>
            <a:pPr lvl="1"/>
            <a:r>
              <a:rPr lang="en-US" dirty="0"/>
              <a:t>	-Risk of diminished</a:t>
            </a:r>
            <a:r>
              <a:rPr lang="en-US" b="1" dirty="0"/>
              <a:t> customer service</a:t>
            </a:r>
          </a:p>
          <a:p>
            <a:pPr lvl="1"/>
            <a:r>
              <a:rPr lang="en-US" dirty="0"/>
              <a:t>	-Increased risk of </a:t>
            </a:r>
            <a:r>
              <a:rPr lang="en-US" b="1" dirty="0"/>
              <a:t>legal fees</a:t>
            </a:r>
            <a:r>
              <a:rPr lang="en-US" dirty="0"/>
              <a:t> from unlawful termination or discrimination claims</a:t>
            </a:r>
          </a:p>
          <a:p>
            <a:endParaRPr lang="en-US" dirty="0"/>
          </a:p>
        </p:txBody>
      </p:sp>
    </p:spTree>
    <p:extLst>
      <p:ext uri="{BB962C8B-B14F-4D97-AF65-F5344CB8AC3E}">
        <p14:creationId xmlns:p14="http://schemas.microsoft.com/office/powerpoint/2010/main" val="1692635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our students say?</a:t>
            </a:r>
          </a:p>
        </p:txBody>
      </p:sp>
      <p:sp>
        <p:nvSpPr>
          <p:cNvPr id="3" name="Text Placeholder 2"/>
          <p:cNvSpPr>
            <a:spLocks noGrp="1"/>
          </p:cNvSpPr>
          <p:nvPr>
            <p:ph type="body" idx="1"/>
          </p:nvPr>
        </p:nvSpPr>
        <p:spPr>
          <a:xfrm>
            <a:off x="2362200" y="1828800"/>
            <a:ext cx="8175241" cy="3385542"/>
          </a:xfrm>
        </p:spPr>
        <p:txBody>
          <a:bodyPr numCol="1"/>
          <a:lstStyle/>
          <a:p>
            <a:r>
              <a:rPr lang="en-US" i="1" dirty="0"/>
              <a:t>"This is an opportunity not many people will have on their resume. [CREW] is giving me a unique edge." </a:t>
            </a:r>
          </a:p>
          <a:p>
            <a:pPr marL="0" indent="0">
              <a:buNone/>
            </a:pPr>
            <a:endParaRPr lang="en-US" dirty="0"/>
          </a:p>
          <a:p>
            <a:r>
              <a:rPr lang="en-US" i="1" dirty="0"/>
              <a:t>"I think [having my national security clearance] has positively changed my life. I am more aware of my actions and how they might reflect on future checks.“</a:t>
            </a:r>
          </a:p>
          <a:p>
            <a:pPr marL="0" indent="0">
              <a:buNone/>
            </a:pPr>
            <a:endParaRPr lang="en-US" dirty="0"/>
          </a:p>
          <a:p>
            <a:r>
              <a:rPr lang="en-US" i="1" dirty="0"/>
              <a:t>"[The CREW Program and having my national security clearance] is going to open many doors for me. Blessed to have this opportunity..."</a:t>
            </a:r>
            <a:endParaRPr lang="en-US" dirty="0"/>
          </a:p>
          <a:p>
            <a:endParaRPr lang="en-US" dirty="0"/>
          </a:p>
        </p:txBody>
      </p:sp>
      <p:sp>
        <p:nvSpPr>
          <p:cNvPr id="4" name="Slide Number Placeholder 3"/>
          <p:cNvSpPr>
            <a:spLocks noGrp="1"/>
          </p:cNvSpPr>
          <p:nvPr>
            <p:ph type="sldNum" sz="quarter" idx="7"/>
          </p:nvPr>
        </p:nvSpPr>
        <p:spPr/>
        <p:txBody>
          <a:bodyPr/>
          <a:lstStyle/>
          <a:p>
            <a:pPr marL="38100">
              <a:lnSpc>
                <a:spcPct val="100000"/>
              </a:lnSpc>
              <a:spcBef>
                <a:spcPts val="20"/>
              </a:spcBef>
            </a:pPr>
            <a:fld id="{81D60167-4931-47E6-BA6A-407CBD079E47}" type="slidenum">
              <a:rPr lang="en-US" smtClean="0"/>
              <a:t>19</a:t>
            </a:fld>
            <a:endParaRPr lang="en-US" dirty="0"/>
          </a:p>
        </p:txBody>
      </p:sp>
    </p:spTree>
    <p:extLst>
      <p:ext uri="{BB962C8B-B14F-4D97-AF65-F5344CB8AC3E}">
        <p14:creationId xmlns:p14="http://schemas.microsoft.com/office/powerpoint/2010/main" val="3787229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1" y="175539"/>
            <a:ext cx="8184145" cy="770870"/>
          </a:xfrm>
        </p:spPr>
        <p:txBody>
          <a:bodyPr>
            <a:normAutofit/>
          </a:bodyPr>
          <a:lstStyle/>
          <a:p>
            <a:r>
              <a:rPr lang="en-US" sz="2100" dirty="0"/>
              <a:t>PSL Current Capabilities and Partners</a:t>
            </a:r>
          </a:p>
        </p:txBody>
      </p:sp>
      <p:sp>
        <p:nvSpPr>
          <p:cNvPr id="8" name="Content Placeholder 2"/>
          <p:cNvSpPr>
            <a:spLocks noGrp="1"/>
          </p:cNvSpPr>
          <p:nvPr>
            <p:ph sz="half" idx="2"/>
          </p:nvPr>
        </p:nvSpPr>
        <p:spPr>
          <a:xfrm>
            <a:off x="3147572" y="1717910"/>
            <a:ext cx="2286000" cy="1439285"/>
          </a:xfrm>
        </p:spPr>
        <p:txBody>
          <a:bodyPr numCol="1">
            <a:noAutofit/>
          </a:bodyPr>
          <a:lstStyle/>
          <a:p>
            <a:r>
              <a:rPr lang="en-US" sz="900" b="1" dirty="0">
                <a:latin typeface="Tahoma" panose="020B0604030504040204" pitchFamily="34" charset="0"/>
                <a:ea typeface="Tahoma" panose="020B0604030504040204" pitchFamily="34" charset="0"/>
                <a:cs typeface="Tahoma" panose="020B0604030504040204" pitchFamily="34" charset="0"/>
              </a:rPr>
              <a:t>Aerospace</a:t>
            </a:r>
          </a:p>
          <a:p>
            <a:r>
              <a:rPr lang="en-US" sz="900" dirty="0">
                <a:latin typeface="Tahoma" panose="020B0604030504040204" pitchFamily="34" charset="0"/>
                <a:ea typeface="Tahoma" panose="020B0604030504040204" pitchFamily="34" charset="0"/>
                <a:cs typeface="Tahoma" panose="020B0604030504040204" pitchFamily="34" charset="0"/>
              </a:rPr>
              <a:t>UAS Test Site</a:t>
            </a:r>
          </a:p>
          <a:p>
            <a:pPr algn="l"/>
            <a:r>
              <a:rPr lang="en-US" sz="900" dirty="0">
                <a:solidFill>
                  <a:srgbClr val="333333"/>
                </a:solidFill>
                <a:latin typeface="Tahoma" panose="020B0604030504040204" pitchFamily="34" charset="0"/>
                <a:ea typeface="Tahoma" panose="020B0604030504040204" pitchFamily="34" charset="0"/>
                <a:cs typeface="Tahoma" panose="020B0604030504040204" pitchFamily="34" charset="0"/>
              </a:rPr>
              <a:t>Flight test design, testing and demonstrations </a:t>
            </a:r>
            <a:endParaRPr lang="en-US" sz="900" dirty="0">
              <a:latin typeface="Tahoma" panose="020B0604030504040204" pitchFamily="34" charset="0"/>
              <a:ea typeface="Tahoma" panose="020B0604030504040204" pitchFamily="34" charset="0"/>
              <a:cs typeface="Tahoma" panose="020B0604030504040204" pitchFamily="34" charset="0"/>
            </a:endParaRPr>
          </a:p>
          <a:p>
            <a:pPr algn="l"/>
            <a:r>
              <a:rPr lang="en-US" sz="900" dirty="0">
                <a:solidFill>
                  <a:srgbClr val="333333"/>
                </a:solidFill>
                <a:latin typeface="Tahoma" panose="020B0604030504040204" pitchFamily="34" charset="0"/>
                <a:ea typeface="Tahoma" panose="020B0604030504040204" pitchFamily="34" charset="0"/>
                <a:cs typeface="Tahoma" panose="020B0604030504040204" pitchFamily="34" charset="0"/>
              </a:rPr>
              <a:t>Visual observers and ground station design </a:t>
            </a:r>
            <a:endParaRPr lang="en-US" sz="900" dirty="0">
              <a:latin typeface="Tahoma" panose="020B0604030504040204" pitchFamily="34" charset="0"/>
              <a:ea typeface="Tahoma" panose="020B0604030504040204" pitchFamily="34" charset="0"/>
              <a:cs typeface="Tahoma" panose="020B0604030504040204" pitchFamily="34" charset="0"/>
            </a:endParaRPr>
          </a:p>
          <a:p>
            <a:pPr algn="l"/>
            <a:r>
              <a:rPr lang="en-US" sz="900" dirty="0">
                <a:solidFill>
                  <a:srgbClr val="333333"/>
                </a:solidFill>
                <a:latin typeface="Tahoma" panose="020B0604030504040204" pitchFamily="34" charset="0"/>
                <a:ea typeface="Tahoma" panose="020B0604030504040204" pitchFamily="34" charset="0"/>
                <a:cs typeface="Tahoma" panose="020B0604030504040204" pitchFamily="34" charset="0"/>
              </a:rPr>
              <a:t>UAS Design, Small/Micro UAS  </a:t>
            </a:r>
            <a:endParaRPr lang="en-US" sz="900" dirty="0">
              <a:latin typeface="Tahoma" panose="020B0604030504040204" pitchFamily="34" charset="0"/>
              <a:ea typeface="Tahoma" panose="020B0604030504040204" pitchFamily="34" charset="0"/>
              <a:cs typeface="Tahoma" panose="020B0604030504040204" pitchFamily="34" charset="0"/>
            </a:endParaRPr>
          </a:p>
          <a:p>
            <a:pPr algn="l"/>
            <a:r>
              <a:rPr lang="en-US" sz="900" dirty="0">
                <a:solidFill>
                  <a:srgbClr val="333333"/>
                </a:solidFill>
                <a:latin typeface="Tahoma" panose="020B0604030504040204" pitchFamily="34" charset="0"/>
                <a:ea typeface="Tahoma" panose="020B0604030504040204" pitchFamily="34" charset="0"/>
                <a:cs typeface="Tahoma" panose="020B0604030504040204" pitchFamily="34" charset="0"/>
              </a:rPr>
              <a:t>Regulatory support </a:t>
            </a:r>
          </a:p>
          <a:p>
            <a:pPr algn="l"/>
            <a:r>
              <a:rPr lang="en-US" sz="900" dirty="0">
                <a:solidFill>
                  <a:srgbClr val="333333"/>
                </a:solidFill>
                <a:latin typeface="Tahoma" panose="020B0604030504040204" pitchFamily="34" charset="0"/>
                <a:ea typeface="Tahoma" panose="020B0604030504040204" pitchFamily="34" charset="0"/>
                <a:cs typeface="Tahoma" panose="020B0604030504040204" pitchFamily="34" charset="0"/>
              </a:rPr>
              <a:t>High Altitude Aircraft and Airships</a:t>
            </a:r>
          </a:p>
          <a:p>
            <a:pPr algn="l"/>
            <a:r>
              <a:rPr lang="en-US" sz="900" dirty="0">
                <a:solidFill>
                  <a:srgbClr val="333333"/>
                </a:solidFill>
                <a:latin typeface="Tahoma" panose="020B0604030504040204" pitchFamily="34" charset="0"/>
                <a:ea typeface="Tahoma" panose="020B0604030504040204" pitchFamily="34" charset="0"/>
                <a:cs typeface="Tahoma" panose="020B0604030504040204" pitchFamily="34" charset="0"/>
              </a:rPr>
              <a:t>Balloon program support</a:t>
            </a:r>
          </a:p>
        </p:txBody>
      </p:sp>
      <p:sp>
        <p:nvSpPr>
          <p:cNvPr id="7" name="TextBox 6"/>
          <p:cNvSpPr txBox="1"/>
          <p:nvPr/>
        </p:nvSpPr>
        <p:spPr>
          <a:xfrm>
            <a:off x="2057400" y="685351"/>
            <a:ext cx="8082401" cy="461665"/>
          </a:xfrm>
          <a:prstGeom prst="rect">
            <a:avLst/>
          </a:prstGeom>
          <a:noFill/>
        </p:spPr>
        <p:txBody>
          <a:bodyPr wrap="square" rtlCol="0">
            <a:spAutoFit/>
          </a:bodyPr>
          <a:lstStyle/>
          <a:p>
            <a:r>
              <a:rPr lang="en-US" sz="1200" b="1" dirty="0"/>
              <a:t>PSL has 75 years supporting science and technology efforts.  </a:t>
            </a:r>
            <a:r>
              <a:rPr lang="en-US" sz="1200" dirty="0"/>
              <a:t>Established in 1946 in the Physics Department to support V-2 rocket exploitation at White Sands Proving Grounds.</a:t>
            </a:r>
          </a:p>
        </p:txBody>
      </p:sp>
      <p:sp>
        <p:nvSpPr>
          <p:cNvPr id="10" name="Content Placeholder 2"/>
          <p:cNvSpPr>
            <a:spLocks noGrp="1"/>
          </p:cNvSpPr>
          <p:nvPr>
            <p:ph sz="half" idx="2"/>
          </p:nvPr>
        </p:nvSpPr>
        <p:spPr>
          <a:xfrm>
            <a:off x="5788593" y="3872554"/>
            <a:ext cx="4007462" cy="1599829"/>
          </a:xfrm>
        </p:spPr>
        <p:txBody>
          <a:bodyPr numCol="1">
            <a:noAutofit/>
          </a:bodyPr>
          <a:lstStyle/>
          <a:p>
            <a:pPr algn="just">
              <a:lnSpc>
                <a:spcPct val="107000"/>
              </a:lnSpc>
            </a:pPr>
            <a:r>
              <a:rPr lang="en-US" sz="900" b="1"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Department of Defense Partners: </a:t>
            </a:r>
          </a:p>
          <a:p>
            <a:pPr algn="l">
              <a:lnSpc>
                <a:spcPct val="107000"/>
              </a:lnSpc>
            </a:pPr>
            <a:r>
              <a:rPr lang="en-US" sz="900" b="1" dirty="0">
                <a:solidFill>
                  <a:srgbClr val="333333"/>
                </a:solidFill>
                <a:latin typeface="Tahoma" panose="020B0604030504040204" pitchFamily="34" charset="0"/>
                <a:ea typeface="Tahoma" panose="020B0604030504040204" pitchFamily="34" charset="0"/>
                <a:cs typeface="Tahoma" panose="020B0604030504040204" pitchFamily="34" charset="0"/>
              </a:rPr>
              <a:t>U.S. Army</a:t>
            </a:r>
            <a:r>
              <a:rPr lang="en-US" sz="900" dirty="0">
                <a:solidFill>
                  <a:srgbClr val="333333"/>
                </a:solidFill>
                <a:latin typeface="Tahoma" panose="020B0604030504040204" pitchFamily="34" charset="0"/>
                <a:ea typeface="Tahoma" panose="020B0604030504040204" pitchFamily="34" charset="0"/>
                <a:cs typeface="Tahoma" panose="020B0604030504040204" pitchFamily="34" charset="0"/>
              </a:rPr>
              <a:t>: DEVCOM, ACC-APG/Adelphi Cont Div, Picatinny Arsenal, Space and Missile Defense Command, White Sands Missile Range, Army Research Labs</a:t>
            </a:r>
          </a:p>
          <a:p>
            <a:pPr algn="l">
              <a:lnSpc>
                <a:spcPct val="107000"/>
              </a:lnSpc>
            </a:pPr>
            <a:r>
              <a:rPr lang="en-US" sz="900" b="1" dirty="0">
                <a:solidFill>
                  <a:srgbClr val="333333"/>
                </a:solidFill>
                <a:latin typeface="Tahoma" panose="020B0604030504040204" pitchFamily="34" charset="0"/>
                <a:ea typeface="Tahoma" panose="020B0604030504040204" pitchFamily="34" charset="0"/>
                <a:cs typeface="Tahoma" panose="020B0604030504040204" pitchFamily="34" charset="0"/>
              </a:rPr>
              <a:t>U.S. Air Force</a:t>
            </a:r>
          </a:p>
          <a:p>
            <a:pPr algn="l">
              <a:lnSpc>
                <a:spcPct val="107000"/>
              </a:lnSpc>
            </a:pPr>
            <a:r>
              <a:rPr lang="en-US" sz="900" b="1" dirty="0">
                <a:solidFill>
                  <a:srgbClr val="333333"/>
                </a:solidFill>
                <a:latin typeface="Tahoma" panose="020B0604030504040204" pitchFamily="34" charset="0"/>
                <a:ea typeface="Tahoma" panose="020B0604030504040204" pitchFamily="34" charset="0"/>
                <a:cs typeface="Tahoma" panose="020B0604030504040204" pitchFamily="34" charset="0"/>
              </a:rPr>
              <a:t>U.S. Navy</a:t>
            </a:r>
            <a:r>
              <a:rPr lang="en-US" sz="900" dirty="0">
                <a:solidFill>
                  <a:srgbClr val="333333"/>
                </a:solidFill>
                <a:latin typeface="Tahoma" panose="020B0604030504040204" pitchFamily="34" charset="0"/>
                <a:ea typeface="Tahoma" panose="020B0604030504040204" pitchFamily="34" charset="0"/>
                <a:cs typeface="Tahoma" panose="020B0604030504040204" pitchFamily="34" charset="0"/>
              </a:rPr>
              <a:t>, Naval Surface Warfare Center-PHD and WSMR Detachment</a:t>
            </a:r>
          </a:p>
          <a:p>
            <a:pPr algn="l">
              <a:lnSpc>
                <a:spcPct val="107000"/>
              </a:lnSpc>
            </a:pPr>
            <a:r>
              <a:rPr lang="en-US" sz="900" b="1" dirty="0">
                <a:solidFill>
                  <a:srgbClr val="333333"/>
                </a:solidFill>
                <a:latin typeface="Tahoma" panose="020B0604030504040204" pitchFamily="34" charset="0"/>
                <a:ea typeface="Tahoma" panose="020B0604030504040204" pitchFamily="34" charset="0"/>
                <a:cs typeface="Tahoma" panose="020B0604030504040204" pitchFamily="34" charset="0"/>
              </a:rPr>
              <a:t>Missile Defense Agency</a:t>
            </a:r>
          </a:p>
          <a:p>
            <a:pPr algn="l">
              <a:lnSpc>
                <a:spcPct val="107000"/>
              </a:lnSpc>
            </a:pPr>
            <a:endParaRPr lang="en-US" sz="900" b="1" dirty="0">
              <a:solidFill>
                <a:srgbClr val="333333"/>
              </a:solidFill>
              <a:latin typeface="Tahoma" panose="020B0604030504040204" pitchFamily="34" charset="0"/>
              <a:ea typeface="Tahoma" panose="020B0604030504040204" pitchFamily="34" charset="0"/>
              <a:cs typeface="Tahoma" panose="020B0604030504040204" pitchFamily="34" charset="0"/>
            </a:endParaRPr>
          </a:p>
          <a:p>
            <a:pPr algn="l">
              <a:lnSpc>
                <a:spcPct val="107000"/>
              </a:lnSpc>
            </a:pPr>
            <a:r>
              <a:rPr lang="en-US" sz="900" b="1"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Other government partners:</a:t>
            </a:r>
            <a:r>
              <a:rPr lang="en-US" sz="900" b="1" dirty="0">
                <a:solidFill>
                  <a:srgbClr val="333333"/>
                </a:solidFill>
                <a:latin typeface="Tahoma" panose="020B0604030504040204" pitchFamily="34" charset="0"/>
                <a:ea typeface="Tahoma" panose="020B0604030504040204" pitchFamily="34" charset="0"/>
                <a:cs typeface="Tahoma" panose="020B0604030504040204" pitchFamily="34" charset="0"/>
              </a:rPr>
              <a:t> </a:t>
            </a:r>
          </a:p>
          <a:p>
            <a:pPr algn="l">
              <a:lnSpc>
                <a:spcPct val="107000"/>
              </a:lnSpc>
            </a:pPr>
            <a:r>
              <a:rPr lang="en-US" sz="900" dirty="0">
                <a:solidFill>
                  <a:srgbClr val="333333"/>
                </a:solidFill>
                <a:latin typeface="Tahoma" panose="020B0604030504040204" pitchFamily="34" charset="0"/>
                <a:ea typeface="Tahoma" panose="020B0604030504040204" pitchFamily="34" charset="0"/>
                <a:cs typeface="Tahoma" panose="020B0604030504040204" pitchFamily="34" charset="0"/>
              </a:rPr>
              <a:t>FAA, NASA, National Geospatial-Intelligence Agency, U.S. Department of Interior/Bureau of Reclamation, Los Alamos National Laboratory,</a:t>
            </a:r>
          </a:p>
          <a:p>
            <a:pPr algn="l">
              <a:lnSpc>
                <a:spcPct val="107000"/>
              </a:lnSpc>
            </a:pPr>
            <a:r>
              <a:rPr lang="en-US" sz="900" dirty="0">
                <a:solidFill>
                  <a:srgbClr val="333333"/>
                </a:solidFill>
                <a:latin typeface="Tahoma" panose="020B0604030504040204" pitchFamily="34" charset="0"/>
                <a:ea typeface="Tahoma" panose="020B0604030504040204" pitchFamily="34" charset="0"/>
                <a:cs typeface="Tahoma" panose="020B0604030504040204" pitchFamily="34" charset="0"/>
              </a:rPr>
              <a:t>Sandia National Laboratories</a:t>
            </a:r>
          </a:p>
          <a:p>
            <a:pPr algn="l">
              <a:lnSpc>
                <a:spcPct val="107000"/>
              </a:lnSpc>
            </a:pPr>
            <a:endParaRPr lang="en-US" sz="900" dirty="0">
              <a:solidFill>
                <a:srgbClr val="333333"/>
              </a:solidFill>
              <a:latin typeface="Tahoma" panose="020B0604030504040204" pitchFamily="34" charset="0"/>
              <a:ea typeface="Tahoma" panose="020B0604030504040204" pitchFamily="34" charset="0"/>
              <a:cs typeface="Tahoma" panose="020B0604030504040204" pitchFamily="34" charset="0"/>
            </a:endParaRPr>
          </a:p>
          <a:p>
            <a:pPr algn="l">
              <a:lnSpc>
                <a:spcPct val="107000"/>
              </a:lnSpc>
            </a:pPr>
            <a:endParaRPr lang="en-US" sz="900" dirty="0">
              <a:solidFill>
                <a:srgbClr val="333333"/>
              </a:solidFill>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2"/>
          <p:cNvSpPr>
            <a:spLocks noGrp="1"/>
          </p:cNvSpPr>
          <p:nvPr>
            <p:ph sz="half" idx="2"/>
          </p:nvPr>
        </p:nvSpPr>
        <p:spPr>
          <a:xfrm>
            <a:off x="3147572" y="3837319"/>
            <a:ext cx="2057399" cy="1275019"/>
          </a:xfrm>
        </p:spPr>
        <p:txBody>
          <a:bodyPr numCol="1">
            <a:noAutofit/>
          </a:bodyPr>
          <a:lstStyle/>
          <a:p>
            <a:pPr>
              <a:spcBef>
                <a:spcPts val="338"/>
              </a:spcBef>
            </a:pPr>
            <a:r>
              <a:rPr lang="en-US" sz="900" b="1" dirty="0">
                <a:latin typeface="Tahoma" panose="020B0604030504040204" pitchFamily="34" charset="0"/>
                <a:ea typeface="Tahoma" panose="020B0604030504040204" pitchFamily="34" charset="0"/>
                <a:cs typeface="Tahoma" panose="020B0604030504040204" pitchFamily="34" charset="0"/>
              </a:rPr>
              <a:t>Information Sciences and Security Services</a:t>
            </a:r>
          </a:p>
          <a:p>
            <a:pPr>
              <a:spcBef>
                <a:spcPts val="338"/>
              </a:spcBef>
            </a:pPr>
            <a:r>
              <a:rPr lang="en-US" sz="900" dirty="0">
                <a:latin typeface="Tahoma" panose="020B0604030504040204" pitchFamily="34" charset="0"/>
                <a:ea typeface="Tahoma" panose="020B0604030504040204" pitchFamily="34" charset="0"/>
                <a:cs typeface="Tahoma" panose="020B0604030504040204" pitchFamily="34" charset="0"/>
              </a:rPr>
              <a:t>Electronic Warfare systems</a:t>
            </a:r>
          </a:p>
          <a:p>
            <a:pPr>
              <a:spcBef>
                <a:spcPts val="338"/>
              </a:spcBef>
            </a:pPr>
            <a:r>
              <a:rPr lang="en-US" sz="900" dirty="0">
                <a:latin typeface="Tahoma" panose="020B0604030504040204" pitchFamily="34" charset="0"/>
                <a:ea typeface="Tahoma" panose="020B0604030504040204" pitchFamily="34" charset="0"/>
                <a:cs typeface="Tahoma" panose="020B0604030504040204" pitchFamily="34" charset="0"/>
              </a:rPr>
              <a:t>Air and Missile defense operations and support</a:t>
            </a:r>
          </a:p>
          <a:p>
            <a:pPr>
              <a:spcBef>
                <a:spcPts val="338"/>
              </a:spcBef>
            </a:pPr>
            <a:r>
              <a:rPr lang="en-US" sz="900" dirty="0">
                <a:latin typeface="Tahoma" panose="020B0604030504040204" pitchFamily="34" charset="0"/>
                <a:ea typeface="Tahoma" panose="020B0604030504040204" pitchFamily="34" charset="0"/>
                <a:cs typeface="Tahoma" panose="020B0604030504040204" pitchFamily="34" charset="0"/>
              </a:rPr>
              <a:t>Modeling</a:t>
            </a:r>
          </a:p>
          <a:p>
            <a:pPr>
              <a:spcBef>
                <a:spcPts val="338"/>
              </a:spcBef>
            </a:pPr>
            <a:r>
              <a:rPr lang="en-US" sz="900" dirty="0">
                <a:latin typeface="Tahoma" panose="020B0604030504040204" pitchFamily="34" charset="0"/>
                <a:ea typeface="Tahoma" panose="020B0604030504040204" pitchFamily="34" charset="0"/>
                <a:cs typeface="Tahoma" panose="020B0604030504040204" pitchFamily="34" charset="0"/>
              </a:rPr>
              <a:t>Cybersecurity assessments</a:t>
            </a:r>
          </a:p>
        </p:txBody>
      </p:sp>
      <p:sp>
        <p:nvSpPr>
          <p:cNvPr id="12" name="Content Placeholder 2"/>
          <p:cNvSpPr>
            <a:spLocks noGrp="1"/>
          </p:cNvSpPr>
          <p:nvPr>
            <p:ph sz="half" idx="2"/>
          </p:nvPr>
        </p:nvSpPr>
        <p:spPr>
          <a:xfrm>
            <a:off x="5798759" y="1742470"/>
            <a:ext cx="3492437" cy="1261920"/>
          </a:xfrm>
        </p:spPr>
        <p:txBody>
          <a:bodyPr numCol="1">
            <a:noAutofit/>
          </a:bodyPr>
          <a:lstStyle/>
          <a:p>
            <a:pPr marL="0" lvl="1" algn="just"/>
            <a:r>
              <a:rPr lang="en-US" sz="900" b="1" dirty="0">
                <a:latin typeface="Tahoma" panose="020B0604030504040204" pitchFamily="34" charset="0"/>
                <a:ea typeface="Tahoma" panose="020B0604030504040204" pitchFamily="34" charset="0"/>
                <a:cs typeface="Tahoma" panose="020B0604030504040204" pitchFamily="34" charset="0"/>
              </a:rPr>
              <a:t>Telemetry and Missile Systems</a:t>
            </a:r>
          </a:p>
          <a:p>
            <a:pPr marL="0" lvl="1" algn="just"/>
            <a:endParaRPr lang="en-US" sz="900" b="1" dirty="0">
              <a:latin typeface="Tahoma" panose="020B0604030504040204" pitchFamily="34" charset="0"/>
              <a:ea typeface="Tahoma" panose="020B0604030504040204" pitchFamily="34" charset="0"/>
              <a:cs typeface="Tahoma" panose="020B0604030504040204" pitchFamily="34" charset="0"/>
            </a:endParaRPr>
          </a:p>
          <a:p>
            <a:pPr marL="228600" lvl="1"/>
            <a:r>
              <a:rPr lang="en-US" sz="900" dirty="0">
                <a:latin typeface="Tahoma" panose="020B0604030504040204" pitchFamily="34" charset="0"/>
                <a:ea typeface="Tahoma" panose="020B0604030504040204" pitchFamily="34" charset="0"/>
                <a:cs typeface="Tahoma" panose="020B0604030504040204" pitchFamily="34" charset="0"/>
              </a:rPr>
              <a:t>Telemetry Products (Catalog)</a:t>
            </a:r>
          </a:p>
          <a:p>
            <a:pPr marL="228600" lvl="1"/>
            <a:r>
              <a:rPr lang="en-US" sz="900" dirty="0">
                <a:latin typeface="Tahoma" panose="020B0604030504040204" pitchFamily="34" charset="0"/>
                <a:ea typeface="Tahoma" panose="020B0604030504040204" pitchFamily="34" charset="0"/>
                <a:cs typeface="Tahoma" panose="020B0604030504040204" pitchFamily="34" charset="0"/>
              </a:rPr>
              <a:t>TM System Development</a:t>
            </a:r>
          </a:p>
          <a:p>
            <a:pPr marL="228600" lvl="1"/>
            <a:r>
              <a:rPr lang="en-US" sz="900" dirty="0">
                <a:latin typeface="Tahoma" panose="020B0604030504040204" pitchFamily="34" charset="0"/>
                <a:ea typeface="Tahoma" panose="020B0604030504040204" pitchFamily="34" charset="0"/>
                <a:cs typeface="Tahoma" panose="020B0604030504040204" pitchFamily="34" charset="0"/>
              </a:rPr>
              <a:t>Integration and Launch Support</a:t>
            </a:r>
          </a:p>
          <a:p>
            <a:pPr marL="228600" lvl="1"/>
            <a:r>
              <a:rPr lang="en-US" sz="900" dirty="0">
                <a:latin typeface="Tahoma" panose="020B0604030504040204" pitchFamily="34" charset="0"/>
                <a:ea typeface="Tahoma" panose="020B0604030504040204" pitchFamily="34" charset="0"/>
                <a:cs typeface="Tahoma" panose="020B0604030504040204" pitchFamily="34" charset="0"/>
              </a:rPr>
              <a:t>Mechanical and Electronics Services Center</a:t>
            </a:r>
          </a:p>
          <a:p>
            <a:pPr marL="228600" lvl="1"/>
            <a:r>
              <a:rPr lang="en-US" sz="900" dirty="0">
                <a:latin typeface="Tahoma" panose="020B0604030504040204" pitchFamily="34" charset="0"/>
                <a:ea typeface="Tahoma" panose="020B0604030504040204" pitchFamily="34" charset="0"/>
                <a:cs typeface="Tahoma" panose="020B0604030504040204" pitchFamily="34" charset="0"/>
              </a:rPr>
              <a:t>Antenna Production/Plating</a:t>
            </a:r>
          </a:p>
          <a:p>
            <a:pPr algn="l"/>
            <a:r>
              <a:rPr lang="en-US" sz="900" u="sng" dirty="0">
                <a:latin typeface="Tahoma" panose="020B0604030504040204" pitchFamily="34" charset="0"/>
                <a:ea typeface="Tahoma" panose="020B0604030504040204" pitchFamily="34" charset="0"/>
                <a:cs typeface="Tahoma" panose="020B0604030504040204" pitchFamily="34" charset="0"/>
              </a:rPr>
              <a:t>Production</a:t>
            </a:r>
            <a:r>
              <a:rPr lang="en-US" sz="2000" u="sng" dirty="0">
                <a:latin typeface="Tahoma" panose="020B0604030504040204" pitchFamily="34" charset="0"/>
                <a:ea typeface="Tahoma" panose="020B0604030504040204" pitchFamily="34" charset="0"/>
                <a:cs typeface="Tahoma" panose="020B0604030504040204" pitchFamily="34" charset="0"/>
              </a:rPr>
              <a:t> </a:t>
            </a:r>
            <a:r>
              <a:rPr lang="en-US" sz="900" u="sng" dirty="0">
                <a:latin typeface="Tahoma" panose="020B0604030504040204" pitchFamily="34" charset="0"/>
                <a:ea typeface="Tahoma" panose="020B0604030504040204" pitchFamily="34" charset="0"/>
                <a:cs typeface="Tahoma" panose="020B0604030504040204" pitchFamily="34" charset="0"/>
              </a:rPr>
              <a:t>Capabilities</a:t>
            </a:r>
          </a:p>
          <a:p>
            <a:pPr algn="l"/>
            <a:r>
              <a:rPr lang="en-US" sz="900" dirty="0">
                <a:latin typeface="Tahoma" panose="020B0604030504040204" pitchFamily="34" charset="0"/>
                <a:ea typeface="Tahoma" panose="020B0604030504040204" pitchFamily="34" charset="0"/>
                <a:cs typeface="Tahoma" panose="020B0604030504040204" pitchFamily="34" charset="0"/>
              </a:rPr>
              <a:t>-Product Line ( </a:t>
            </a:r>
            <a:r>
              <a:rPr lang="en-US" sz="900" dirty="0">
                <a:solidFill>
                  <a:schemeClr val="tx1"/>
                </a:solidFill>
                <a:latin typeface="Tahoma" panose="020B0604030504040204" pitchFamily="34" charset="0"/>
                <a:ea typeface="Tahoma" panose="020B0604030504040204" pitchFamily="34" charset="0"/>
                <a:cs typeface="Tahoma" panose="020B0604030504040204" pitchFamily="34" charset="0"/>
              </a:rPr>
              <a:t>Flight hardware, Ground hardware)</a:t>
            </a:r>
          </a:p>
          <a:p>
            <a:pPr algn="l"/>
            <a:r>
              <a:rPr lang="en-US" sz="900" dirty="0">
                <a:latin typeface="Tahoma" panose="020B0604030504040204" pitchFamily="34" charset="0"/>
                <a:ea typeface="Tahoma" panose="020B0604030504040204" pitchFamily="34" charset="0"/>
                <a:cs typeface="Tahoma" panose="020B0604030504040204" pitchFamily="34" charset="0"/>
              </a:rPr>
              <a:t>-Electronics, Mechanical and Antenna Service Centers</a:t>
            </a:r>
          </a:p>
          <a:p>
            <a:pPr marL="228600" lvl="1" algn="l"/>
            <a:endParaRPr lang="en-US" sz="900" b="1" dirty="0">
              <a:latin typeface="Tahoma" panose="020B0604030504040204" pitchFamily="34" charset="0"/>
              <a:ea typeface="Tahoma" panose="020B0604030504040204" pitchFamily="34" charset="0"/>
              <a:cs typeface="Tahoma" panose="020B0604030504040204" pitchFamily="34" charset="0"/>
            </a:endParaRPr>
          </a:p>
          <a:p>
            <a:pPr marL="0" lvl="1" algn="just">
              <a:spcBef>
                <a:spcPts val="450"/>
              </a:spcBef>
            </a:pPr>
            <a:endParaRPr lang="en-US" sz="900" dirty="0">
              <a:solidFill>
                <a:srgbClr val="333333"/>
              </a:solidFill>
              <a:latin typeface="Tahoma" panose="020B0604030504040204" pitchFamily="34" charset="0"/>
              <a:ea typeface="Tahoma" panose="020B0604030504040204" pitchFamily="34" charset="0"/>
              <a:cs typeface="Tahoma" panose="020B0604030504040204" pitchFamily="34" charset="0"/>
            </a:endParaRPr>
          </a:p>
          <a:p>
            <a:pPr lvl="1" algn="just">
              <a:spcBef>
                <a:spcPts val="450"/>
              </a:spcBef>
            </a:pPr>
            <a:endParaRPr lang="en-US" sz="900" b="1" dirty="0">
              <a:latin typeface="Tahoma" panose="020B0604030504040204" pitchFamily="34" charset="0"/>
              <a:ea typeface="Tahoma" panose="020B0604030504040204" pitchFamily="34" charset="0"/>
              <a:cs typeface="Tahoma" panose="020B0604030504040204" pitchFamily="34" charset="0"/>
            </a:endParaRPr>
          </a:p>
        </p:txBody>
      </p:sp>
      <p:cxnSp>
        <p:nvCxnSpPr>
          <p:cNvPr id="6" name="Straight Connector 5"/>
          <p:cNvCxnSpPr/>
          <p:nvPr/>
        </p:nvCxnSpPr>
        <p:spPr>
          <a:xfrm>
            <a:off x="1666876" y="3728089"/>
            <a:ext cx="77152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24500" y="1943100"/>
            <a:ext cx="0" cy="308610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1807370" y="1745177"/>
            <a:ext cx="1169365" cy="1697465"/>
          </a:xfrm>
          <a:prstGeom prst="rect">
            <a:avLst/>
          </a:prstGeom>
        </p:spPr>
      </p:pic>
      <p:pic>
        <p:nvPicPr>
          <p:cNvPr id="9" name="Picture 8"/>
          <p:cNvPicPr>
            <a:picLocks noChangeAspect="1"/>
          </p:cNvPicPr>
          <p:nvPr/>
        </p:nvPicPr>
        <p:blipFill rotWithShape="1">
          <a:blip r:embed="rId4"/>
          <a:srcRect l="31370" t="-1804"/>
          <a:stretch/>
        </p:blipFill>
        <p:spPr>
          <a:xfrm>
            <a:off x="1643094" y="3837319"/>
            <a:ext cx="1389233" cy="1591709"/>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92304" y="1717910"/>
            <a:ext cx="1746300" cy="1746300"/>
          </a:xfrm>
          <a:prstGeom prst="rect">
            <a:avLst/>
          </a:prstGeom>
        </p:spPr>
      </p:pic>
    </p:spTree>
    <p:extLst>
      <p:ext uri="{BB962C8B-B14F-4D97-AF65-F5344CB8AC3E}">
        <p14:creationId xmlns:p14="http://schemas.microsoft.com/office/powerpoint/2010/main" val="932624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455" y="381000"/>
            <a:ext cx="10939780" cy="635000"/>
          </a:xfrm>
        </p:spPr>
        <p:txBody>
          <a:bodyPr/>
          <a:lstStyle/>
          <a:p>
            <a:r>
              <a:rPr lang="en-US" dirty="0"/>
              <a:t>Process for Becoming a Co-op Sponsor</a:t>
            </a:r>
          </a:p>
        </p:txBody>
      </p:sp>
      <p:sp>
        <p:nvSpPr>
          <p:cNvPr id="3" name="Text Placeholder 2"/>
          <p:cNvSpPr>
            <a:spLocks noGrp="1"/>
          </p:cNvSpPr>
          <p:nvPr>
            <p:ph type="body" idx="1"/>
          </p:nvPr>
        </p:nvSpPr>
        <p:spPr>
          <a:xfrm>
            <a:off x="814455" y="1143000"/>
            <a:ext cx="9971405" cy="6340197"/>
          </a:xfrm>
        </p:spPr>
        <p:txBody>
          <a:bodyPr/>
          <a:lstStyle/>
          <a:p>
            <a:pPr marL="457200" indent="-457200">
              <a:buFont typeface="+mj-lt"/>
              <a:buAutoNum type="arabicPeriod"/>
            </a:pPr>
            <a:r>
              <a:rPr lang="en-US" dirty="0"/>
              <a:t>Contact Marcella Shelby, Strategic Initiatives Officer at PSL </a:t>
            </a:r>
            <a:r>
              <a:rPr lang="en-US" dirty="0">
                <a:hlinkClick r:id="rId2"/>
              </a:rPr>
              <a:t>mshelby@psl.nmsu.edu</a:t>
            </a:r>
            <a:r>
              <a:rPr lang="en-US" dirty="0"/>
              <a:t> </a:t>
            </a:r>
          </a:p>
          <a:p>
            <a:pPr marL="457200" indent="-457200">
              <a:buFont typeface="+mj-lt"/>
              <a:buAutoNum type="arabicPeriod"/>
            </a:pPr>
            <a:r>
              <a:rPr lang="en-US" dirty="0"/>
              <a:t>Schedule a call to discuss the best next steps.  Critical Questions:</a:t>
            </a:r>
          </a:p>
          <a:p>
            <a:pPr marL="914400" lvl="1" indent="-457200">
              <a:buFont typeface="+mj-lt"/>
              <a:buAutoNum type="alphaLcParenR"/>
            </a:pPr>
            <a:r>
              <a:rPr lang="en-US" dirty="0"/>
              <a:t>First, we need to determine whether we set up the partnership through the NMSU Foundation or NMSU Research Administration Services (RAS).   If the answer to the either of the following questions are “Yes”, we will need to work through NMSU RAS.</a:t>
            </a:r>
          </a:p>
          <a:p>
            <a:pPr marL="1371600" lvl="2" indent="-457200">
              <a:buFont typeface="Arial" panose="020B0604020202020204" pitchFamily="34" charset="0"/>
              <a:buChar char="•"/>
            </a:pPr>
            <a:r>
              <a:rPr lang="en-US" dirty="0"/>
              <a:t>Will there be a specific deliverable attached to the CREW students participation? </a:t>
            </a:r>
          </a:p>
          <a:p>
            <a:pPr marL="1371600" lvl="2" indent="-457200">
              <a:buFont typeface="Arial" panose="020B0604020202020204" pitchFamily="34" charset="0"/>
              <a:buChar char="•"/>
            </a:pPr>
            <a:r>
              <a:rPr lang="en-US" dirty="0"/>
              <a:t>Will government funds be used? </a:t>
            </a:r>
          </a:p>
          <a:p>
            <a:pPr marL="914400" lvl="1" indent="-457200">
              <a:buFont typeface="+mj-lt"/>
              <a:buAutoNum type="alphaLcParenR"/>
            </a:pPr>
            <a:r>
              <a:rPr lang="en-US" dirty="0"/>
              <a:t>Based on the results of (a), we will review the cost structure required to support each student. </a:t>
            </a:r>
          </a:p>
          <a:p>
            <a:pPr marL="914400" lvl="1" indent="-457200">
              <a:buFont typeface="+mj-lt"/>
              <a:buAutoNum type="alphaLcParenR"/>
            </a:pPr>
            <a:r>
              <a:rPr lang="en-US" dirty="0"/>
              <a:t>Final Question: How many students would you like to sponsor? For how long?</a:t>
            </a:r>
          </a:p>
          <a:p>
            <a:pPr marL="457200" indent="-457200">
              <a:buFont typeface="+mj-lt"/>
              <a:buAutoNum type="arabicPeriod"/>
            </a:pPr>
            <a:r>
              <a:rPr lang="en-US" dirty="0"/>
              <a:t>We work with the right NMSU representative to draft a “gift agreement” or contract and proceed toward final signature.</a:t>
            </a:r>
          </a:p>
          <a:p>
            <a:pPr marL="457200" indent="-457200">
              <a:buFont typeface="+mj-lt"/>
              <a:buAutoNum type="arabicPeriod"/>
            </a:pPr>
            <a:r>
              <a:rPr lang="en-US" dirty="0"/>
              <a:t>Co-op sponsors are also asked to sign a Memorandum of Understanding and participate in an CREW Employer Orientation.   </a:t>
            </a:r>
          </a:p>
          <a:p>
            <a:pPr marL="457200" indent="-457200">
              <a:buFont typeface="+mj-lt"/>
              <a:buAutoNum type="arabicPeriod"/>
            </a:pPr>
            <a:r>
              <a:rPr lang="en-US" dirty="0"/>
              <a:t>Co-op sponsors can recruit and hire students directly or can work with PSL to post job announcements on Handshake. </a:t>
            </a:r>
          </a:p>
          <a:p>
            <a:r>
              <a:rPr lang="en-US" dirty="0"/>
              <a:t>	</a:t>
            </a:r>
          </a:p>
          <a:p>
            <a:pPr marL="457200" indent="-457200">
              <a:buFont typeface="+mj-lt"/>
              <a:buAutoNum type="arabicPeriod"/>
            </a:pPr>
            <a:endParaRPr lang="en-US" dirty="0"/>
          </a:p>
          <a:p>
            <a:endParaRPr lang="en-US" dirty="0"/>
          </a:p>
          <a:p>
            <a:endParaRPr lang="en-US" dirty="0"/>
          </a:p>
          <a:p>
            <a:pPr marL="457200" indent="-457200">
              <a:buFont typeface="+mj-lt"/>
              <a:buAutoNum type="arabicPeriod"/>
            </a:pPr>
            <a:endParaRPr lang="en-US" dirty="0"/>
          </a:p>
        </p:txBody>
      </p:sp>
      <p:sp>
        <p:nvSpPr>
          <p:cNvPr id="4" name="Slide Number Placeholder 3"/>
          <p:cNvSpPr>
            <a:spLocks noGrp="1"/>
          </p:cNvSpPr>
          <p:nvPr>
            <p:ph type="sldNum" sz="quarter" idx="7"/>
          </p:nvPr>
        </p:nvSpPr>
        <p:spPr/>
        <p:txBody>
          <a:bodyPr/>
          <a:lstStyle/>
          <a:p>
            <a:pPr marL="38100">
              <a:lnSpc>
                <a:spcPct val="100000"/>
              </a:lnSpc>
              <a:spcBef>
                <a:spcPts val="20"/>
              </a:spcBef>
            </a:pPr>
            <a:fld id="{81D60167-4931-47E6-BA6A-407CBD079E47}" type="slidenum">
              <a:rPr lang="en-US" smtClean="0"/>
              <a:t>20</a:t>
            </a:fld>
            <a:endParaRPr lang="en-US" dirty="0"/>
          </a:p>
        </p:txBody>
      </p:sp>
    </p:spTree>
    <p:extLst>
      <p:ext uri="{BB962C8B-B14F-4D97-AF65-F5344CB8AC3E}">
        <p14:creationId xmlns:p14="http://schemas.microsoft.com/office/powerpoint/2010/main" val="2999551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455" y="381000"/>
            <a:ext cx="10939780" cy="635000"/>
          </a:xfrm>
        </p:spPr>
        <p:txBody>
          <a:bodyPr/>
          <a:lstStyle/>
          <a:p>
            <a:r>
              <a:rPr lang="en-US" dirty="0"/>
              <a:t>Process for Making a Donation </a:t>
            </a:r>
          </a:p>
        </p:txBody>
      </p:sp>
      <p:sp>
        <p:nvSpPr>
          <p:cNvPr id="3" name="Text Placeholder 2"/>
          <p:cNvSpPr>
            <a:spLocks noGrp="1"/>
          </p:cNvSpPr>
          <p:nvPr>
            <p:ph type="body" idx="1"/>
          </p:nvPr>
        </p:nvSpPr>
        <p:spPr>
          <a:xfrm>
            <a:off x="814455" y="1143000"/>
            <a:ext cx="9971405" cy="6093976"/>
          </a:xfrm>
        </p:spPr>
        <p:txBody>
          <a:bodyPr/>
          <a:lstStyle/>
          <a:p>
            <a:r>
              <a:rPr lang="en-US" dirty="0"/>
              <a:t>As a Business Entity or an individual making a donation over $5,000:</a:t>
            </a:r>
          </a:p>
          <a:p>
            <a:pPr marL="457200" indent="-457200">
              <a:buFont typeface="+mj-lt"/>
              <a:buAutoNum type="arabicPeriod"/>
            </a:pPr>
            <a:r>
              <a:rPr lang="en-US" dirty="0"/>
              <a:t>Contact Marcella Shelby, Strategic Initiatives Officer at PSL </a:t>
            </a:r>
            <a:r>
              <a:rPr lang="en-US" dirty="0">
                <a:hlinkClick r:id="rId2"/>
              </a:rPr>
              <a:t>mshelby@psl.nmsu.edu</a:t>
            </a:r>
            <a:r>
              <a:rPr lang="en-US" dirty="0"/>
              <a:t> </a:t>
            </a:r>
          </a:p>
          <a:p>
            <a:pPr marL="457200" indent="-457200">
              <a:buFont typeface="+mj-lt"/>
              <a:buAutoNum type="arabicPeriod"/>
            </a:pPr>
            <a:r>
              <a:rPr lang="en-US" dirty="0"/>
              <a:t>Marcella will connect you with the appropriate representative from the NMSU Foundation.</a:t>
            </a:r>
          </a:p>
          <a:p>
            <a:pPr marL="457200" indent="-457200">
              <a:buFont typeface="+mj-lt"/>
              <a:buAutoNum type="arabicPeriod"/>
            </a:pPr>
            <a:r>
              <a:rPr lang="en-US" dirty="0"/>
              <a:t>NMSU Foundation representative works with Investor/Donor to develop a customized "gift agreement” for signature.</a:t>
            </a:r>
          </a:p>
          <a:p>
            <a:pPr marL="457200" indent="-457200">
              <a:buFont typeface="+mj-lt"/>
              <a:buAutoNum type="arabicPeriod"/>
            </a:pPr>
            <a:r>
              <a:rPr lang="en-US" dirty="0"/>
              <a:t>Fund delivery is coordinated with the NMSU Foundation and made available for use by PSL ( per donor wishes) </a:t>
            </a:r>
          </a:p>
          <a:p>
            <a:pPr marL="457200" indent="-457200">
              <a:buFont typeface="+mj-lt"/>
              <a:buAutoNum type="arabicPeriod"/>
            </a:pPr>
            <a:endParaRPr lang="en-US" dirty="0"/>
          </a:p>
          <a:p>
            <a:r>
              <a:rPr lang="en-US" dirty="0"/>
              <a:t>As an individual making a donation under $5,000:</a:t>
            </a:r>
          </a:p>
          <a:p>
            <a:pPr marL="457200" indent="-457200">
              <a:buAutoNum type="arabicPeriod"/>
            </a:pPr>
            <a:r>
              <a:rPr lang="en-US" dirty="0"/>
              <a:t>Visit </a:t>
            </a:r>
            <a:r>
              <a:rPr lang="en-US" dirty="0">
                <a:hlinkClick r:id="rId3"/>
              </a:rPr>
              <a:t>http://giving.nmsu.edu/CREW.html</a:t>
            </a:r>
            <a:r>
              <a:rPr lang="en-US" dirty="0">
                <a:solidFill>
                  <a:srgbClr val="201F1E"/>
                </a:solidFill>
              </a:rPr>
              <a:t> </a:t>
            </a:r>
          </a:p>
          <a:p>
            <a:pPr marL="457200" indent="-457200">
              <a:buAutoNum type="arabicPeriod"/>
            </a:pPr>
            <a:r>
              <a:rPr lang="en-US" dirty="0">
                <a:solidFill>
                  <a:srgbClr val="201F1E"/>
                </a:solidFill>
              </a:rPr>
              <a:t>Please contact Marcella Shelby at </a:t>
            </a:r>
            <a:r>
              <a:rPr lang="en-US" dirty="0">
                <a:solidFill>
                  <a:srgbClr val="201F1E"/>
                </a:solidFill>
                <a:hlinkClick r:id="rId2"/>
              </a:rPr>
              <a:t>mshelby@psl.nmsu.edu</a:t>
            </a:r>
            <a:r>
              <a:rPr lang="en-US" dirty="0">
                <a:solidFill>
                  <a:srgbClr val="201F1E"/>
                </a:solidFill>
              </a:rPr>
              <a:t> to confirm receipt</a:t>
            </a:r>
          </a:p>
          <a:p>
            <a:pPr marL="457200" indent="-457200">
              <a:buAutoNum type="arabicPeriod"/>
            </a:pPr>
            <a:endParaRPr lang="en-US" dirty="0"/>
          </a:p>
          <a:p>
            <a:r>
              <a:rPr lang="en-US" dirty="0"/>
              <a:t>	</a:t>
            </a:r>
          </a:p>
          <a:p>
            <a:pPr marL="457200" indent="-457200">
              <a:buFont typeface="+mj-lt"/>
              <a:buAutoNum type="arabicPeriod"/>
            </a:pPr>
            <a:endParaRPr lang="en-US" dirty="0"/>
          </a:p>
          <a:p>
            <a:endParaRPr lang="en-US" dirty="0"/>
          </a:p>
          <a:p>
            <a:endParaRPr lang="en-US" dirty="0"/>
          </a:p>
          <a:p>
            <a:pPr marL="457200" indent="-457200">
              <a:buFont typeface="+mj-lt"/>
              <a:buAutoNum type="arabicPeriod"/>
            </a:pPr>
            <a:endParaRPr lang="en-US" dirty="0"/>
          </a:p>
        </p:txBody>
      </p:sp>
      <p:sp>
        <p:nvSpPr>
          <p:cNvPr id="4" name="Slide Number Placeholder 3"/>
          <p:cNvSpPr>
            <a:spLocks noGrp="1"/>
          </p:cNvSpPr>
          <p:nvPr>
            <p:ph type="sldNum" sz="quarter" idx="7"/>
          </p:nvPr>
        </p:nvSpPr>
        <p:spPr/>
        <p:txBody>
          <a:bodyPr/>
          <a:lstStyle/>
          <a:p>
            <a:pPr marL="38100">
              <a:lnSpc>
                <a:spcPct val="100000"/>
              </a:lnSpc>
              <a:spcBef>
                <a:spcPts val="20"/>
              </a:spcBef>
            </a:pPr>
            <a:fld id="{81D60167-4931-47E6-BA6A-407CBD079E47}" type="slidenum">
              <a:rPr lang="en-US" smtClean="0"/>
              <a:t>21</a:t>
            </a:fld>
            <a:endParaRPr lang="en-US" dirty="0"/>
          </a:p>
        </p:txBody>
      </p:sp>
    </p:spTree>
    <p:extLst>
      <p:ext uri="{BB962C8B-B14F-4D97-AF65-F5344CB8AC3E}">
        <p14:creationId xmlns:p14="http://schemas.microsoft.com/office/powerpoint/2010/main" val="4017071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CREW Program Contacts</a:t>
            </a:r>
          </a:p>
        </p:txBody>
      </p:sp>
      <p:sp>
        <p:nvSpPr>
          <p:cNvPr id="3" name="Text Placeholder 2"/>
          <p:cNvSpPr>
            <a:spLocks noGrp="1"/>
          </p:cNvSpPr>
          <p:nvPr>
            <p:ph type="body" idx="1"/>
          </p:nvPr>
        </p:nvSpPr>
        <p:spPr>
          <a:xfrm>
            <a:off x="841569" y="1447800"/>
            <a:ext cx="9971405" cy="5124480"/>
          </a:xfrm>
        </p:spPr>
        <p:txBody>
          <a:bodyPr numCol="2"/>
          <a:lstStyle/>
          <a:p>
            <a:r>
              <a:rPr lang="en-US" sz="1800" dirty="0">
                <a:latin typeface="+mn-lt"/>
              </a:rPr>
              <a:t>Eric Sanchez, Director</a:t>
            </a:r>
          </a:p>
          <a:p>
            <a:r>
              <a:rPr lang="en-US" sz="1800" dirty="0">
                <a:latin typeface="+mn-lt"/>
              </a:rPr>
              <a:t>Physical Science Laboratory</a:t>
            </a:r>
          </a:p>
          <a:p>
            <a:r>
              <a:rPr lang="en-US" sz="1800" dirty="0">
                <a:latin typeface="+mn-lt"/>
              </a:rPr>
              <a:t>New Mexico State University</a:t>
            </a:r>
          </a:p>
          <a:p>
            <a:r>
              <a:rPr lang="en-US" sz="1800" dirty="0">
                <a:latin typeface="+mn-lt"/>
                <a:hlinkClick r:id="rId3"/>
              </a:rPr>
              <a:t>esanchez@psl.nmsu.edu</a:t>
            </a:r>
            <a:endParaRPr lang="en-US" sz="1800" dirty="0">
              <a:latin typeface="+mn-lt"/>
            </a:endParaRPr>
          </a:p>
          <a:p>
            <a:r>
              <a:rPr lang="en-US" sz="1800" dirty="0">
                <a:latin typeface="+mn-lt"/>
              </a:rPr>
              <a:t>575-646-9200</a:t>
            </a:r>
          </a:p>
          <a:p>
            <a:endParaRPr lang="en-US" sz="1800" dirty="0">
              <a:latin typeface="+mn-lt"/>
            </a:endParaRPr>
          </a:p>
          <a:p>
            <a:r>
              <a:rPr lang="en-US" sz="1800" dirty="0">
                <a:latin typeface="+mn-lt"/>
              </a:rPr>
              <a:t>Dr. Marcella Shelby, Strategic Initiatives Officer</a:t>
            </a:r>
          </a:p>
          <a:p>
            <a:r>
              <a:rPr lang="en-US" sz="1800" dirty="0">
                <a:latin typeface="+mn-lt"/>
              </a:rPr>
              <a:t>Physical Science Laboratory</a:t>
            </a:r>
          </a:p>
          <a:p>
            <a:r>
              <a:rPr lang="en-US" sz="1800" dirty="0">
                <a:latin typeface="+mn-lt"/>
              </a:rPr>
              <a:t>New Mexico State University</a:t>
            </a:r>
          </a:p>
          <a:p>
            <a:r>
              <a:rPr lang="en-US" sz="1800" dirty="0">
                <a:latin typeface="+mn-lt"/>
                <a:hlinkClick r:id="rId4"/>
              </a:rPr>
              <a:t>mshelby@psl.nmsu.edu</a:t>
            </a:r>
            <a:endParaRPr lang="en-US" sz="1800" dirty="0">
              <a:latin typeface="+mn-lt"/>
            </a:endParaRPr>
          </a:p>
          <a:p>
            <a:r>
              <a:rPr lang="en-US" sz="1800" dirty="0">
                <a:latin typeface="+mn-lt"/>
              </a:rPr>
              <a:t>575-646-9206</a:t>
            </a:r>
          </a:p>
          <a:p>
            <a:endParaRPr lang="en-US" sz="1800" dirty="0">
              <a:latin typeface="+mn-lt"/>
            </a:endParaRPr>
          </a:p>
          <a:p>
            <a:endParaRPr lang="en-US" sz="1800" dirty="0">
              <a:latin typeface="+mn-lt"/>
            </a:endParaRPr>
          </a:p>
          <a:p>
            <a:endParaRPr lang="en-US" sz="1800" dirty="0">
              <a:latin typeface="+mn-lt"/>
            </a:endParaRPr>
          </a:p>
          <a:p>
            <a:endParaRPr lang="en-US" sz="1800" dirty="0">
              <a:latin typeface="+mn-lt"/>
            </a:endParaRPr>
          </a:p>
          <a:p>
            <a:endParaRPr lang="en-US" sz="1800" dirty="0">
              <a:latin typeface="+mn-lt"/>
            </a:endParaRPr>
          </a:p>
          <a:p>
            <a:endParaRPr lang="en-US" sz="1800" dirty="0">
              <a:latin typeface="+mn-lt"/>
            </a:endParaRPr>
          </a:p>
          <a:p>
            <a:endParaRPr lang="en-US" sz="1800" dirty="0">
              <a:latin typeface="+mn-lt"/>
            </a:endParaRPr>
          </a:p>
          <a:p>
            <a:r>
              <a:rPr lang="en-US" sz="1800" dirty="0">
                <a:latin typeface="+mn-lt"/>
              </a:rPr>
              <a:t>Dr. Patricia Sullivan, Director, Strategic Initiatives</a:t>
            </a:r>
          </a:p>
          <a:p>
            <a:r>
              <a:rPr lang="en-US" sz="1800" dirty="0">
                <a:latin typeface="+mn-lt"/>
              </a:rPr>
              <a:t>Office of the Chancellor</a:t>
            </a:r>
          </a:p>
          <a:p>
            <a:r>
              <a:rPr lang="en-US" sz="1800" dirty="0">
                <a:latin typeface="+mn-lt"/>
              </a:rPr>
              <a:t>New Mexico State University</a:t>
            </a:r>
          </a:p>
          <a:p>
            <a:r>
              <a:rPr lang="en-US" sz="1800" dirty="0">
                <a:latin typeface="+mn-lt"/>
              </a:rPr>
              <a:t>575-646-2913 </a:t>
            </a:r>
          </a:p>
          <a:p>
            <a:r>
              <a:rPr lang="en-US" sz="1800" dirty="0">
                <a:latin typeface="+mn-lt"/>
                <a:hlinkClick r:id="rId5"/>
              </a:rPr>
              <a:t>patsulli@nmsu.edu</a:t>
            </a:r>
            <a:r>
              <a:rPr lang="en-US" sz="1800" dirty="0">
                <a:latin typeface="+mn-lt"/>
              </a:rPr>
              <a:t> </a:t>
            </a:r>
          </a:p>
          <a:p>
            <a:endParaRPr lang="en-US" sz="1800" dirty="0">
              <a:latin typeface="+mn-lt"/>
            </a:endParaRPr>
          </a:p>
          <a:p>
            <a:r>
              <a:rPr lang="en-US" sz="1800" b="1" dirty="0">
                <a:latin typeface="+mn-lt"/>
              </a:rPr>
              <a:t>Link to CREW Program e-brochure</a:t>
            </a:r>
          </a:p>
          <a:p>
            <a:r>
              <a:rPr lang="en-US" sz="1800" u="sng" dirty="0">
                <a:latin typeface="+mn-lt"/>
                <a:hlinkClick r:id="rId6"/>
              </a:rPr>
              <a:t>https://cdn.flipsnack.com/widget/v2/widget.html?hash=cnavqa8hp8</a:t>
            </a:r>
            <a:endParaRPr lang="en-US" sz="1800" dirty="0">
              <a:latin typeface="+mn-lt"/>
            </a:endParaRPr>
          </a:p>
          <a:p>
            <a:endParaRPr lang="en-US" sz="1800" b="1" dirty="0">
              <a:latin typeface="+mn-lt"/>
            </a:endParaRPr>
          </a:p>
          <a:p>
            <a:r>
              <a:rPr lang="en-US" sz="1800" b="1" dirty="0">
                <a:latin typeface="+mn-lt"/>
              </a:rPr>
              <a:t>CREW Program Fund Giving Page</a:t>
            </a:r>
          </a:p>
          <a:p>
            <a:r>
              <a:rPr lang="en-US" sz="1800" dirty="0">
                <a:latin typeface="+mn-lt"/>
                <a:hlinkClick r:id="rId7"/>
              </a:rPr>
              <a:t>http://giving.nmsu.edu/CREW.html</a:t>
            </a:r>
            <a:r>
              <a:rPr lang="en-US" sz="1800" dirty="0">
                <a:solidFill>
                  <a:srgbClr val="201F1E"/>
                </a:solidFill>
                <a:latin typeface="+mn-lt"/>
              </a:rPr>
              <a:t> </a:t>
            </a:r>
          </a:p>
          <a:p>
            <a:endParaRPr lang="en-US" sz="1800" dirty="0">
              <a:solidFill>
                <a:srgbClr val="201F1E"/>
              </a:solidFill>
              <a:latin typeface="Arial" panose="020B0604020202020204" pitchFamily="34" charset="0"/>
            </a:endParaRPr>
          </a:p>
          <a:p>
            <a:r>
              <a:rPr lang="en-US" sz="1800" dirty="0">
                <a:solidFill>
                  <a:srgbClr val="201F1E"/>
                </a:solidFill>
                <a:latin typeface="Arial" panose="020B0604020202020204" pitchFamily="34"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 </a:t>
            </a:r>
          </a:p>
          <a:p>
            <a:endParaRPr lang="en-US" sz="1800" dirty="0"/>
          </a:p>
        </p:txBody>
      </p:sp>
      <p:sp>
        <p:nvSpPr>
          <p:cNvPr id="4" name="Slide Number Placeholder 3"/>
          <p:cNvSpPr>
            <a:spLocks noGrp="1"/>
          </p:cNvSpPr>
          <p:nvPr>
            <p:ph type="sldNum" sz="quarter" idx="7"/>
          </p:nvPr>
        </p:nvSpPr>
        <p:spPr/>
        <p:txBody>
          <a:bodyPr/>
          <a:lstStyle/>
          <a:p>
            <a:pPr marL="38100">
              <a:lnSpc>
                <a:spcPct val="100000"/>
              </a:lnSpc>
              <a:spcBef>
                <a:spcPts val="20"/>
              </a:spcBef>
            </a:pPr>
            <a:fld id="{81D60167-4931-47E6-BA6A-407CBD079E47}" type="slidenum">
              <a:rPr lang="en-US" smtClean="0"/>
              <a:t>22</a:t>
            </a:fld>
            <a:endParaRPr lang="en-US" dirty="0"/>
          </a:p>
        </p:txBody>
      </p:sp>
    </p:spTree>
    <p:extLst>
      <p:ext uri="{BB962C8B-B14F-4D97-AF65-F5344CB8AC3E}">
        <p14:creationId xmlns:p14="http://schemas.microsoft.com/office/powerpoint/2010/main" val="1003561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A1F73020-DB6C-44D9-87E2-FD4BD9D5067A}"/>
              </a:ext>
            </a:extLst>
          </p:cNvPr>
          <p:cNvSpPr>
            <a:spLocks noGrp="1"/>
          </p:cNvSpPr>
          <p:nvPr>
            <p:ph type="title"/>
          </p:nvPr>
        </p:nvSpPr>
        <p:spPr>
          <a:xfrm>
            <a:off x="609600" y="478816"/>
            <a:ext cx="10939780" cy="923330"/>
          </a:xfrm>
        </p:spPr>
        <p:txBody>
          <a:bodyPr/>
          <a:lstStyle/>
          <a:p>
            <a:r>
              <a:rPr lang="en-US" dirty="0"/>
              <a:t>CREW </a:t>
            </a:r>
            <a:r>
              <a:rPr lang="en-US" sz="3200" dirty="0">
                <a:solidFill>
                  <a:srgbClr val="8D0840"/>
                </a:solidFill>
              </a:rPr>
              <a:t>Classified Ready Employee Workforce</a:t>
            </a:r>
            <a:br>
              <a:rPr lang="en-US" dirty="0"/>
            </a:br>
            <a:r>
              <a:rPr lang="en-US" sz="2000" dirty="0"/>
              <a:t>Physical Science Laboratory at New Mexico State University</a:t>
            </a:r>
            <a:endParaRPr lang="en-US" sz="1800" dirty="0"/>
          </a:p>
        </p:txBody>
      </p:sp>
      <p:sp>
        <p:nvSpPr>
          <p:cNvPr id="7" name="Content Placeholder 5">
            <a:extLst>
              <a:ext uri="{FF2B5EF4-FFF2-40B4-BE49-F238E27FC236}">
                <a16:creationId xmlns:a16="http://schemas.microsoft.com/office/drawing/2014/main" id="{BBB9636E-8231-4D58-8C8E-23A85588E7E9}"/>
              </a:ext>
            </a:extLst>
          </p:cNvPr>
          <p:cNvSpPr txBox="1">
            <a:spLocks/>
          </p:cNvSpPr>
          <p:nvPr/>
        </p:nvSpPr>
        <p:spPr>
          <a:xfrm>
            <a:off x="609600" y="1577340"/>
            <a:ext cx="5303520" cy="452628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200" kern="0" dirty="0">
                <a:solidFill>
                  <a:sysClr val="windowText" lastClr="000000"/>
                </a:solidFill>
              </a:rPr>
              <a:t>Mission </a:t>
            </a:r>
          </a:p>
          <a:p>
            <a:r>
              <a:rPr lang="en-US"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To develop a diverse pool of classified-ready professionals with the necessary technical, professional and interpersonal skills required to pursue successful careers in support of national security.</a:t>
            </a:r>
          </a:p>
          <a:p>
            <a:endParaRPr lang="en-US" kern="0" dirty="0">
              <a:solidFill>
                <a:sysClr val="windowText" lastClr="000000"/>
              </a:solidFill>
            </a:endParaRPr>
          </a:p>
          <a:p>
            <a:r>
              <a:rPr lang="en-US" sz="2200" kern="0" dirty="0">
                <a:solidFill>
                  <a:sysClr val="windowText" lastClr="000000"/>
                </a:solidFill>
              </a:rPr>
              <a:t>Vision </a:t>
            </a:r>
          </a:p>
          <a:p>
            <a:r>
              <a:rPr lang="en-US"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To be a national resource for preparing highly skilled classified-ready employees through public-private partnerships focused on cooperative education experience in national security research and emerging technology innovation and application.</a:t>
            </a:r>
          </a:p>
          <a:p>
            <a:endParaRPr lang="en-US" kern="0" dirty="0">
              <a:solidFill>
                <a:sysClr val="windowText" lastClr="000000"/>
              </a:solidFill>
            </a:endParaRPr>
          </a:p>
        </p:txBody>
      </p:sp>
      <p:sp>
        <p:nvSpPr>
          <p:cNvPr id="8" name="Content Placeholder 6">
            <a:extLst>
              <a:ext uri="{FF2B5EF4-FFF2-40B4-BE49-F238E27FC236}">
                <a16:creationId xmlns:a16="http://schemas.microsoft.com/office/drawing/2014/main" id="{D21FCA3B-1FFB-4938-8A6B-4877289EDCCC}"/>
              </a:ext>
            </a:extLst>
          </p:cNvPr>
          <p:cNvSpPr txBox="1">
            <a:spLocks/>
          </p:cNvSpPr>
          <p:nvPr/>
        </p:nvSpPr>
        <p:spPr>
          <a:xfrm>
            <a:off x="6280503" y="1577340"/>
            <a:ext cx="4617718" cy="3447098"/>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200" kern="0" dirty="0">
                <a:solidFill>
                  <a:sysClr val="windowText" lastClr="000000"/>
                </a:solidFill>
              </a:rPr>
              <a:t>Program Goals</a:t>
            </a:r>
          </a:p>
          <a:p>
            <a:endParaRPr lang="en-US" sz="2200" kern="0" dirty="0">
              <a:solidFill>
                <a:sysClr val="windowText" lastClr="000000"/>
              </a:solidFill>
            </a:endParaRPr>
          </a:p>
          <a:p>
            <a:endParaRPr lang="en-US" sz="2200" kern="0" dirty="0">
              <a:solidFill>
                <a:sysClr val="windowText" lastClr="000000"/>
              </a:solidFill>
            </a:endParaRPr>
          </a:p>
          <a:p>
            <a:endParaRPr lang="en-US" sz="2200" kern="0" dirty="0">
              <a:solidFill>
                <a:sysClr val="windowText" lastClr="000000"/>
              </a:solidFill>
            </a:endParaRPr>
          </a:p>
          <a:p>
            <a:endParaRPr lang="en-US" sz="2200" kern="0" dirty="0">
              <a:solidFill>
                <a:sysClr val="windowText" lastClr="000000"/>
              </a:solidFill>
            </a:endParaRPr>
          </a:p>
          <a:p>
            <a:endParaRPr lang="en-US" sz="2200" kern="0" dirty="0">
              <a:solidFill>
                <a:sysClr val="windowText" lastClr="000000"/>
              </a:solidFill>
            </a:endParaRPr>
          </a:p>
          <a:p>
            <a:pPr marL="285750" indent="-285750">
              <a:buFont typeface="Arial" panose="020B0604020202020204" pitchFamily="34" charset="0"/>
              <a:buChar char="•"/>
            </a:pPr>
            <a:r>
              <a:rPr lang="en-US" kern="0" dirty="0">
                <a:solidFill>
                  <a:sysClr val="windowText" lastClr="000000"/>
                </a:solidFill>
                <a:latin typeface="Calibri" panose="020F0502020204030204" pitchFamily="34" charset="0"/>
                <a:cs typeface="Times New Roman" panose="02020603050405020304" pitchFamily="18" charset="0"/>
              </a:rPr>
              <a:t>Innovative education and work experience</a:t>
            </a:r>
          </a:p>
          <a:p>
            <a:pPr marL="285750" indent="-285750">
              <a:buFont typeface="Arial" panose="020B0604020202020204" pitchFamily="34" charset="0"/>
              <a:buChar char="•"/>
            </a:pPr>
            <a:r>
              <a:rPr lang="en-US" kern="0" dirty="0">
                <a:solidFill>
                  <a:sysClr val="windowText" lastClr="000000"/>
                </a:solidFill>
                <a:latin typeface="Calibri" panose="020F0502020204030204" pitchFamily="34" charset="0"/>
                <a:cs typeface="Times New Roman" panose="02020603050405020304" pitchFamily="18" charset="0"/>
              </a:rPr>
              <a:t>Clearance-ready internships and Co-ops</a:t>
            </a:r>
          </a:p>
          <a:p>
            <a:pPr marL="285750" indent="-285750">
              <a:buFont typeface="Arial" panose="020B0604020202020204" pitchFamily="34" charset="0"/>
              <a:buChar char="•"/>
            </a:pPr>
            <a:r>
              <a:rPr lang="en-US" kern="0" dirty="0">
                <a:solidFill>
                  <a:sysClr val="windowText" lastClr="000000"/>
                </a:solidFill>
                <a:latin typeface="Calibri" panose="020F0502020204030204" pitchFamily="34" charset="0"/>
                <a:cs typeface="Times New Roman" panose="02020603050405020304" pitchFamily="18" charset="0"/>
              </a:rPr>
              <a:t>Specialized background in National Security</a:t>
            </a:r>
          </a:p>
          <a:p>
            <a:pPr marL="285750" indent="-285750">
              <a:buFont typeface="Arial" panose="020B0604020202020204" pitchFamily="34" charset="0"/>
              <a:buChar char="•"/>
            </a:pPr>
            <a:r>
              <a:rPr lang="en-US" kern="0" dirty="0">
                <a:solidFill>
                  <a:sysClr val="windowText" lastClr="000000"/>
                </a:solidFill>
                <a:latin typeface="Calibri" panose="020F0502020204030204" pitchFamily="34" charset="0"/>
                <a:cs typeface="Times New Roman" panose="02020603050405020304" pitchFamily="18" charset="0"/>
              </a:rPr>
              <a:t>Opportunity for future employment</a:t>
            </a:r>
          </a:p>
          <a:p>
            <a:endParaRPr lang="en-US" kern="0" dirty="0">
              <a:solidFill>
                <a:sysClr val="windowText" lastClr="000000"/>
              </a:solidFill>
            </a:endParaRPr>
          </a:p>
        </p:txBody>
      </p:sp>
      <p:pic>
        <p:nvPicPr>
          <p:cNvPr id="10" name="Graphic 9" descr="Group of people">
            <a:extLst>
              <a:ext uri="{FF2B5EF4-FFF2-40B4-BE49-F238E27FC236}">
                <a16:creationId xmlns:a16="http://schemas.microsoft.com/office/drawing/2014/main" id="{9865B352-0685-47F6-ADAB-8F41284219B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23814" y="2524813"/>
            <a:ext cx="914400" cy="914400"/>
          </a:xfrm>
          <a:prstGeom prst="rect">
            <a:avLst/>
          </a:prstGeom>
        </p:spPr>
      </p:pic>
      <p:pic>
        <p:nvPicPr>
          <p:cNvPr id="12" name="Graphic 11" descr="Shield Tick">
            <a:extLst>
              <a:ext uri="{FF2B5EF4-FFF2-40B4-BE49-F238E27FC236}">
                <a16:creationId xmlns:a16="http://schemas.microsoft.com/office/drawing/2014/main" id="{7C117F9A-546F-4852-9547-01854980BB6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96529" y="2524813"/>
            <a:ext cx="914400" cy="914400"/>
          </a:xfrm>
          <a:prstGeom prst="rect">
            <a:avLst/>
          </a:prstGeom>
        </p:spPr>
      </p:pic>
      <p:pic>
        <p:nvPicPr>
          <p:cNvPr id="14" name="Graphic 13" descr="World">
            <a:extLst>
              <a:ext uri="{FF2B5EF4-FFF2-40B4-BE49-F238E27FC236}">
                <a16:creationId xmlns:a16="http://schemas.microsoft.com/office/drawing/2014/main" id="{BE889541-C4D1-44FC-9910-21005E0139B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19052" y="2504388"/>
            <a:ext cx="914400" cy="914400"/>
          </a:xfrm>
          <a:prstGeom prst="rect">
            <a:avLst/>
          </a:prstGeom>
        </p:spPr>
      </p:pic>
      <p:pic>
        <p:nvPicPr>
          <p:cNvPr id="16" name="Graphic 15" descr="Briefcase">
            <a:extLst>
              <a:ext uri="{FF2B5EF4-FFF2-40B4-BE49-F238E27FC236}">
                <a16:creationId xmlns:a16="http://schemas.microsoft.com/office/drawing/2014/main" id="{3622DA32-74B0-4B15-A84D-C93BB08F6D0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70016" y="2549058"/>
            <a:ext cx="914400" cy="914400"/>
          </a:xfrm>
          <a:prstGeom prst="rect">
            <a:avLst/>
          </a:prstGeom>
        </p:spPr>
      </p:pic>
      <p:sp>
        <p:nvSpPr>
          <p:cNvPr id="17" name="Slide Number Placeholder 16">
            <a:extLst>
              <a:ext uri="{FF2B5EF4-FFF2-40B4-BE49-F238E27FC236}">
                <a16:creationId xmlns:a16="http://schemas.microsoft.com/office/drawing/2014/main" id="{52C52B7A-C0A1-48F7-88F5-99FFF333BC62}"/>
              </a:ext>
            </a:extLst>
          </p:cNvPr>
          <p:cNvSpPr>
            <a:spLocks noGrp="1"/>
          </p:cNvSpPr>
          <p:nvPr>
            <p:ph type="sldNum" sz="quarter" idx="7"/>
          </p:nvPr>
        </p:nvSpPr>
        <p:spPr/>
        <p:txBody>
          <a:bodyPr/>
          <a:lstStyle/>
          <a:p>
            <a:pPr marL="38100">
              <a:lnSpc>
                <a:spcPct val="100000"/>
              </a:lnSpc>
              <a:spcBef>
                <a:spcPts val="20"/>
              </a:spcBef>
            </a:pPr>
            <a:fld id="{81D60167-4931-47E6-BA6A-407CBD079E47}" type="slidenum">
              <a:rPr lang="en-US" smtClean="0"/>
              <a:t>3</a:t>
            </a:fld>
            <a:endParaRPr lang="en-US" dirty="0"/>
          </a:p>
        </p:txBody>
      </p:sp>
    </p:spTree>
    <p:extLst>
      <p:ext uri="{BB962C8B-B14F-4D97-AF65-F5344CB8AC3E}">
        <p14:creationId xmlns:p14="http://schemas.microsoft.com/office/powerpoint/2010/main" val="578470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A1F73020-DB6C-44D9-87E2-FD4BD9D5067A}"/>
              </a:ext>
            </a:extLst>
          </p:cNvPr>
          <p:cNvSpPr>
            <a:spLocks noGrp="1"/>
          </p:cNvSpPr>
          <p:nvPr>
            <p:ph type="title"/>
          </p:nvPr>
        </p:nvSpPr>
        <p:spPr>
          <a:xfrm>
            <a:off x="381000" y="419100"/>
            <a:ext cx="10939780" cy="923330"/>
          </a:xfrm>
        </p:spPr>
        <p:txBody>
          <a:bodyPr/>
          <a:lstStyle/>
          <a:p>
            <a:r>
              <a:rPr lang="en-US" dirty="0"/>
              <a:t>CREW </a:t>
            </a:r>
            <a:r>
              <a:rPr lang="en-US" sz="3200" dirty="0">
                <a:solidFill>
                  <a:srgbClr val="8D0840"/>
                </a:solidFill>
              </a:rPr>
              <a:t>Classified Ready Employee Workforce</a:t>
            </a:r>
            <a:br>
              <a:rPr lang="en-US" dirty="0"/>
            </a:br>
            <a:r>
              <a:rPr lang="en-US" sz="2000" dirty="0"/>
              <a:t>Physical Science Laboratory at New Mexico State University</a:t>
            </a:r>
            <a:endParaRPr lang="en-US" sz="1800" dirty="0"/>
          </a:p>
        </p:txBody>
      </p:sp>
      <p:sp>
        <p:nvSpPr>
          <p:cNvPr id="7" name="Content Placeholder 5">
            <a:extLst>
              <a:ext uri="{FF2B5EF4-FFF2-40B4-BE49-F238E27FC236}">
                <a16:creationId xmlns:a16="http://schemas.microsoft.com/office/drawing/2014/main" id="{BBB9636E-8231-4D58-8C8E-23A85588E7E9}"/>
              </a:ext>
            </a:extLst>
          </p:cNvPr>
          <p:cNvSpPr txBox="1">
            <a:spLocks/>
          </p:cNvSpPr>
          <p:nvPr/>
        </p:nvSpPr>
        <p:spPr>
          <a:xfrm>
            <a:off x="304800" y="1447800"/>
            <a:ext cx="5638800" cy="4191753"/>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500" b="1" kern="0" dirty="0">
                <a:solidFill>
                  <a:sysClr val="windowText" lastClr="000000"/>
                </a:solidFill>
              </a:rPr>
              <a:t>Mission: </a:t>
            </a:r>
            <a:r>
              <a:rPr lang="en-US" sz="1500" b="1"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To develop a diverse pool of classified-ready professionals with the necessary technical, professional and interpersonal skills required to pursue successful careers in support of national security</a:t>
            </a:r>
            <a:r>
              <a:rPr lang="en-US" sz="15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a:t>
            </a:r>
          </a:p>
          <a:p>
            <a:endParaRPr lang="en-US" sz="15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a:p>
            <a:r>
              <a:rPr lang="en-US" sz="1500" dirty="0"/>
              <a:t>Demographics of the inaugural CREW cohort of 16 NMSU Students:</a:t>
            </a:r>
          </a:p>
          <a:p>
            <a:pPr marL="285750" indent="-285750">
              <a:buFont typeface="Arial" panose="020B0604020202020204" pitchFamily="34" charset="0"/>
              <a:buChar char="•"/>
            </a:pPr>
            <a:r>
              <a:rPr lang="en-US" sz="1500" dirty="0"/>
              <a:t>11 are from diverse racial/ethnic backgrounds-Hispanic (10), African-American (1) </a:t>
            </a:r>
          </a:p>
          <a:p>
            <a:pPr marL="285750" indent="-285750">
              <a:buFont typeface="Arial" panose="020B0604020202020204" pitchFamily="34" charset="0"/>
              <a:buChar char="•"/>
            </a:pPr>
            <a:r>
              <a:rPr lang="en-US" sz="1500" dirty="0"/>
              <a:t>2 Veterans (U.S. Army)</a:t>
            </a:r>
          </a:p>
          <a:p>
            <a:pPr marL="285750" indent="-285750">
              <a:buFont typeface="Arial" panose="020B0604020202020204" pitchFamily="34" charset="0"/>
              <a:buChar char="•"/>
            </a:pPr>
            <a:r>
              <a:rPr lang="en-US" sz="1500" dirty="0"/>
              <a:t>4 Women</a:t>
            </a:r>
          </a:p>
          <a:p>
            <a:pPr marL="285750" indent="-285750">
              <a:buFont typeface="Arial" panose="020B0604020202020204" pitchFamily="34" charset="0"/>
              <a:buChar char="•"/>
            </a:pPr>
            <a:r>
              <a:rPr lang="en-US" sz="1500" dirty="0"/>
              <a:t>3 first-generation college students</a:t>
            </a:r>
          </a:p>
          <a:p>
            <a:pPr marL="285750" indent="-285750">
              <a:buFont typeface="Arial" panose="020B0604020202020204" pitchFamily="34" charset="0"/>
              <a:buChar char="•"/>
            </a:pPr>
            <a:r>
              <a:rPr lang="en-US" sz="1500" dirty="0"/>
              <a:t>Range in age from 20-31 years old</a:t>
            </a:r>
          </a:p>
          <a:p>
            <a:pPr marL="285750" indent="-285750">
              <a:buFont typeface="Arial" panose="020B0604020202020204" pitchFamily="34" charset="0"/>
              <a:buChar char="•"/>
            </a:pPr>
            <a:r>
              <a:rPr lang="en-US" sz="1500" dirty="0"/>
              <a:t>Represent the following majors: Electrical Engineering, Computer Science, Aerospace Engineering, Engineering Physics, Mechanical Engineering, Information and Communication Technology</a:t>
            </a:r>
          </a:p>
          <a:p>
            <a:pPr marL="285750" indent="-285750">
              <a:buFont typeface="Arial" panose="020B0604020202020204" pitchFamily="34" charset="0"/>
              <a:buChar char="•"/>
            </a:pPr>
            <a:r>
              <a:rPr lang="en-US" sz="1600" dirty="0"/>
              <a:t>Clearance initiated for 100% of cohort by January 2021.  Today, 100% of students have Secret clearance (4 Top Secret)</a:t>
            </a:r>
          </a:p>
          <a:p>
            <a:pPr lvl="1"/>
            <a:endParaRPr lang="en-US" sz="1500" dirty="0"/>
          </a:p>
          <a:p>
            <a:endParaRPr lang="en-US"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a:p>
            <a:endParaRPr lang="en-US" kern="0" dirty="0">
              <a:solidFill>
                <a:sysClr val="windowText" lastClr="000000"/>
              </a:solidFill>
            </a:endParaRPr>
          </a:p>
        </p:txBody>
      </p:sp>
      <p:sp>
        <p:nvSpPr>
          <p:cNvPr id="8" name="Content Placeholder 6">
            <a:extLst>
              <a:ext uri="{FF2B5EF4-FFF2-40B4-BE49-F238E27FC236}">
                <a16:creationId xmlns:a16="http://schemas.microsoft.com/office/drawing/2014/main" id="{D21FCA3B-1FFB-4938-8A6B-4877289EDCCC}"/>
              </a:ext>
            </a:extLst>
          </p:cNvPr>
          <p:cNvSpPr txBox="1">
            <a:spLocks/>
          </p:cNvSpPr>
          <p:nvPr/>
        </p:nvSpPr>
        <p:spPr>
          <a:xfrm>
            <a:off x="6280503" y="1577340"/>
            <a:ext cx="4617718" cy="3447098"/>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US" kern="0" dirty="0">
              <a:solidFill>
                <a:sysClr val="windowText" lastClr="000000"/>
              </a:solidFill>
            </a:endParaRPr>
          </a:p>
        </p:txBody>
      </p:sp>
      <p:sp>
        <p:nvSpPr>
          <p:cNvPr id="17" name="Slide Number Placeholder 16">
            <a:extLst>
              <a:ext uri="{FF2B5EF4-FFF2-40B4-BE49-F238E27FC236}">
                <a16:creationId xmlns:a16="http://schemas.microsoft.com/office/drawing/2014/main" id="{52C52B7A-C0A1-48F7-88F5-99FFF333BC62}"/>
              </a:ext>
            </a:extLst>
          </p:cNvPr>
          <p:cNvSpPr>
            <a:spLocks noGrp="1"/>
          </p:cNvSpPr>
          <p:nvPr>
            <p:ph type="sldNum" sz="quarter" idx="7"/>
          </p:nvPr>
        </p:nvSpPr>
        <p:spPr/>
        <p:txBody>
          <a:bodyPr/>
          <a:lstStyle/>
          <a:p>
            <a:pPr marL="38100">
              <a:lnSpc>
                <a:spcPct val="100000"/>
              </a:lnSpc>
              <a:spcBef>
                <a:spcPts val="20"/>
              </a:spcBef>
            </a:pPr>
            <a:fld id="{81D60167-4931-47E6-BA6A-407CBD079E47}" type="slidenum">
              <a:rPr lang="en-US" smtClean="0"/>
              <a:t>4</a:t>
            </a:fld>
            <a:endParaRPr lang="en-US" dirty="0"/>
          </a:p>
        </p:txBody>
      </p:sp>
      <p:graphicFrame>
        <p:nvGraphicFramePr>
          <p:cNvPr id="4" name="Diagram 3"/>
          <p:cNvGraphicFramePr/>
          <p:nvPr/>
        </p:nvGraphicFramePr>
        <p:xfrm>
          <a:off x="6122200" y="833967"/>
          <a:ext cx="5816600" cy="3395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6162551" y="3200400"/>
          <a:ext cx="5735898" cy="2057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25341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52C52B7A-C0A1-48F7-88F5-99FFF333BC62}"/>
              </a:ext>
            </a:extLst>
          </p:cNvPr>
          <p:cNvSpPr>
            <a:spLocks noGrp="1"/>
          </p:cNvSpPr>
          <p:nvPr>
            <p:ph type="sldNum" sz="quarter" idx="7"/>
          </p:nvPr>
        </p:nvSpPr>
        <p:spPr/>
        <p:txBody>
          <a:bodyPr/>
          <a:lstStyle/>
          <a:p>
            <a:pPr marL="38100">
              <a:lnSpc>
                <a:spcPct val="100000"/>
              </a:lnSpc>
              <a:spcBef>
                <a:spcPts val="20"/>
              </a:spcBef>
            </a:pPr>
            <a:fld id="{81D60167-4931-47E6-BA6A-407CBD079E47}" type="slidenum">
              <a:rPr lang="en-US" smtClean="0"/>
              <a:t>5</a:t>
            </a:fld>
            <a:endParaRPr lang="en-US" dirty="0"/>
          </a:p>
        </p:txBody>
      </p:sp>
      <p:sp>
        <p:nvSpPr>
          <p:cNvPr id="3" name="Title 2">
            <a:extLst>
              <a:ext uri="{FF2B5EF4-FFF2-40B4-BE49-F238E27FC236}">
                <a16:creationId xmlns:a16="http://schemas.microsoft.com/office/drawing/2014/main" id="{D12162D1-790E-416B-994D-3E28E09777A1}"/>
              </a:ext>
            </a:extLst>
          </p:cNvPr>
          <p:cNvSpPr>
            <a:spLocks noGrp="1"/>
          </p:cNvSpPr>
          <p:nvPr>
            <p:ph type="title"/>
          </p:nvPr>
        </p:nvSpPr>
        <p:spPr>
          <a:xfrm>
            <a:off x="602673" y="685800"/>
            <a:ext cx="10939780" cy="685800"/>
          </a:xfrm>
        </p:spPr>
        <p:txBody>
          <a:bodyPr/>
          <a:lstStyle/>
          <a:p>
            <a:r>
              <a:rPr lang="en-US" kern="0" dirty="0"/>
              <a:t>National Security Seminar</a:t>
            </a:r>
            <a:br>
              <a:rPr lang="en-US" kern="0" dirty="0"/>
            </a:br>
            <a:endParaRPr lang="en-US" dirty="0"/>
          </a:p>
        </p:txBody>
      </p:sp>
      <p:sp>
        <p:nvSpPr>
          <p:cNvPr id="18" name="Content Placeholder 3">
            <a:extLst>
              <a:ext uri="{FF2B5EF4-FFF2-40B4-BE49-F238E27FC236}">
                <a16:creationId xmlns:a16="http://schemas.microsoft.com/office/drawing/2014/main" id="{E32CF644-18A7-4C26-8B01-02FA2525985A}"/>
              </a:ext>
            </a:extLst>
          </p:cNvPr>
          <p:cNvSpPr txBox="1">
            <a:spLocks/>
          </p:cNvSpPr>
          <p:nvPr/>
        </p:nvSpPr>
        <p:spPr>
          <a:xfrm>
            <a:off x="6278881" y="1521340"/>
            <a:ext cx="5263571" cy="419366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200" b="1" kern="0" dirty="0">
                <a:solidFill>
                  <a:sysClr val="windowText" lastClr="000000"/>
                </a:solidFill>
              </a:rPr>
              <a:t>Competencies: </a:t>
            </a:r>
          </a:p>
          <a:p>
            <a:pPr marL="342900" indent="-342900">
              <a:lnSpc>
                <a:spcPct val="107000"/>
              </a:lnSpc>
              <a:buFont typeface="Arial" panose="020B0604020202020204" pitchFamily="34" charset="0"/>
              <a:buChar char="•"/>
            </a:pPr>
            <a:r>
              <a:rPr lang="en-US"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Awareness of national security issues</a:t>
            </a:r>
          </a:p>
          <a:p>
            <a:pPr marL="342900" indent="-342900">
              <a:lnSpc>
                <a:spcPct val="107000"/>
              </a:lnSpc>
              <a:buFont typeface="Arial" panose="020B0604020202020204" pitchFamily="34" charset="0"/>
              <a:buChar char="•"/>
            </a:pPr>
            <a:r>
              <a:rPr lang="en-US"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Insight on varied perspectives</a:t>
            </a:r>
          </a:p>
          <a:p>
            <a:pPr marL="342900" indent="-342900">
              <a:lnSpc>
                <a:spcPct val="107000"/>
              </a:lnSpc>
              <a:buFont typeface="Arial" panose="020B0604020202020204" pitchFamily="34" charset="0"/>
              <a:buChar char="•"/>
            </a:pPr>
            <a:r>
              <a:rPr lang="en-US"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Critical thinking skills </a:t>
            </a:r>
          </a:p>
          <a:p>
            <a:pPr marL="342900" indent="-342900">
              <a:lnSpc>
                <a:spcPct val="107000"/>
              </a:lnSpc>
              <a:buFont typeface="Arial" panose="020B0604020202020204" pitchFamily="34" charset="0"/>
              <a:buChar char="•"/>
            </a:pPr>
            <a:r>
              <a:rPr lang="en-US"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Analytic rigor/skills</a:t>
            </a:r>
          </a:p>
          <a:p>
            <a:pPr marL="342900" indent="-342900">
              <a:lnSpc>
                <a:spcPct val="107000"/>
              </a:lnSpc>
              <a:buFont typeface="Arial" panose="020B0604020202020204" pitchFamily="34" charset="0"/>
              <a:buChar char="•"/>
            </a:pPr>
            <a:r>
              <a:rPr lang="en-US"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U.S. national security affairs environment</a:t>
            </a:r>
          </a:p>
          <a:p>
            <a:pPr marL="342900" indent="-342900">
              <a:lnSpc>
                <a:spcPct val="107000"/>
              </a:lnSpc>
              <a:buFont typeface="Arial" panose="020B0604020202020204" pitchFamily="34" charset="0"/>
              <a:buChar char="•"/>
            </a:pPr>
            <a:r>
              <a:rPr lang="en-US"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Global security affairs environment</a:t>
            </a:r>
          </a:p>
          <a:p>
            <a:pPr marL="342900" indent="-342900">
              <a:lnSpc>
                <a:spcPct val="107000"/>
              </a:lnSpc>
              <a:buFont typeface="Arial" panose="020B0604020202020204" pitchFamily="34" charset="0"/>
              <a:buChar char="•"/>
            </a:pPr>
            <a:r>
              <a:rPr lang="en-US"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Institutions</a:t>
            </a:r>
          </a:p>
          <a:p>
            <a:pPr marL="342900" indent="-342900">
              <a:lnSpc>
                <a:spcPct val="107000"/>
              </a:lnSpc>
              <a:buFont typeface="Arial" panose="020B0604020202020204" pitchFamily="34" charset="0"/>
              <a:buChar char="•"/>
            </a:pPr>
            <a:r>
              <a:rPr lang="en-US"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Political theory</a:t>
            </a:r>
          </a:p>
          <a:p>
            <a:pPr marL="342900" indent="-342900">
              <a:lnSpc>
                <a:spcPct val="107000"/>
              </a:lnSpc>
              <a:buFont typeface="Arial" panose="020B0604020202020204" pitchFamily="34" charset="0"/>
              <a:buChar char="•"/>
            </a:pPr>
            <a:r>
              <a:rPr lang="en-US"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Historical and contemporary issues</a:t>
            </a:r>
          </a:p>
          <a:p>
            <a:pPr marL="342900" indent="-342900">
              <a:lnSpc>
                <a:spcPct val="107000"/>
              </a:lnSpc>
              <a:buFont typeface="Arial" panose="020B0604020202020204" pitchFamily="34" charset="0"/>
              <a:buChar char="•"/>
            </a:pPr>
            <a:r>
              <a:rPr lang="en-US"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Ethics</a:t>
            </a:r>
          </a:p>
          <a:p>
            <a:pPr marL="342900" indent="-342900">
              <a:lnSpc>
                <a:spcPct val="107000"/>
              </a:lnSpc>
              <a:spcAft>
                <a:spcPts val="800"/>
              </a:spcAft>
              <a:buFont typeface="Arial" panose="020B0604020202020204" pitchFamily="34" charset="0"/>
              <a:buChar char="•"/>
            </a:pPr>
            <a:r>
              <a:rPr lang="en-US"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Decision-making approaches</a:t>
            </a:r>
          </a:p>
          <a:p>
            <a:endParaRPr lang="en-US" kern="0" dirty="0">
              <a:solidFill>
                <a:sysClr val="windowText" lastClr="000000"/>
              </a:solidFill>
            </a:endParaRPr>
          </a:p>
          <a:p>
            <a:endParaRPr lang="en-US" kern="0" dirty="0">
              <a:solidFill>
                <a:sysClr val="windowText" lastClr="000000"/>
              </a:solidFill>
            </a:endParaRPr>
          </a:p>
        </p:txBody>
      </p:sp>
      <p:sp>
        <p:nvSpPr>
          <p:cNvPr id="20" name="Text Placeholder 2">
            <a:extLst>
              <a:ext uri="{FF2B5EF4-FFF2-40B4-BE49-F238E27FC236}">
                <a16:creationId xmlns:a16="http://schemas.microsoft.com/office/drawing/2014/main" id="{792EADFE-ACDB-40AD-A9A9-D117533A358F}"/>
              </a:ext>
            </a:extLst>
          </p:cNvPr>
          <p:cNvSpPr txBox="1">
            <a:spLocks/>
          </p:cNvSpPr>
          <p:nvPr/>
        </p:nvSpPr>
        <p:spPr>
          <a:xfrm>
            <a:off x="595746" y="1521340"/>
            <a:ext cx="5310447" cy="3343581"/>
          </a:xfrm>
          <a:prstGeom prst="rect">
            <a:avLst/>
          </a:prstGeom>
        </p:spPr>
        <p:txBody>
          <a:bodyPr numCol="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07000"/>
              </a:lnSpc>
            </a:pPr>
            <a:r>
              <a:rPr lang="en-US" sz="2000" b="1"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Stude</a:t>
            </a:r>
            <a:r>
              <a:rPr lang="en-US" sz="2200" b="1"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nts who complete the course will : </a:t>
            </a:r>
          </a:p>
          <a:p>
            <a:pPr marL="342900" indent="-342900">
              <a:lnSpc>
                <a:spcPct val="107000"/>
              </a:lnSpc>
              <a:buFont typeface="+mj-lt"/>
              <a:buAutoNum type="arabicPeriod"/>
            </a:pPr>
            <a:r>
              <a:rPr lang="en-US"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Be prepared to be effective participants and employees in the environment of a national security organization.</a:t>
            </a:r>
          </a:p>
          <a:p>
            <a:pPr marL="342900" indent="-342900">
              <a:lnSpc>
                <a:spcPct val="107000"/>
              </a:lnSpc>
              <a:buFont typeface="+mj-lt"/>
              <a:buAutoNum type="arabicPeriod"/>
            </a:pPr>
            <a:r>
              <a:rPr lang="en-US"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Articulate and apply national security academic materials, theory, history, contemporary issues through the lens of national strategic documents, professional publications, and other sources.</a:t>
            </a:r>
          </a:p>
          <a:p>
            <a:pPr marL="342900" indent="-342900">
              <a:lnSpc>
                <a:spcPct val="107000"/>
              </a:lnSpc>
              <a:spcAft>
                <a:spcPts val="800"/>
              </a:spcAft>
              <a:buFont typeface="+mj-lt"/>
              <a:buAutoNum type="arabicPeriod"/>
            </a:pPr>
            <a:r>
              <a:rPr lang="en-US"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Demonstrate the ability to think critically and creatively through reasoned argument and professional communication.</a:t>
            </a:r>
          </a:p>
        </p:txBody>
      </p:sp>
    </p:spTree>
    <p:extLst>
      <p:ext uri="{BB962C8B-B14F-4D97-AF65-F5344CB8AC3E}">
        <p14:creationId xmlns:p14="http://schemas.microsoft.com/office/powerpoint/2010/main" val="1764184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8A0-8A71-ED44-BEF3-A9002BD67056}"/>
              </a:ext>
            </a:extLst>
          </p:cNvPr>
          <p:cNvSpPr>
            <a:spLocks noGrp="1"/>
          </p:cNvSpPr>
          <p:nvPr>
            <p:ph type="title"/>
          </p:nvPr>
        </p:nvSpPr>
        <p:spPr/>
        <p:txBody>
          <a:bodyPr/>
          <a:lstStyle/>
          <a:p>
            <a:r>
              <a:rPr lang="en-US" dirty="0"/>
              <a:t>Meet the Instructor</a:t>
            </a:r>
          </a:p>
        </p:txBody>
      </p:sp>
      <p:sp>
        <p:nvSpPr>
          <p:cNvPr id="3" name="Text Placeholder 2">
            <a:extLst>
              <a:ext uri="{FF2B5EF4-FFF2-40B4-BE49-F238E27FC236}">
                <a16:creationId xmlns:a16="http://schemas.microsoft.com/office/drawing/2014/main" id="{DD57102F-F034-3342-BC4B-47BD65BCD7AE}"/>
              </a:ext>
            </a:extLst>
          </p:cNvPr>
          <p:cNvSpPr>
            <a:spLocks noGrp="1"/>
          </p:cNvSpPr>
          <p:nvPr>
            <p:ph type="body" idx="1"/>
          </p:nvPr>
        </p:nvSpPr>
        <p:spPr>
          <a:xfrm>
            <a:off x="3276600" y="1524000"/>
            <a:ext cx="8686800" cy="4061664"/>
          </a:xfrm>
        </p:spPr>
        <p:txBody>
          <a:bodyPr numCol="1"/>
          <a:lstStyle/>
          <a:p>
            <a:pPr marL="0" marR="0" lvl="0" indent="0">
              <a:lnSpc>
                <a:spcPct val="107000"/>
              </a:lnSpc>
              <a:spcBef>
                <a:spcPts val="0"/>
              </a:spcBef>
              <a:spcAft>
                <a:spcPts val="0"/>
              </a:spcAf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Colonel Jayme Sutton, United States Army (Retired)</a:t>
            </a:r>
          </a:p>
          <a:p>
            <a:pPr>
              <a:lnSpc>
                <a:spcPct val="107000"/>
              </a:lnSpc>
            </a:pPr>
            <a:r>
              <a:rPr lang="en-US" sz="1400" b="0" i="0" dirty="0">
                <a:solidFill>
                  <a:srgbClr val="000000"/>
                </a:solidFill>
                <a:effectLst/>
                <a:latin typeface="Times New Roman" panose="02020603050405020304" pitchFamily="18" charset="0"/>
              </a:rPr>
              <a:t>Texas girl, raised on the plains of Texas and in the oil fields of West Texas. </a:t>
            </a:r>
          </a:p>
          <a:p>
            <a:pPr>
              <a:lnSpc>
                <a:spcPct val="107000"/>
              </a:lnSpc>
            </a:pPr>
            <a:r>
              <a:rPr lang="en-US" sz="1400" b="0" i="0" dirty="0">
                <a:solidFill>
                  <a:srgbClr val="000000"/>
                </a:solidFill>
                <a:effectLst/>
                <a:latin typeface="Times New Roman" panose="02020603050405020304" pitchFamily="18" charset="0"/>
              </a:rPr>
              <a:t>Served in the Army for 27 years in a variety of command and staff positions to include multiple hazardous duty and combat tours. She is an airborne paratrooper, jumpmaster and parachute rigger. </a:t>
            </a:r>
          </a:p>
          <a:p>
            <a:pPr>
              <a:lnSpc>
                <a:spcPct val="107000"/>
              </a:lnSpc>
            </a:pPr>
            <a:r>
              <a:rPr lang="en-US" sz="1400" dirty="0">
                <a:solidFill>
                  <a:srgbClr val="000000"/>
                </a:solidFill>
                <a:latin typeface="Times New Roman" panose="02020603050405020304" pitchFamily="18" charset="0"/>
              </a:rPr>
              <a:t>S</a:t>
            </a:r>
            <a:r>
              <a:rPr lang="en-US" sz="1400" b="0" i="0" dirty="0">
                <a:solidFill>
                  <a:srgbClr val="000000"/>
                </a:solidFill>
                <a:effectLst/>
                <a:latin typeface="Times New Roman" panose="02020603050405020304" pitchFamily="18" charset="0"/>
              </a:rPr>
              <a:t>erved with "historied" units such as the 82nd Airborne Division, 2nd Infantry Division, a Special Missions Unit, 3rd Infantry Division (twice), the 101st Air Assault Division and with the 1st and 2nd Marine Expeditionary Forces. </a:t>
            </a:r>
          </a:p>
          <a:p>
            <a:pPr>
              <a:lnSpc>
                <a:spcPct val="107000"/>
              </a:lnSpc>
            </a:pPr>
            <a:r>
              <a:rPr lang="en-US" sz="1400" dirty="0">
                <a:solidFill>
                  <a:srgbClr val="000000"/>
                </a:solidFill>
                <a:latin typeface="Times New Roman" panose="02020603050405020304" pitchFamily="18" charset="0"/>
              </a:rPr>
              <a:t>Attended </a:t>
            </a:r>
            <a:r>
              <a:rPr lang="en-US" sz="1400" b="0" i="0" dirty="0">
                <a:solidFill>
                  <a:srgbClr val="000000"/>
                </a:solidFill>
                <a:effectLst/>
                <a:latin typeface="Times New Roman" panose="02020603050405020304" pitchFamily="18" charset="0"/>
              </a:rPr>
              <a:t>Texas Christian University where she majored in Business and received her commission as a Second Lieutenant through the Reserve Officers Training Corps program. </a:t>
            </a:r>
          </a:p>
          <a:p>
            <a:pPr>
              <a:lnSpc>
                <a:spcPct val="107000"/>
              </a:lnSpc>
            </a:pPr>
            <a:r>
              <a:rPr lang="en-US" sz="1400" b="0" i="0" dirty="0">
                <a:solidFill>
                  <a:srgbClr val="000000"/>
                </a:solidFill>
                <a:effectLst/>
                <a:latin typeface="Times New Roman" panose="02020603050405020304" pitchFamily="18" charset="0"/>
              </a:rPr>
              <a:t>Attended and was on faculty at the Naval War College where she earned her Master's degree in Strategic Studies and International Security Affairs and taught in both the Strategy and Policies department and International Security Affairs Department. </a:t>
            </a:r>
          </a:p>
          <a:p>
            <a:pPr>
              <a:lnSpc>
                <a:spcPct val="107000"/>
              </a:lnSpc>
            </a:pPr>
            <a:r>
              <a:rPr lang="en-US" sz="1400" dirty="0">
                <a:solidFill>
                  <a:srgbClr val="000000"/>
                </a:solidFill>
                <a:latin typeface="Times New Roman" panose="02020603050405020304" pitchFamily="18" charset="0"/>
              </a:rPr>
              <a:t>C</a:t>
            </a:r>
            <a:r>
              <a:rPr lang="en-US" sz="1400" b="0" i="0" dirty="0">
                <a:solidFill>
                  <a:srgbClr val="000000"/>
                </a:solidFill>
                <a:effectLst/>
                <a:latin typeface="Times New Roman" panose="02020603050405020304" pitchFamily="18" charset="0"/>
              </a:rPr>
              <a:t>ommanded at the platoon to brigade level and served as senior advisor or special staff on topics ranging from Support to Victims of Sexual Assault for Secretary Rumsfeld to Senior Logistics Advisor for matters of Defense Support in Support of Civil Authorities. </a:t>
            </a:r>
          </a:p>
          <a:p>
            <a:pPr>
              <a:lnSpc>
                <a:spcPct val="107000"/>
              </a:lnSpc>
            </a:pPr>
            <a:r>
              <a:rPr lang="en-US" sz="1400" b="0" i="0" dirty="0">
                <a:solidFill>
                  <a:srgbClr val="000000"/>
                </a:solidFill>
                <a:effectLst/>
                <a:latin typeface="Times New Roman" panose="02020603050405020304" pitchFamily="18" charset="0"/>
              </a:rPr>
              <a:t>She now lives in San Marcos, Texas with her mom, Carolyn, and few special cats -- Mojito, Cosmo, Michael-Straycat, Goose, and O.G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erson posing for the camera&#10;&#10;Description automatically generated">
            <a:extLst>
              <a:ext uri="{FF2B5EF4-FFF2-40B4-BE49-F238E27FC236}">
                <a16:creationId xmlns:a16="http://schemas.microsoft.com/office/drawing/2014/main" id="{07D1F296-EC61-4C8D-932D-F364E6ED1E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905000"/>
            <a:ext cx="2667000" cy="2667000"/>
          </a:xfrm>
          <a:prstGeom prst="rect">
            <a:avLst/>
          </a:prstGeom>
        </p:spPr>
      </p:pic>
    </p:spTree>
    <p:extLst>
      <p:ext uri="{BB962C8B-B14F-4D97-AF65-F5344CB8AC3E}">
        <p14:creationId xmlns:p14="http://schemas.microsoft.com/office/powerpoint/2010/main" val="312096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10939780" cy="635000"/>
          </a:xfrm>
        </p:spPr>
        <p:txBody>
          <a:bodyPr/>
          <a:lstStyle/>
          <a:p>
            <a:r>
              <a:rPr lang="en-US" dirty="0"/>
              <a:t>CREW Leadership</a:t>
            </a:r>
          </a:p>
        </p:txBody>
      </p:sp>
      <p:sp>
        <p:nvSpPr>
          <p:cNvPr id="3" name="Text Placeholder 2"/>
          <p:cNvSpPr>
            <a:spLocks noGrp="1"/>
          </p:cNvSpPr>
          <p:nvPr>
            <p:ph type="body" idx="1"/>
          </p:nvPr>
        </p:nvSpPr>
        <p:spPr>
          <a:xfrm>
            <a:off x="228600" y="1414478"/>
            <a:ext cx="11963400" cy="3385542"/>
          </a:xfrm>
        </p:spPr>
        <p:txBody>
          <a:bodyPr numCol="2"/>
          <a:lstStyle/>
          <a:p>
            <a:r>
              <a:rPr lang="en-US" b="1" u="sng" dirty="0"/>
              <a:t>Advisory Council</a:t>
            </a:r>
          </a:p>
          <a:p>
            <a:r>
              <a:rPr lang="en-US" dirty="0"/>
              <a:t>Christopher Long, General Dynamics</a:t>
            </a:r>
          </a:p>
          <a:p>
            <a:r>
              <a:rPr lang="en-US" dirty="0"/>
              <a:t>Manny Mora, General Dynamics</a:t>
            </a:r>
          </a:p>
          <a:p>
            <a:r>
              <a:rPr lang="en-US" dirty="0"/>
              <a:t>Steve Omick, Riverside Research</a:t>
            </a:r>
          </a:p>
          <a:p>
            <a:r>
              <a:rPr lang="en-US" dirty="0"/>
              <a:t>Diane Peebles, Sandia National Laboratories</a:t>
            </a:r>
          </a:p>
          <a:p>
            <a:r>
              <a:rPr lang="en-US" dirty="0"/>
              <a:t>Mike Steinzig, Los Alamos National Laboratory</a:t>
            </a:r>
          </a:p>
          <a:p>
            <a:r>
              <a:rPr lang="en-US" dirty="0"/>
              <a:t>Allyson Yarbrough, Aerospace Corporation</a:t>
            </a:r>
          </a:p>
          <a:p>
            <a:endParaRPr lang="en-US" dirty="0"/>
          </a:p>
          <a:p>
            <a:endParaRPr lang="en-US" dirty="0"/>
          </a:p>
          <a:p>
            <a:endParaRPr lang="en-US" dirty="0"/>
          </a:p>
          <a:p>
            <a:r>
              <a:rPr lang="en-US" b="1" u="sng" dirty="0"/>
              <a:t>PSL Team </a:t>
            </a:r>
          </a:p>
          <a:p>
            <a:r>
              <a:rPr lang="en-US" dirty="0"/>
              <a:t>Eric Sanchez, Director of PSL</a:t>
            </a:r>
          </a:p>
          <a:p>
            <a:r>
              <a:rPr lang="en-US" dirty="0"/>
              <a:t>Patricia Sullivan, NMSU Office of Strategic Initiatives</a:t>
            </a:r>
          </a:p>
          <a:p>
            <a:r>
              <a:rPr lang="en-US" dirty="0"/>
              <a:t>Marcella Shelby, PSL Strategic Initiatives</a:t>
            </a:r>
          </a:p>
          <a:p>
            <a:r>
              <a:rPr lang="en-US" dirty="0"/>
              <a:t>Jayme Sutton, CREW Instructor</a:t>
            </a:r>
          </a:p>
          <a:p>
            <a:endParaRPr lang="en-US" dirty="0"/>
          </a:p>
        </p:txBody>
      </p:sp>
      <p:sp>
        <p:nvSpPr>
          <p:cNvPr id="4" name="Slide Number Placeholder 3"/>
          <p:cNvSpPr>
            <a:spLocks noGrp="1"/>
          </p:cNvSpPr>
          <p:nvPr>
            <p:ph type="sldNum" sz="quarter" idx="7"/>
          </p:nvPr>
        </p:nvSpPr>
        <p:spPr/>
        <p:txBody>
          <a:bodyPr/>
          <a:lstStyle/>
          <a:p>
            <a:pPr marL="38100">
              <a:lnSpc>
                <a:spcPct val="100000"/>
              </a:lnSpc>
              <a:spcBef>
                <a:spcPts val="20"/>
              </a:spcBef>
            </a:pPr>
            <a:fld id="{81D60167-4931-47E6-BA6A-407CBD079E47}" type="slidenum">
              <a:rPr lang="en-US" smtClean="0"/>
              <a:t>7</a:t>
            </a:fld>
            <a:endParaRPr lang="en-US" dirty="0"/>
          </a:p>
        </p:txBody>
      </p:sp>
    </p:spTree>
    <p:extLst>
      <p:ext uri="{BB962C8B-B14F-4D97-AF65-F5344CB8AC3E}">
        <p14:creationId xmlns:p14="http://schemas.microsoft.com/office/powerpoint/2010/main" val="4227565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Model </a:t>
            </a:r>
          </a:p>
        </p:txBody>
      </p:sp>
      <p:sp>
        <p:nvSpPr>
          <p:cNvPr id="3" name="Text Placeholder 2"/>
          <p:cNvSpPr>
            <a:spLocks noGrp="1"/>
          </p:cNvSpPr>
          <p:nvPr>
            <p:ph type="body" idx="1"/>
          </p:nvPr>
        </p:nvSpPr>
        <p:spPr>
          <a:xfrm>
            <a:off x="963013" y="3200400"/>
            <a:ext cx="9971405" cy="1354217"/>
          </a:xfrm>
        </p:spPr>
        <p:txBody>
          <a:bodyPr numCol="2"/>
          <a:lstStyle/>
          <a:p>
            <a:pPr marL="0" indent="0">
              <a:buNone/>
            </a:pPr>
            <a:r>
              <a:rPr lang="en-US" dirty="0"/>
              <a:t>Cohort Models Help Students:</a:t>
            </a:r>
          </a:p>
          <a:p>
            <a:r>
              <a:rPr lang="en-US" dirty="0"/>
              <a:t>Increase motivation/timely graduation</a:t>
            </a:r>
          </a:p>
          <a:p>
            <a:r>
              <a:rPr lang="en-US" dirty="0"/>
              <a:t>Build a professional network</a:t>
            </a:r>
          </a:p>
          <a:p>
            <a:r>
              <a:rPr lang="en-US" dirty="0"/>
              <a:t>Serve as a support group</a:t>
            </a:r>
          </a:p>
          <a:p>
            <a:pPr marL="0" indent="0">
              <a:buNone/>
            </a:pPr>
            <a:r>
              <a:rPr lang="en-US" dirty="0"/>
              <a:t>Common Thread in Research</a:t>
            </a:r>
          </a:p>
          <a:p>
            <a:r>
              <a:rPr lang="en-US" dirty="0"/>
              <a:t>Cohort programs are most successful with a strong cohort administrator </a:t>
            </a:r>
          </a:p>
        </p:txBody>
      </p:sp>
      <p:sp>
        <p:nvSpPr>
          <p:cNvPr id="5" name="Text Placeholder 2"/>
          <p:cNvSpPr txBox="1">
            <a:spLocks/>
          </p:cNvSpPr>
          <p:nvPr/>
        </p:nvSpPr>
        <p:spPr>
          <a:xfrm>
            <a:off x="963013" y="5029200"/>
            <a:ext cx="9971405" cy="738664"/>
          </a:xfrm>
          <a:prstGeom prst="rect">
            <a:avLst/>
          </a:prstGeom>
        </p:spPr>
        <p:txBody>
          <a:bodyPr wrap="square" lIns="0" tIns="0" rIns="0" bIns="0" numCol="1">
            <a:spAutoFit/>
          </a:bodyPr>
          <a:lstStyle>
            <a:lvl1pPr marL="342900" indent="-342900">
              <a:buFont typeface="Arial" panose="020B0604020202020204" pitchFamily="34" charset="0"/>
              <a:buChar char="•"/>
              <a:defRPr sz="2200" b="0"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800" kern="0" dirty="0">
                <a:hlinkClick r:id="rId2"/>
              </a:rPr>
              <a:t>http://www.middlebury.edu/newsroom/archive/2017-news/node/550492</a:t>
            </a:r>
            <a:r>
              <a:rPr lang="en-US" sz="800" kern="0" dirty="0"/>
              <a:t>, </a:t>
            </a:r>
            <a:r>
              <a:rPr lang="en-US" sz="800" kern="0" dirty="0">
                <a:hlinkClick r:id="rId3"/>
              </a:rPr>
              <a:t>http://scholar.google.com/scholar_url?url=https://journals.sagepub.com/doi/abs/10.1177/105382590803100207&amp;hl=en&amp;sa=X&amp;ei=Z9OzX8DENcucygTotaXYBQ&amp;scisig=AAGBfm26xFsmO8ZBw56aLnCNJlAIvGZG_g&amp;nossl=1&amp;oi=scholar</a:t>
            </a:r>
            <a:r>
              <a:rPr lang="en-US" sz="800" kern="0" dirty="0"/>
              <a:t>, </a:t>
            </a:r>
            <a:r>
              <a:rPr lang="en-US" sz="800" kern="0" dirty="0">
                <a:hlinkClick r:id="rId4"/>
              </a:rPr>
              <a:t>https://academicpartnerships.uta.edu/articles/healthcare/value-of-cohort-learning.aspx</a:t>
            </a:r>
            <a:r>
              <a:rPr lang="en-US" sz="800" kern="0" dirty="0"/>
              <a:t>, </a:t>
            </a:r>
            <a:r>
              <a:rPr lang="en-US" sz="800" kern="0" dirty="0">
                <a:hlinkClick r:id="rId5"/>
              </a:rPr>
              <a:t>https://www.stateuniversity.com/blog/permalink/The-Advantages-of-a-Cohort-Program.html</a:t>
            </a:r>
            <a:r>
              <a:rPr lang="en-US" sz="800" kern="0" dirty="0"/>
              <a:t>, </a:t>
            </a:r>
            <a:r>
              <a:rPr lang="en-US" sz="800" kern="0" dirty="0">
                <a:hlinkClick r:id="rId6"/>
              </a:rPr>
              <a:t>https://search.proquest.com/openview/24f62a7c264bb9ad995e504321e44395/1?pq-origsite=gscholar&amp;cbl=44724</a:t>
            </a:r>
            <a:r>
              <a:rPr lang="en-US" sz="800" kern="0" dirty="0"/>
              <a:t> , </a:t>
            </a:r>
            <a:r>
              <a:rPr lang="en-US" sz="800" kern="0" dirty="0">
                <a:hlinkClick r:id="rId7"/>
              </a:rPr>
              <a:t>https://journals.sagepub.com/doi/abs/10.1177/105268469300300405</a:t>
            </a:r>
            <a:r>
              <a:rPr lang="en-US" sz="800" kern="0" dirty="0"/>
              <a:t> , </a:t>
            </a:r>
            <a:r>
              <a:rPr lang="en-US" sz="800" kern="0" dirty="0">
                <a:hlinkClick r:id="rId8" action="ppaction://hlinkfile"/>
              </a:rPr>
              <a:t>file:///C:/Users/mshelby.PSL/Downloads/ASEE_2014_Cohort_Final_.pdf</a:t>
            </a:r>
            <a:r>
              <a:rPr lang="en-US" sz="800" kern="0" dirty="0"/>
              <a:t> , </a:t>
            </a:r>
            <a:r>
              <a:rPr lang="en-US" sz="800" kern="0" dirty="0">
                <a:hlinkClick r:id="rId9"/>
              </a:rPr>
              <a:t>https://repository.library.northeastern.edu/files/neu:cj82pw09w/fulltext.pdf</a:t>
            </a:r>
            <a:r>
              <a:rPr lang="en-US" sz="800" kern="0" dirty="0"/>
              <a:t> </a:t>
            </a:r>
          </a:p>
          <a:p>
            <a:endParaRPr lang="en-US" sz="800" kern="0" dirty="0"/>
          </a:p>
        </p:txBody>
      </p:sp>
      <p:sp>
        <p:nvSpPr>
          <p:cNvPr id="6" name="TextBox 5"/>
          <p:cNvSpPr txBox="1"/>
          <p:nvPr/>
        </p:nvSpPr>
        <p:spPr>
          <a:xfrm>
            <a:off x="2143831" y="1426291"/>
            <a:ext cx="8790587" cy="1477328"/>
          </a:xfrm>
          <a:prstGeom prst="rect">
            <a:avLst/>
          </a:prstGeom>
          <a:noFill/>
        </p:spPr>
        <p:txBody>
          <a:bodyPr wrap="square" rtlCol="0">
            <a:spAutoFit/>
          </a:bodyPr>
          <a:lstStyle/>
          <a:p>
            <a:r>
              <a:rPr lang="en-US" i="1" dirty="0"/>
              <a:t>“Cohort internships strive to deepen students’ learning and growth by combining professional experience, career development and academic content to a single program.  Cohort learning experiences add greater value as student’s develop personal and professional skills and dispositions, cultural competencies, and content knowledge that further prepares them for life and careers.” (</a:t>
            </a:r>
            <a:r>
              <a:rPr lang="en-US" i="1" dirty="0" err="1"/>
              <a:t>McGlashan</a:t>
            </a:r>
            <a:r>
              <a:rPr lang="en-US" i="1" dirty="0"/>
              <a:t>)</a:t>
            </a:r>
          </a:p>
        </p:txBody>
      </p:sp>
    </p:spTree>
    <p:extLst>
      <p:ext uri="{BB962C8B-B14F-4D97-AF65-F5344CB8AC3E}">
        <p14:creationId xmlns:p14="http://schemas.microsoft.com/office/powerpoint/2010/main" val="396541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1737"/>
            <a:ext cx="10939780" cy="635000"/>
          </a:xfrm>
        </p:spPr>
        <p:txBody>
          <a:bodyPr/>
          <a:lstStyle/>
          <a:p>
            <a:pPr algn="ctr"/>
            <a:r>
              <a:rPr lang="en-US" dirty="0"/>
              <a:t>CREW Program Operation </a:t>
            </a:r>
          </a:p>
        </p:txBody>
      </p:sp>
      <p:sp>
        <p:nvSpPr>
          <p:cNvPr id="4" name="Slide Number Placeholder 3"/>
          <p:cNvSpPr>
            <a:spLocks noGrp="1"/>
          </p:cNvSpPr>
          <p:nvPr>
            <p:ph type="sldNum" sz="quarter" idx="7"/>
          </p:nvPr>
        </p:nvSpPr>
        <p:spPr/>
        <p:txBody>
          <a:bodyPr/>
          <a:lstStyle/>
          <a:p>
            <a:pPr marL="38100">
              <a:lnSpc>
                <a:spcPct val="100000"/>
              </a:lnSpc>
              <a:spcBef>
                <a:spcPts val="20"/>
              </a:spcBef>
            </a:pPr>
            <a:fld id="{81D60167-4931-47E6-BA6A-407CBD079E47}" type="slidenum">
              <a:rPr lang="en-US" smtClean="0"/>
              <a:t>9</a:t>
            </a:fld>
            <a:endParaRPr lang="en-US" dirty="0"/>
          </a:p>
        </p:txBody>
      </p:sp>
      <p:sp>
        <p:nvSpPr>
          <p:cNvPr id="6" name="Text Placeholder 2"/>
          <p:cNvSpPr txBox="1">
            <a:spLocks/>
          </p:cNvSpPr>
          <p:nvPr/>
        </p:nvSpPr>
        <p:spPr>
          <a:xfrm>
            <a:off x="6468034" y="1721492"/>
            <a:ext cx="4416451" cy="2554545"/>
          </a:xfrm>
          <a:prstGeom prst="rect">
            <a:avLst/>
          </a:prstGeom>
        </p:spPr>
        <p:txBody>
          <a:bodyPr wrap="square" lIns="0" tIns="0" rIns="0" bIns="0">
            <a:spAutoFit/>
          </a:bodyPr>
          <a:lstStyle>
            <a:lvl1pPr marL="0">
              <a:defRPr sz="2200" b="0"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b="1" kern="0" dirty="0"/>
              <a:t>Program Management</a:t>
            </a:r>
          </a:p>
          <a:p>
            <a:pPr marL="914400" lvl="1" indent="-457200">
              <a:buFont typeface="Arial" panose="020B0604020202020204" pitchFamily="34" charset="0"/>
              <a:buChar char="•"/>
            </a:pPr>
            <a:r>
              <a:rPr lang="en-US" kern="0" dirty="0">
                <a:solidFill>
                  <a:sysClr val="windowText" lastClr="000000"/>
                </a:solidFill>
              </a:rPr>
              <a:t>Student Experience Oversight</a:t>
            </a:r>
          </a:p>
          <a:p>
            <a:pPr marL="914400" lvl="1" indent="-457200">
              <a:buFont typeface="Arial" panose="020B0604020202020204" pitchFamily="34" charset="0"/>
              <a:buChar char="•"/>
            </a:pPr>
            <a:r>
              <a:rPr lang="en-US" kern="0" dirty="0">
                <a:solidFill>
                  <a:sysClr val="windowText" lastClr="000000"/>
                </a:solidFill>
              </a:rPr>
              <a:t>Program Evaluation</a:t>
            </a:r>
          </a:p>
          <a:p>
            <a:pPr marL="914400" lvl="1" indent="-457200">
              <a:buFont typeface="Arial" panose="020B0604020202020204" pitchFamily="34" charset="0"/>
              <a:buChar char="•"/>
            </a:pPr>
            <a:r>
              <a:rPr lang="en-US" kern="0" dirty="0">
                <a:solidFill>
                  <a:sysClr val="windowText" lastClr="000000"/>
                </a:solidFill>
              </a:rPr>
              <a:t>Instructor/Curriculum </a:t>
            </a:r>
          </a:p>
          <a:p>
            <a:pPr marL="914400" lvl="1" indent="-457200">
              <a:buFont typeface="Arial" panose="020B0604020202020204" pitchFamily="34" charset="0"/>
              <a:buChar char="•"/>
            </a:pPr>
            <a:r>
              <a:rPr lang="en-US" kern="0" dirty="0">
                <a:solidFill>
                  <a:sysClr val="windowText" lastClr="000000"/>
                </a:solidFill>
              </a:rPr>
              <a:t>Employer Relations</a:t>
            </a:r>
          </a:p>
          <a:p>
            <a:pPr marL="914400" lvl="1" indent="-457200">
              <a:buFont typeface="Arial" panose="020B0604020202020204" pitchFamily="34" charset="0"/>
              <a:buChar char="•"/>
            </a:pPr>
            <a:r>
              <a:rPr lang="en-US" kern="0" dirty="0">
                <a:solidFill>
                  <a:sysClr val="windowText" lastClr="000000"/>
                </a:solidFill>
              </a:rPr>
              <a:t>NMSU Liaison ( NMSU Foundation, NMSU Online, PSL)</a:t>
            </a:r>
          </a:p>
          <a:p>
            <a:pPr marL="914400" lvl="1" indent="-457200">
              <a:buFont typeface="Arial" panose="020B0604020202020204" pitchFamily="34" charset="0"/>
              <a:buChar char="•"/>
            </a:pPr>
            <a:r>
              <a:rPr lang="en-US" kern="0" dirty="0">
                <a:solidFill>
                  <a:sysClr val="windowText" lastClr="000000"/>
                </a:solidFill>
              </a:rPr>
              <a:t>Fund Development and Government Relations </a:t>
            </a:r>
          </a:p>
        </p:txBody>
      </p:sp>
      <p:graphicFrame>
        <p:nvGraphicFramePr>
          <p:cNvPr id="11" name="Diagram 10"/>
          <p:cNvGraphicFramePr/>
          <p:nvPr>
            <p:extLst>
              <p:ext uri="{D42A27DB-BD31-4B8C-83A1-F6EECF244321}">
                <p14:modId xmlns:p14="http://schemas.microsoft.com/office/powerpoint/2010/main" val="1130930445"/>
              </p:ext>
            </p:extLst>
          </p:nvPr>
        </p:nvGraphicFramePr>
        <p:xfrm>
          <a:off x="-1905000" y="76200"/>
          <a:ext cx="10210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914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FDAEEB7DD5C74DB1D9C76C27B0D14B" ma:contentTypeVersion="2" ma:contentTypeDescription="Create a new document." ma:contentTypeScope="" ma:versionID="48d2468b5bf36b742d658b1c51d4ebba">
  <xsd:schema xmlns:xsd="http://www.w3.org/2001/XMLSchema" xmlns:xs="http://www.w3.org/2001/XMLSchema" xmlns:p="http://schemas.microsoft.com/office/2006/metadata/properties" xmlns:ns2="edb2f055-1a8f-4df1-9e56-2850facf6af1" targetNamespace="http://schemas.microsoft.com/office/2006/metadata/properties" ma:root="true" ma:fieldsID="6a9e155174be47a9f51e44eb57cd2b62" ns2:_="">
    <xsd:import namespace="edb2f055-1a8f-4df1-9e56-2850facf6af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b2f055-1a8f-4df1-9e56-2850facf6a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617B09-CCCF-45EC-9D45-72D4B061DD9B}">
  <ds:schemaRefs>
    <ds:schemaRef ds:uri="http://schemas.microsoft.com/sharepoint/v3/contenttype/forms"/>
  </ds:schemaRefs>
</ds:datastoreItem>
</file>

<file path=customXml/itemProps2.xml><?xml version="1.0" encoding="utf-8"?>
<ds:datastoreItem xmlns:ds="http://schemas.openxmlformats.org/officeDocument/2006/customXml" ds:itemID="{DAE8E708-F347-4966-9E74-9E94BDB9B2D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edb2f055-1a8f-4df1-9e56-2850facf6af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5E7B275A-9156-4B15-A848-23A3E994EB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b2f055-1a8f-4df1-9e56-2850facf6a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6864</TotalTime>
  <Words>2213</Words>
  <Application>Microsoft Macintosh PowerPoint</Application>
  <PresentationFormat>Widescreen</PresentationFormat>
  <Paragraphs>274</Paragraphs>
  <Slides>22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Tahoma</vt:lpstr>
      <vt:lpstr>Times New Roman</vt:lpstr>
      <vt:lpstr>Office Theme</vt:lpstr>
      <vt:lpstr>Classified Ready Employee Workforce CREW  Dr. Marcella Shelby, Strategic Initiatives Officer</vt:lpstr>
      <vt:lpstr>PSL Current Capabilities and Partners</vt:lpstr>
      <vt:lpstr>CREW Classified Ready Employee Workforce Physical Science Laboratory at New Mexico State University</vt:lpstr>
      <vt:lpstr>CREW Classified Ready Employee Workforce Physical Science Laboratory at New Mexico State University</vt:lpstr>
      <vt:lpstr>National Security Seminar </vt:lpstr>
      <vt:lpstr>Meet the Instructor</vt:lpstr>
      <vt:lpstr>CREW Leadership</vt:lpstr>
      <vt:lpstr>Cohort Model </vt:lpstr>
      <vt:lpstr>CREW Program Operation </vt:lpstr>
      <vt:lpstr>Program Funding</vt:lpstr>
      <vt:lpstr>PowerPoint Presentation</vt:lpstr>
      <vt:lpstr>Investment Opportunities </vt:lpstr>
      <vt:lpstr>Year 1 Program Cost (per student) </vt:lpstr>
      <vt:lpstr>Year 2 Program Cost (per student) </vt:lpstr>
      <vt:lpstr>PowerPoint Presentation</vt:lpstr>
      <vt:lpstr>PowerPoint Presentation</vt:lpstr>
      <vt:lpstr>PowerPoint Presentation</vt:lpstr>
      <vt:lpstr>Investment Now has Long-Term Value</vt:lpstr>
      <vt:lpstr>What do our students say?</vt:lpstr>
      <vt:lpstr>Process for Becoming a Co-op Sponsor</vt:lpstr>
      <vt:lpstr>Process for Making a Donation </vt:lpstr>
      <vt:lpstr>CREW Program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Arrowhead Center Board of Directors Meeting</dc:title>
  <dc:creator>Becki Graham</dc:creator>
  <cp:lastModifiedBy>Lena Moran</cp:lastModifiedBy>
  <cp:revision>272</cp:revision>
  <cp:lastPrinted>2021-06-23T19:05:37Z</cp:lastPrinted>
  <dcterms:created xsi:type="dcterms:W3CDTF">2020-05-04T12:14:47Z</dcterms:created>
  <dcterms:modified xsi:type="dcterms:W3CDTF">2021-06-28T15:35:38Z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0x010100EAFDAEEB7DD5C74DB1D9C76C27B0D14B</vt:lpwstr>
  </property>
</Properties>
</file>