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951" r:id="rId1"/>
  </p:sldMasterIdLst>
  <p:notesMasterIdLst>
    <p:notesMasterId r:id="rId12"/>
  </p:notesMasterIdLst>
  <p:handoutMasterIdLst>
    <p:handoutMasterId r:id="rId13"/>
  </p:handoutMasterIdLst>
  <p:sldIdLst>
    <p:sldId id="735" r:id="rId2"/>
    <p:sldId id="736" r:id="rId3"/>
    <p:sldId id="702" r:id="rId4"/>
    <p:sldId id="738" r:id="rId5"/>
    <p:sldId id="737" r:id="rId6"/>
    <p:sldId id="739" r:id="rId7"/>
    <p:sldId id="740" r:id="rId8"/>
    <p:sldId id="741" r:id="rId9"/>
    <p:sldId id="744" r:id="rId10"/>
    <p:sldId id="694" r:id="rId1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57" autoAdjust="0"/>
  </p:normalViewPr>
  <p:slideViewPr>
    <p:cSldViewPr snapToGrid="0">
      <p:cViewPr varScale="1">
        <p:scale>
          <a:sx n="102" d="100"/>
          <a:sy n="102" d="100"/>
        </p:scale>
        <p:origin x="1728" y="176"/>
      </p:cViewPr>
      <p:guideLst>
        <p:guide orient="horz" pos="6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DA9691D-970A-4ED2-B199-DD02C576F3E8}" type="datetimeFigureOut">
              <a:rPr lang="en-US"/>
              <a:pPr>
                <a:defRPr/>
              </a:pPr>
              <a:t>7/14/21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EEE23C-8EFA-4A79-9307-2238FBD181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44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6E33FD-A181-46BE-A198-030AC5A1B5EF}" type="datetimeFigureOut">
              <a:rPr lang="en-US"/>
              <a:pPr>
                <a:defRPr/>
              </a:pPr>
              <a:t>7/14/21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182D95-1C58-4054-B6DA-69DDF495D6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39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337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1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7820DF-9CA1-414A-BD4E-9CE68F349FD3}" type="slidenum">
              <a:rPr lang="en-US" altLang="en-US"/>
              <a:pPr eaLnBrk="1" hangingPunct="1"/>
              <a:t>8</a:t>
            </a:fld>
            <a:endParaRPr lang="en-US" alt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5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EC8-D9A2-4D87-8EE8-BE45650AEDEF}" type="datetimeFigureOut">
              <a:rPr lang="en-US" smtClean="0"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CD8-52AC-471F-A866-CCB84A83A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4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EC8-D9A2-4D87-8EE8-BE45650AEDEF}" type="datetimeFigureOut">
              <a:rPr lang="en-US" smtClean="0"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ABCD8-52AC-471F-A866-CCB84A83A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0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D7F7956-B61B-4761-9804-EDCD49CE9E47}" type="datetime1">
              <a:rPr lang="en-US" smtClean="0"/>
              <a:t>7/14/21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9C3B0590-02C7-468F-9C1A-ACFC40EE8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403" y="274638"/>
            <a:ext cx="657139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91E3B9D-366C-440D-B3D4-B9A41E6E6FDE}" type="datetime1">
              <a:rPr lang="en-US" smtClean="0"/>
              <a:t>7/14/21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F808B92-E415-4E71-A7D5-F529906E5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6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16138" y="274638"/>
            <a:ext cx="657066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3446481-EFBB-4555-BBBA-72A12C7A01AF}" type="datetime1">
              <a:rPr lang="en-US" altLang="en-US" smtClean="0"/>
              <a:t>7/14/21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4294B53-A209-43F5-862D-B5569810B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3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5EC8-D9A2-4D87-8EE8-BE45650AEDEF}" type="datetimeFigureOut">
              <a:rPr lang="en-US" smtClean="0"/>
              <a:t>7/14/21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BCD8-52AC-471F-A866-CCB84A83A4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6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52" r:id="rId1"/>
    <p:sldLayoutId id="2147489953" r:id="rId2"/>
    <p:sldLayoutId id="2147489955" r:id="rId3"/>
    <p:sldLayoutId id="2147489957" r:id="rId4"/>
    <p:sldLayoutId id="214748990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rman.g.tyree.civ@mail.mil" TargetMode="Externa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27565"/>
            <a:ext cx="9143999" cy="989214"/>
          </a:xfrm>
        </p:spPr>
        <p:txBody>
          <a:bodyPr>
            <a:noAutofit/>
          </a:bodyPr>
          <a:lstStyle/>
          <a:p>
            <a:r>
              <a:rPr lang="en-US" sz="3600" b="1" dirty="0"/>
              <a:t>MRTFB Support of JADC2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48939" y="4347556"/>
            <a:ext cx="3029989" cy="14671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b="1" dirty="0"/>
              <a:t>Jerry Tyree</a:t>
            </a:r>
          </a:p>
          <a:p>
            <a:pPr>
              <a:spcBef>
                <a:spcPts val="0"/>
              </a:spcBef>
            </a:pPr>
            <a:r>
              <a:rPr lang="en-US" sz="1400" b="1" dirty="0"/>
              <a:t>Deputy Commander/Tech Director</a:t>
            </a:r>
          </a:p>
          <a:p>
            <a:pPr>
              <a:spcBef>
                <a:spcPts val="0"/>
              </a:spcBef>
            </a:pPr>
            <a:r>
              <a:rPr lang="en-US" sz="1400" b="1" dirty="0"/>
              <a:t>White Sands Test Center</a:t>
            </a:r>
          </a:p>
          <a:p>
            <a:pPr>
              <a:spcBef>
                <a:spcPts val="0"/>
              </a:spcBef>
            </a:pPr>
            <a:endParaRPr lang="en-US" sz="1400" b="1" dirty="0"/>
          </a:p>
          <a:p>
            <a:pPr>
              <a:spcBef>
                <a:spcPts val="0"/>
              </a:spcBef>
            </a:pPr>
            <a:r>
              <a:rPr lang="en-US" sz="1400" b="1" dirty="0">
                <a:hlinkClick r:id="rId3"/>
              </a:rPr>
              <a:t>norman.g.tyree.civ@mail.mil</a:t>
            </a:r>
            <a:endParaRPr lang="en-US" sz="1400" b="1" dirty="0"/>
          </a:p>
          <a:p>
            <a:pPr>
              <a:spcBef>
                <a:spcPts val="0"/>
              </a:spcBef>
            </a:pPr>
            <a:r>
              <a:rPr lang="en-US" sz="1400" b="1" dirty="0"/>
              <a:t>575-678-1959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769760" y="56430"/>
          <a:ext cx="1218979" cy="123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Photo Editor Photo" r:id="rId4" imgW="11031490" imgH="11155332" progId="MSPhotoEd.3">
                  <p:embed/>
                </p:oleObj>
              </mc:Choice>
              <mc:Fallback>
                <p:oleObj name="Photo Editor Photo" r:id="rId4" imgW="11031490" imgH="11155332" progId="MSPhotoEd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054" t="20984" r="20142" b="20821"/>
                      <a:stretch>
                        <a:fillRect/>
                      </a:stretch>
                    </p:blipFill>
                    <p:spPr bwMode="auto">
                      <a:xfrm>
                        <a:off x="7769760" y="56430"/>
                        <a:ext cx="1218979" cy="123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03" y="219123"/>
            <a:ext cx="882026" cy="1161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480" y="87790"/>
            <a:ext cx="91804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82516" y="193576"/>
            <a:ext cx="7658101" cy="48669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43281" y="1346200"/>
            <a:ext cx="8758027" cy="5247547"/>
          </a:xfrm>
          <a:prstGeom prst="rect">
            <a:avLst/>
          </a:prstGeom>
        </p:spPr>
        <p:txBody>
          <a:bodyPr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MRTFB INTEGRATION IS CRITICAL TO JADC2 FIELDING AND SUSTAINMENT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CHALLENGES REQUIRE JOINT CONTRIBUTION / INVESTEMENTS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CHANGES TO RDT&amp;E ARE REQUIRED TO BE RESPONSIVE, EFFICIENT AND EFFECTIVE TO JADC2 FIELDING</a:t>
            </a: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287338" marR="0" lvl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ysClr val="windowText" lastClr="0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QUESTIONS / DISCUSSION?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76797" y="6675438"/>
            <a:ext cx="467203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1" dirty="0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5" name="Picture 7" descr="ory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1"/>
          <a:stretch>
            <a:fillRect/>
          </a:stretch>
        </p:blipFill>
        <p:spPr bwMode="auto">
          <a:xfrm>
            <a:off x="3962400" y="4961467"/>
            <a:ext cx="1476375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8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8189" y="541857"/>
            <a:ext cx="9202189" cy="541337"/>
          </a:xfrm>
        </p:spPr>
        <p:txBody>
          <a:bodyPr>
            <a:noAutofit/>
          </a:bodyPr>
          <a:lstStyle/>
          <a:p>
            <a:r>
              <a:rPr lang="en-US" sz="2800" b="1" dirty="0"/>
              <a:t>MRTFB Support of JADC2</a:t>
            </a:r>
            <a:br>
              <a:rPr lang="en-US" sz="2800" b="1" dirty="0"/>
            </a:br>
            <a:r>
              <a:rPr lang="en-US" sz="3200" b="1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466" y="1923253"/>
            <a:ext cx="7857067" cy="2615497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INTRODUCTION</a:t>
            </a:r>
          </a:p>
          <a:p>
            <a:pPr algn="l"/>
            <a:r>
              <a:rPr lang="en-US" sz="1600" dirty="0"/>
              <a:t>MRTFB INTEGRATION  </a:t>
            </a:r>
          </a:p>
          <a:p>
            <a:pPr algn="l"/>
            <a:r>
              <a:rPr lang="en-US" sz="1600" dirty="0"/>
              <a:t>CHALLENGES AND INTIATIVES</a:t>
            </a:r>
          </a:p>
          <a:p>
            <a:pPr algn="l"/>
            <a:r>
              <a:rPr lang="en-US" sz="1600" dirty="0"/>
              <a:t>A PERSISTENT TEST BED – CASE AND CONCEPT</a:t>
            </a:r>
          </a:p>
          <a:p>
            <a:pPr algn="l"/>
            <a:r>
              <a:rPr lang="en-US" sz="1600" dirty="0"/>
              <a:t>INFORMED RISK MANAGEMENT APPROACH</a:t>
            </a:r>
          </a:p>
          <a:p>
            <a:pPr algn="l"/>
            <a:r>
              <a:rPr lang="en-US" sz="16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2456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91063" y="4386263"/>
            <a:ext cx="2692400" cy="1354137"/>
            <a:chOff x="2955" y="2763"/>
            <a:chExt cx="1696" cy="853"/>
          </a:xfrm>
        </p:grpSpPr>
        <p:sp>
          <p:nvSpPr>
            <p:cNvPr id="52290" name="Text Box 3"/>
            <p:cNvSpPr txBox="1">
              <a:spLocks noChangeArrowheads="1"/>
            </p:cNvSpPr>
            <p:nvPr/>
          </p:nvSpPr>
          <p:spPr bwMode="auto">
            <a:xfrm rot="-1397887">
              <a:off x="3524" y="3140"/>
              <a:ext cx="7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u="none" dirty="0">
                  <a:latin typeface="Arial" panose="020B0604020202020204" pitchFamily="34" charset="0"/>
                </a:rPr>
                <a:t>~100 Miles</a:t>
              </a:r>
            </a:p>
          </p:txBody>
        </p:sp>
        <p:sp>
          <p:nvSpPr>
            <p:cNvPr id="187396" name="Line 4"/>
            <p:cNvSpPr>
              <a:spLocks noChangeShapeType="1"/>
            </p:cNvSpPr>
            <p:nvPr/>
          </p:nvSpPr>
          <p:spPr bwMode="auto">
            <a:xfrm rot="221497" flipV="1">
              <a:off x="2955" y="2763"/>
              <a:ext cx="1696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113463" y="3846513"/>
            <a:ext cx="2089150" cy="311150"/>
            <a:chOff x="3851" y="2423"/>
            <a:chExt cx="1316" cy="196"/>
          </a:xfrm>
        </p:grpSpPr>
        <p:sp>
          <p:nvSpPr>
            <p:cNvPr id="187398" name="Line 6"/>
            <p:cNvSpPr>
              <a:spLocks noChangeShapeType="1"/>
            </p:cNvSpPr>
            <p:nvPr/>
          </p:nvSpPr>
          <p:spPr bwMode="auto">
            <a:xfrm rot="442348">
              <a:off x="3851" y="2423"/>
              <a:ext cx="87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289" name="Text Box 7"/>
            <p:cNvSpPr txBox="1">
              <a:spLocks noChangeArrowheads="1"/>
            </p:cNvSpPr>
            <p:nvPr/>
          </p:nvSpPr>
          <p:spPr bwMode="auto">
            <a:xfrm rot="1011970">
              <a:off x="4011" y="2427"/>
              <a:ext cx="1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u="none" dirty="0">
                  <a:latin typeface="Arial" panose="020B0604020202020204" pitchFamily="34" charset="0"/>
                </a:rPr>
                <a:t>~40 Miles </a:t>
              </a:r>
              <a:endParaRPr lang="en-US" altLang="en-US" sz="1200" u="none" dirty="0">
                <a:latin typeface="Arial" panose="020B0604020202020204" pitchFamily="34" charset="0"/>
              </a:endParaRPr>
            </a:p>
          </p:txBody>
        </p:sp>
      </p:grpSp>
      <p:sp>
        <p:nvSpPr>
          <p:cNvPr id="187402" name="Rectangle 10"/>
          <p:cNvSpPr>
            <a:spLocks noChangeArrowheads="1"/>
          </p:cNvSpPr>
          <p:nvPr/>
        </p:nvSpPr>
        <p:spPr bwMode="auto">
          <a:xfrm rot="-1373621">
            <a:off x="4543425" y="4719638"/>
            <a:ext cx="43100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15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7404" name="Picture 12" descr="H&amp;H_W_Callup_Cutout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863">
            <a:off x="3106738" y="3611563"/>
            <a:ext cx="289401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4724400" y="1428750"/>
            <a:ext cx="4152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9725" indent="-3397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400" b="1" i="1" u="none" dirty="0"/>
              <a:t>White Sands proper is 3,421 sq. miles (8,859 sq. kilometers) </a:t>
            </a:r>
          </a:p>
        </p:txBody>
      </p:sp>
      <p:sp>
        <p:nvSpPr>
          <p:cNvPr id="187409" name="Text Box 17"/>
          <p:cNvSpPr txBox="1">
            <a:spLocks noChangeArrowheads="1"/>
          </p:cNvSpPr>
          <p:nvPr/>
        </p:nvSpPr>
        <p:spPr bwMode="auto">
          <a:xfrm>
            <a:off x="4724400" y="1978025"/>
            <a:ext cx="4264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400" b="1" i="1" u="none" dirty="0"/>
              <a:t>Lease agreements add 2,453 sq. miles (6,353 sq. kilometers)</a:t>
            </a: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4724400" y="2565400"/>
            <a:ext cx="458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400" b="1" i="1" u="none" dirty="0"/>
              <a:t>Partner with Ft. Bliss add 1,745 sq. miles (4,520 sq. kilometers)</a:t>
            </a:r>
          </a:p>
        </p:txBody>
      </p:sp>
      <p:grpSp>
        <p:nvGrpSpPr>
          <p:cNvPr id="52234" name="Group 19"/>
          <p:cNvGrpSpPr>
            <a:grpSpLocks/>
          </p:cNvGrpSpPr>
          <p:nvPr/>
        </p:nvGrpSpPr>
        <p:grpSpPr bwMode="auto">
          <a:xfrm>
            <a:off x="3128963" y="3776663"/>
            <a:ext cx="4151312" cy="1765300"/>
            <a:chOff x="1971" y="2379"/>
            <a:chExt cx="2615" cy="1112"/>
          </a:xfrm>
        </p:grpSpPr>
        <p:pic>
          <p:nvPicPr>
            <p:cNvPr id="52285" name="Picture 20" descr="H&amp;H_WSMR_Cutout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610">
              <a:off x="1971" y="2379"/>
              <a:ext cx="261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86" name="Text Box 21"/>
            <p:cNvSpPr txBox="1">
              <a:spLocks noChangeArrowheads="1"/>
            </p:cNvSpPr>
            <p:nvPr/>
          </p:nvSpPr>
          <p:spPr bwMode="auto">
            <a:xfrm>
              <a:off x="2476" y="3069"/>
              <a:ext cx="4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u="none" dirty="0">
                  <a:solidFill>
                    <a:srgbClr val="000099"/>
                  </a:solidFill>
                  <a:latin typeface="Arial" panose="020B0604020202020204" pitchFamily="34" charset="0"/>
                </a:rPr>
                <a:t>WSMR</a:t>
              </a:r>
            </a:p>
          </p:txBody>
        </p:sp>
        <p:graphicFrame>
          <p:nvGraphicFramePr>
            <p:cNvPr id="52287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291697"/>
                </p:ext>
              </p:extLst>
            </p:nvPr>
          </p:nvGraphicFramePr>
          <p:xfrm>
            <a:off x="2064" y="3116"/>
            <a:ext cx="102" cy="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Photo Editor Photo" r:id="rId6" imgW="11031490" imgH="11155332" progId="MSPhotoEd.3">
                    <p:embed/>
                  </p:oleObj>
                </mc:Choice>
                <mc:Fallback>
                  <p:oleObj name="Photo Editor Photo" r:id="rId6" imgW="11031490" imgH="1115533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054" t="20984" r="20226" b="20903"/>
                        <a:stretch>
                          <a:fillRect/>
                        </a:stretch>
                      </p:blipFill>
                      <p:spPr bwMode="auto">
                        <a:xfrm>
                          <a:off x="2064" y="3116"/>
                          <a:ext cx="102" cy="1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435893" y="4954941"/>
            <a:ext cx="5262563" cy="1317625"/>
            <a:chOff x="905" y="3133"/>
            <a:chExt cx="3315" cy="830"/>
          </a:xfrm>
        </p:grpSpPr>
        <p:pic>
          <p:nvPicPr>
            <p:cNvPr id="52283" name="Picture 24" descr="H&amp;H_FtBliss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6993">
              <a:off x="905" y="3133"/>
              <a:ext cx="3315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84" name="Text Box 25"/>
            <p:cNvSpPr txBox="1">
              <a:spLocks noChangeArrowheads="1"/>
            </p:cNvSpPr>
            <p:nvPr/>
          </p:nvSpPr>
          <p:spPr bwMode="auto">
            <a:xfrm>
              <a:off x="1292" y="3576"/>
              <a:ext cx="4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u="none" dirty="0">
                  <a:solidFill>
                    <a:srgbClr val="000099"/>
                  </a:solidFill>
                  <a:latin typeface="Arial" panose="020B0604020202020204" pitchFamily="34" charset="0"/>
                </a:rPr>
                <a:t>Ft. Bliss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825875" y="4129088"/>
            <a:ext cx="4410075" cy="1855787"/>
            <a:chOff x="2440" y="2598"/>
            <a:chExt cx="2790" cy="1161"/>
          </a:xfrm>
        </p:grpSpPr>
        <p:sp>
          <p:nvSpPr>
            <p:cNvPr id="187419" name="Line 27"/>
            <p:cNvSpPr>
              <a:spLocks noChangeShapeType="1"/>
            </p:cNvSpPr>
            <p:nvPr/>
          </p:nvSpPr>
          <p:spPr bwMode="auto">
            <a:xfrm flipV="1">
              <a:off x="2440" y="2598"/>
              <a:ext cx="2790" cy="1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282" name="Text Box 28"/>
            <p:cNvSpPr txBox="1">
              <a:spLocks noChangeArrowheads="1"/>
            </p:cNvSpPr>
            <p:nvPr/>
          </p:nvSpPr>
          <p:spPr bwMode="auto">
            <a:xfrm rot="-1332936">
              <a:off x="3845" y="3048"/>
              <a:ext cx="68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u="none" dirty="0">
                  <a:latin typeface="Arial" panose="020B0604020202020204" pitchFamily="34" charset="0"/>
                </a:rPr>
                <a:t>~183 Miles (294 Km)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 rot="220908">
            <a:off x="6653213" y="3379788"/>
            <a:ext cx="1849437" cy="393700"/>
            <a:chOff x="4188" y="1985"/>
            <a:chExt cx="1165" cy="248"/>
          </a:xfrm>
        </p:grpSpPr>
        <p:sp>
          <p:nvSpPr>
            <p:cNvPr id="187422" name="Line 30"/>
            <p:cNvSpPr>
              <a:spLocks noChangeShapeType="1"/>
            </p:cNvSpPr>
            <p:nvPr/>
          </p:nvSpPr>
          <p:spPr bwMode="auto">
            <a:xfrm>
              <a:off x="4180" y="2064"/>
              <a:ext cx="87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280" name="Text Box 31"/>
            <p:cNvSpPr txBox="1">
              <a:spLocks noChangeArrowheads="1"/>
            </p:cNvSpPr>
            <p:nvPr/>
          </p:nvSpPr>
          <p:spPr bwMode="auto">
            <a:xfrm rot="569622">
              <a:off x="4197" y="1985"/>
              <a:ext cx="11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u="none" dirty="0">
                  <a:latin typeface="Arial" panose="020B0604020202020204" pitchFamily="34" charset="0"/>
                </a:rPr>
                <a:t>~40 Miles </a:t>
              </a:r>
              <a:r>
                <a:rPr lang="en-US" altLang="en-US" sz="1200" u="none" dirty="0">
                  <a:latin typeface="Arial" panose="020B0604020202020204" pitchFamily="34" charset="0"/>
                </a:rPr>
                <a:t>(64 Km)</a:t>
              </a:r>
            </a:p>
          </p:txBody>
        </p:sp>
      </p:grpSp>
      <p:pic>
        <p:nvPicPr>
          <p:cNvPr id="187426" name="Picture 34" descr="H&amp;H_N_Callup_Cutout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863">
            <a:off x="5876925" y="3635375"/>
            <a:ext cx="22002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348881" y="2499086"/>
            <a:ext cx="4935538" cy="1103313"/>
            <a:chOff x="946" y="1600"/>
            <a:chExt cx="3109" cy="695"/>
          </a:xfrm>
        </p:grpSpPr>
        <p:sp>
          <p:nvSpPr>
            <p:cNvPr id="52277" name="Text Box 35"/>
            <p:cNvSpPr txBox="1">
              <a:spLocks noChangeArrowheads="1"/>
            </p:cNvSpPr>
            <p:nvPr/>
          </p:nvSpPr>
          <p:spPr bwMode="auto">
            <a:xfrm>
              <a:off x="946" y="1600"/>
              <a:ext cx="1481" cy="17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u="none" dirty="0">
                  <a:latin typeface="Arial" panose="020B0604020202020204" pitchFamily="34" charset="0"/>
                </a:rPr>
                <a:t>Northern Call-Up Area ~40x40</a:t>
              </a:r>
            </a:p>
          </p:txBody>
        </p:sp>
        <p:sp>
          <p:nvSpPr>
            <p:cNvPr id="187428" name="Line 36"/>
            <p:cNvSpPr>
              <a:spLocks noChangeShapeType="1"/>
            </p:cNvSpPr>
            <p:nvPr/>
          </p:nvSpPr>
          <p:spPr bwMode="auto">
            <a:xfrm>
              <a:off x="2400" y="1776"/>
              <a:ext cx="1655" cy="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2700" dir="16200000" algn="ctr" rotWithShape="0">
                <a:srgbClr val="000000"/>
              </a:outerShdw>
            </a:effectLst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7440" name="Rectangle 48"/>
          <p:cNvSpPr>
            <a:spLocks noChangeArrowheads="1"/>
          </p:cNvSpPr>
          <p:nvPr/>
        </p:nvSpPr>
        <p:spPr bwMode="auto">
          <a:xfrm>
            <a:off x="6921737" y="6045550"/>
            <a:ext cx="1935163" cy="535531"/>
          </a:xfrm>
          <a:prstGeom prst="rect">
            <a:avLst/>
          </a:prstGeom>
          <a:solidFill>
            <a:srgbClr val="3333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u="none" dirty="0"/>
              <a:t>Total Land Space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u="none" dirty="0"/>
              <a:t>7,619 sq. Miles</a:t>
            </a:r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1428316" y="3392887"/>
            <a:ext cx="2760663" cy="574675"/>
            <a:chOff x="864" y="1824"/>
            <a:chExt cx="1739" cy="362"/>
          </a:xfrm>
        </p:grpSpPr>
        <p:sp>
          <p:nvSpPr>
            <p:cNvPr id="187407" name="Line 15"/>
            <p:cNvSpPr>
              <a:spLocks noChangeShapeType="1"/>
            </p:cNvSpPr>
            <p:nvPr/>
          </p:nvSpPr>
          <p:spPr bwMode="auto">
            <a:xfrm>
              <a:off x="2315" y="1994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271" name="Text Box 50"/>
            <p:cNvSpPr txBox="1">
              <a:spLocks noChangeArrowheads="1"/>
            </p:cNvSpPr>
            <p:nvPr/>
          </p:nvSpPr>
          <p:spPr bwMode="auto">
            <a:xfrm>
              <a:off x="864" y="1824"/>
              <a:ext cx="1452" cy="17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u="none" dirty="0">
                  <a:latin typeface="Arial" panose="020B0604020202020204" pitchFamily="34" charset="0"/>
                </a:rPr>
                <a:t>Western Call-Up Area ~20x80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4420" y="6452541"/>
            <a:ext cx="33614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WSMR =17% of Army Land Holdings World Wide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67733" y="541867"/>
            <a:ext cx="9211733" cy="5413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MRTFB Support of JADC2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INTRODUCTION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48014" y="4547138"/>
            <a:ext cx="2439467" cy="1390777"/>
            <a:chOff x="7167463" y="4536974"/>
            <a:chExt cx="2439467" cy="1390777"/>
          </a:xfrm>
        </p:grpSpPr>
        <p:pic>
          <p:nvPicPr>
            <p:cNvPr id="39" name="Picture 13" descr="WSMR Shadow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208702" y="4536974"/>
              <a:ext cx="1645890" cy="1020965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167463" y="5619974"/>
              <a:ext cx="24394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Special Use Airspace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8309" y="3301120"/>
            <a:ext cx="3974996" cy="2658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333" y="1428750"/>
            <a:ext cx="299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Army, Navy, Air Force</a:t>
            </a:r>
          </a:p>
          <a:p>
            <a:r>
              <a:rPr lang="en-US" dirty="0"/>
              <a:t>DOTE, NASA, NRO, DTRA</a:t>
            </a:r>
          </a:p>
          <a:p>
            <a:r>
              <a:rPr lang="en-US" dirty="0"/>
              <a:t>Cyber Range</a:t>
            </a:r>
          </a:p>
        </p:txBody>
      </p:sp>
    </p:spTree>
    <p:extLst>
      <p:ext uri="{BB962C8B-B14F-4D97-AF65-F5344CB8AC3E}">
        <p14:creationId xmlns:p14="http://schemas.microsoft.com/office/powerpoint/2010/main" val="6453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7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7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7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8" grpId="0" build="p" autoUpdateAnimBg="0" advAuto="0"/>
      <p:bldP spid="187408" grpId="1" build="allAtOnce"/>
      <p:bldP spid="187409" grpId="0" autoUpdateAnimBg="0"/>
      <p:bldP spid="187409" grpId="1"/>
      <p:bldP spid="187410" grpId="0" autoUpdateAnimBg="0"/>
      <p:bldP spid="187410" grpId="1"/>
      <p:bldP spid="18744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81"/>
          <p:cNvGrpSpPr>
            <a:grpSpLocks/>
          </p:cNvGrpSpPr>
          <p:nvPr/>
        </p:nvGrpSpPr>
        <p:grpSpPr bwMode="auto">
          <a:xfrm>
            <a:off x="1034" y="1104900"/>
            <a:ext cx="9144000" cy="5562600"/>
            <a:chOff x="0" y="816"/>
            <a:chExt cx="5760" cy="3504"/>
          </a:xfrm>
        </p:grpSpPr>
        <p:grpSp>
          <p:nvGrpSpPr>
            <p:cNvPr id="56427" name="Group 119"/>
            <p:cNvGrpSpPr>
              <a:grpSpLocks/>
            </p:cNvGrpSpPr>
            <p:nvPr/>
          </p:nvGrpSpPr>
          <p:grpSpPr bwMode="auto">
            <a:xfrm>
              <a:off x="0" y="816"/>
              <a:ext cx="5760" cy="3504"/>
              <a:chOff x="0" y="816"/>
              <a:chExt cx="5760" cy="3504"/>
            </a:xfrm>
          </p:grpSpPr>
          <p:pic>
            <p:nvPicPr>
              <p:cNvPr id="56429" name="Picture 81" descr="city lights of U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16"/>
                <a:ext cx="5760" cy="350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5496" name="Freeform 88"/>
              <p:cNvSpPr>
                <a:spLocks/>
              </p:cNvSpPr>
              <p:nvPr/>
            </p:nvSpPr>
            <p:spPr bwMode="auto">
              <a:xfrm>
                <a:off x="1920" y="3216"/>
                <a:ext cx="48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48" y="192"/>
                  </a:cxn>
                  <a:cxn ang="0">
                    <a:pos x="48" y="144"/>
                  </a:cxn>
                  <a:cxn ang="0">
                    <a:pos x="48" y="96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144"/>
                  </a:cxn>
                  <a:cxn ang="0">
                    <a:pos x="0" y="192"/>
                  </a:cxn>
                </a:cxnLst>
                <a:rect l="0" t="0" r="r" b="b"/>
                <a:pathLst>
                  <a:path w="48" h="192">
                    <a:moveTo>
                      <a:pt x="0" y="192"/>
                    </a:moveTo>
                    <a:lnTo>
                      <a:pt x="48" y="192"/>
                    </a:lnTo>
                    <a:lnTo>
                      <a:pt x="48" y="144"/>
                    </a:lnTo>
                    <a:lnTo>
                      <a:pt x="48" y="96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144"/>
                    </a:lnTo>
                    <a:lnTo>
                      <a:pt x="0" y="192"/>
                    </a:lnTo>
                    <a:close/>
                  </a:path>
                </a:pathLst>
              </a:custGeom>
              <a:noFill/>
              <a:ln w="3175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15000"/>
                  </a:spcBef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5497" name="Text Box 89"/>
              <p:cNvSpPr txBox="1">
                <a:spLocks noChangeArrowheads="1"/>
              </p:cNvSpPr>
              <p:nvPr/>
            </p:nvSpPr>
            <p:spPr bwMode="auto">
              <a:xfrm>
                <a:off x="1945" y="3026"/>
                <a:ext cx="577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b="1" u="none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Albuquerque</a:t>
                </a:r>
              </a:p>
            </p:txBody>
          </p:sp>
          <p:sp>
            <p:nvSpPr>
              <p:cNvPr id="785498" name="Text Box 90"/>
              <p:cNvSpPr txBox="1">
                <a:spLocks noChangeArrowheads="1"/>
              </p:cNvSpPr>
              <p:nvPr/>
            </p:nvSpPr>
            <p:spPr bwMode="auto">
              <a:xfrm>
                <a:off x="1968" y="3456"/>
                <a:ext cx="374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b="1" u="none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El Paso</a:t>
                </a:r>
              </a:p>
            </p:txBody>
          </p:sp>
          <p:sp>
            <p:nvSpPr>
              <p:cNvPr id="785499" name="Text Box 91"/>
              <p:cNvSpPr txBox="1">
                <a:spLocks noChangeArrowheads="1"/>
              </p:cNvSpPr>
              <p:nvPr/>
            </p:nvSpPr>
            <p:spPr bwMode="auto">
              <a:xfrm>
                <a:off x="2995" y="3312"/>
                <a:ext cx="338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b="1" u="none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Dallas</a:t>
                </a:r>
              </a:p>
            </p:txBody>
          </p:sp>
          <p:sp>
            <p:nvSpPr>
              <p:cNvPr id="785500" name="Text Box 92"/>
              <p:cNvSpPr txBox="1">
                <a:spLocks noChangeArrowheads="1"/>
              </p:cNvSpPr>
              <p:nvPr/>
            </p:nvSpPr>
            <p:spPr bwMode="auto">
              <a:xfrm>
                <a:off x="1104" y="3168"/>
                <a:ext cx="408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b="1" u="none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Phoenix</a:t>
                </a:r>
              </a:p>
            </p:txBody>
          </p:sp>
          <p:sp>
            <p:nvSpPr>
              <p:cNvPr id="785501" name="Text Box 93"/>
              <p:cNvSpPr txBox="1">
                <a:spLocks noChangeArrowheads="1"/>
              </p:cNvSpPr>
              <p:nvPr/>
            </p:nvSpPr>
            <p:spPr bwMode="auto">
              <a:xfrm>
                <a:off x="2112" y="2592"/>
                <a:ext cx="376" cy="1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b="1" u="none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Denver</a:t>
                </a:r>
              </a:p>
            </p:txBody>
          </p:sp>
        </p:grpSp>
        <p:sp>
          <p:nvSpPr>
            <p:cNvPr id="785521" name="Text Box 113"/>
            <p:cNvSpPr txBox="1">
              <a:spLocks noChangeArrowheads="1"/>
            </p:cNvSpPr>
            <p:nvPr/>
          </p:nvSpPr>
          <p:spPr bwMode="auto">
            <a:xfrm>
              <a:off x="1952" y="3264"/>
              <a:ext cx="352" cy="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b="1" u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WSMR</a:t>
              </a:r>
            </a:p>
          </p:txBody>
        </p:sp>
      </p:grpSp>
      <p:grpSp>
        <p:nvGrpSpPr>
          <p:cNvPr id="4" name="Group 206"/>
          <p:cNvGrpSpPr>
            <a:grpSpLocks/>
          </p:cNvGrpSpPr>
          <p:nvPr/>
        </p:nvGrpSpPr>
        <p:grpSpPr bwMode="auto">
          <a:xfrm>
            <a:off x="1349928" y="1489869"/>
            <a:ext cx="5507038" cy="5022850"/>
            <a:chOff x="240" y="912"/>
            <a:chExt cx="3469" cy="3164"/>
          </a:xfrm>
        </p:grpSpPr>
        <p:sp>
          <p:nvSpPr>
            <p:cNvPr id="785615" name="Freeform 207"/>
            <p:cNvSpPr>
              <a:spLocks/>
            </p:cNvSpPr>
            <p:nvPr/>
          </p:nvSpPr>
          <p:spPr bwMode="auto">
            <a:xfrm>
              <a:off x="2304" y="912"/>
              <a:ext cx="1405" cy="716"/>
            </a:xfrm>
            <a:custGeom>
              <a:avLst/>
              <a:gdLst/>
              <a:ahLst/>
              <a:cxnLst>
                <a:cxn ang="0">
                  <a:pos x="864" y="732"/>
                </a:cxn>
                <a:cxn ang="0">
                  <a:pos x="1128" y="540"/>
                </a:cxn>
                <a:cxn ang="0">
                  <a:pos x="1404" y="312"/>
                </a:cxn>
                <a:cxn ang="0">
                  <a:pos x="1320" y="276"/>
                </a:cxn>
                <a:cxn ang="0">
                  <a:pos x="1236" y="228"/>
                </a:cxn>
                <a:cxn ang="0">
                  <a:pos x="1212" y="132"/>
                </a:cxn>
                <a:cxn ang="0">
                  <a:pos x="1140" y="0"/>
                </a:cxn>
                <a:cxn ang="0">
                  <a:pos x="672" y="0"/>
                </a:cxn>
                <a:cxn ang="0">
                  <a:pos x="528" y="60"/>
                </a:cxn>
                <a:cxn ang="0">
                  <a:pos x="324" y="192"/>
                </a:cxn>
                <a:cxn ang="0">
                  <a:pos x="0" y="428"/>
                </a:cxn>
                <a:cxn ang="0">
                  <a:pos x="864" y="732"/>
                </a:cxn>
              </a:cxnLst>
              <a:rect l="0" t="0" r="r" b="b"/>
              <a:pathLst>
                <a:path w="1405" h="733">
                  <a:moveTo>
                    <a:pt x="864" y="732"/>
                  </a:moveTo>
                  <a:lnTo>
                    <a:pt x="1128" y="540"/>
                  </a:lnTo>
                  <a:lnTo>
                    <a:pt x="1404" y="312"/>
                  </a:lnTo>
                  <a:lnTo>
                    <a:pt x="1320" y="276"/>
                  </a:lnTo>
                  <a:lnTo>
                    <a:pt x="1236" y="228"/>
                  </a:lnTo>
                  <a:lnTo>
                    <a:pt x="1212" y="132"/>
                  </a:lnTo>
                  <a:lnTo>
                    <a:pt x="1140" y="0"/>
                  </a:lnTo>
                  <a:lnTo>
                    <a:pt x="672" y="0"/>
                  </a:lnTo>
                  <a:lnTo>
                    <a:pt x="528" y="60"/>
                  </a:lnTo>
                  <a:lnTo>
                    <a:pt x="324" y="192"/>
                  </a:lnTo>
                  <a:lnTo>
                    <a:pt x="0" y="428"/>
                  </a:lnTo>
                  <a:lnTo>
                    <a:pt x="864" y="732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16" name="Oval 208"/>
            <p:cNvSpPr>
              <a:spLocks noChangeArrowheads="1"/>
            </p:cNvSpPr>
            <p:nvPr/>
          </p:nvSpPr>
          <p:spPr bwMode="auto">
            <a:xfrm>
              <a:off x="2188" y="2820"/>
              <a:ext cx="41" cy="1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17" name="Freeform 209"/>
            <p:cNvSpPr>
              <a:spLocks/>
            </p:cNvSpPr>
            <p:nvPr/>
          </p:nvSpPr>
          <p:spPr bwMode="auto">
            <a:xfrm>
              <a:off x="1119" y="1172"/>
              <a:ext cx="2073" cy="1275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664" y="0"/>
                </a:cxn>
                <a:cxn ang="0">
                  <a:pos x="920" y="80"/>
                </a:cxn>
                <a:cxn ang="0">
                  <a:pos x="2072" y="464"/>
                </a:cxn>
                <a:cxn ang="0">
                  <a:pos x="0" y="1304"/>
                </a:cxn>
                <a:cxn ang="0">
                  <a:pos x="0" y="312"/>
                </a:cxn>
              </a:cxnLst>
              <a:rect l="0" t="0" r="r" b="b"/>
              <a:pathLst>
                <a:path w="2073" h="1305">
                  <a:moveTo>
                    <a:pt x="0" y="312"/>
                  </a:moveTo>
                  <a:lnTo>
                    <a:pt x="664" y="0"/>
                  </a:lnTo>
                  <a:lnTo>
                    <a:pt x="920" y="80"/>
                  </a:lnTo>
                  <a:lnTo>
                    <a:pt x="2072" y="464"/>
                  </a:lnTo>
                  <a:lnTo>
                    <a:pt x="0" y="1304"/>
                  </a:lnTo>
                  <a:lnTo>
                    <a:pt x="0" y="312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18" name="Freeform 210"/>
            <p:cNvSpPr>
              <a:spLocks/>
            </p:cNvSpPr>
            <p:nvPr/>
          </p:nvSpPr>
          <p:spPr bwMode="auto">
            <a:xfrm>
              <a:off x="240" y="2122"/>
              <a:ext cx="2202" cy="1295"/>
            </a:xfrm>
            <a:custGeom>
              <a:avLst/>
              <a:gdLst/>
              <a:ahLst/>
              <a:cxnLst>
                <a:cxn ang="0">
                  <a:pos x="974" y="1325"/>
                </a:cxn>
                <a:cxn ang="0">
                  <a:pos x="2201" y="415"/>
                </a:cxn>
                <a:cxn ang="0">
                  <a:pos x="1228" y="0"/>
                </a:cxn>
                <a:cxn ang="0">
                  <a:pos x="1084" y="81"/>
                </a:cxn>
                <a:cxn ang="0">
                  <a:pos x="1060" y="81"/>
                </a:cxn>
                <a:cxn ang="0">
                  <a:pos x="1015" y="98"/>
                </a:cxn>
                <a:cxn ang="0">
                  <a:pos x="986" y="86"/>
                </a:cxn>
                <a:cxn ang="0">
                  <a:pos x="979" y="69"/>
                </a:cxn>
                <a:cxn ang="0">
                  <a:pos x="997" y="58"/>
                </a:cxn>
                <a:cxn ang="0">
                  <a:pos x="997" y="41"/>
                </a:cxn>
                <a:cxn ang="0">
                  <a:pos x="957" y="23"/>
                </a:cxn>
                <a:cxn ang="0">
                  <a:pos x="899" y="23"/>
                </a:cxn>
                <a:cxn ang="0">
                  <a:pos x="870" y="46"/>
                </a:cxn>
                <a:cxn ang="0">
                  <a:pos x="761" y="104"/>
                </a:cxn>
                <a:cxn ang="0">
                  <a:pos x="698" y="144"/>
                </a:cxn>
                <a:cxn ang="0">
                  <a:pos x="674" y="139"/>
                </a:cxn>
                <a:cxn ang="0">
                  <a:pos x="571" y="219"/>
                </a:cxn>
                <a:cxn ang="0">
                  <a:pos x="571" y="259"/>
                </a:cxn>
                <a:cxn ang="0">
                  <a:pos x="588" y="283"/>
                </a:cxn>
                <a:cxn ang="0">
                  <a:pos x="508" y="271"/>
                </a:cxn>
                <a:cxn ang="0">
                  <a:pos x="467" y="265"/>
                </a:cxn>
                <a:cxn ang="0">
                  <a:pos x="415" y="271"/>
                </a:cxn>
                <a:cxn ang="0">
                  <a:pos x="357" y="300"/>
                </a:cxn>
                <a:cxn ang="0">
                  <a:pos x="283" y="305"/>
                </a:cxn>
                <a:cxn ang="0">
                  <a:pos x="230" y="293"/>
                </a:cxn>
                <a:cxn ang="0">
                  <a:pos x="167" y="322"/>
                </a:cxn>
                <a:cxn ang="0">
                  <a:pos x="191" y="351"/>
                </a:cxn>
                <a:cxn ang="0">
                  <a:pos x="167" y="369"/>
                </a:cxn>
                <a:cxn ang="0">
                  <a:pos x="104" y="374"/>
                </a:cxn>
                <a:cxn ang="0">
                  <a:pos x="69" y="351"/>
                </a:cxn>
                <a:cxn ang="0">
                  <a:pos x="0" y="369"/>
                </a:cxn>
                <a:cxn ang="0">
                  <a:pos x="525" y="1032"/>
                </a:cxn>
                <a:cxn ang="0">
                  <a:pos x="974" y="1325"/>
                </a:cxn>
              </a:cxnLst>
              <a:rect l="0" t="0" r="r" b="b"/>
              <a:pathLst>
                <a:path w="2202" h="1326">
                  <a:moveTo>
                    <a:pt x="974" y="1325"/>
                  </a:moveTo>
                  <a:lnTo>
                    <a:pt x="2201" y="415"/>
                  </a:lnTo>
                  <a:lnTo>
                    <a:pt x="1228" y="0"/>
                  </a:lnTo>
                  <a:lnTo>
                    <a:pt x="1084" y="81"/>
                  </a:lnTo>
                  <a:lnTo>
                    <a:pt x="1060" y="81"/>
                  </a:lnTo>
                  <a:lnTo>
                    <a:pt x="1015" y="98"/>
                  </a:lnTo>
                  <a:lnTo>
                    <a:pt x="986" y="86"/>
                  </a:lnTo>
                  <a:lnTo>
                    <a:pt x="979" y="69"/>
                  </a:lnTo>
                  <a:lnTo>
                    <a:pt x="997" y="58"/>
                  </a:lnTo>
                  <a:lnTo>
                    <a:pt x="997" y="41"/>
                  </a:lnTo>
                  <a:lnTo>
                    <a:pt x="957" y="23"/>
                  </a:lnTo>
                  <a:lnTo>
                    <a:pt x="899" y="23"/>
                  </a:lnTo>
                  <a:lnTo>
                    <a:pt x="870" y="46"/>
                  </a:lnTo>
                  <a:lnTo>
                    <a:pt x="761" y="104"/>
                  </a:lnTo>
                  <a:lnTo>
                    <a:pt x="698" y="144"/>
                  </a:lnTo>
                  <a:lnTo>
                    <a:pt x="674" y="139"/>
                  </a:lnTo>
                  <a:lnTo>
                    <a:pt x="571" y="219"/>
                  </a:lnTo>
                  <a:lnTo>
                    <a:pt x="571" y="259"/>
                  </a:lnTo>
                  <a:lnTo>
                    <a:pt x="588" y="283"/>
                  </a:lnTo>
                  <a:lnTo>
                    <a:pt x="508" y="271"/>
                  </a:lnTo>
                  <a:lnTo>
                    <a:pt x="467" y="265"/>
                  </a:lnTo>
                  <a:lnTo>
                    <a:pt x="415" y="271"/>
                  </a:lnTo>
                  <a:lnTo>
                    <a:pt x="357" y="300"/>
                  </a:lnTo>
                  <a:lnTo>
                    <a:pt x="283" y="305"/>
                  </a:lnTo>
                  <a:lnTo>
                    <a:pt x="230" y="293"/>
                  </a:lnTo>
                  <a:lnTo>
                    <a:pt x="167" y="322"/>
                  </a:lnTo>
                  <a:lnTo>
                    <a:pt x="191" y="351"/>
                  </a:lnTo>
                  <a:lnTo>
                    <a:pt x="167" y="369"/>
                  </a:lnTo>
                  <a:lnTo>
                    <a:pt x="104" y="374"/>
                  </a:lnTo>
                  <a:lnTo>
                    <a:pt x="69" y="351"/>
                  </a:lnTo>
                  <a:lnTo>
                    <a:pt x="0" y="369"/>
                  </a:lnTo>
                  <a:lnTo>
                    <a:pt x="525" y="1032"/>
                  </a:lnTo>
                  <a:lnTo>
                    <a:pt x="974" y="1325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19" name="Freeform 211"/>
            <p:cNvSpPr>
              <a:spLocks/>
            </p:cNvSpPr>
            <p:nvPr/>
          </p:nvSpPr>
          <p:spPr bwMode="auto">
            <a:xfrm>
              <a:off x="1221" y="2528"/>
              <a:ext cx="2432" cy="1548"/>
            </a:xfrm>
            <a:custGeom>
              <a:avLst/>
              <a:gdLst/>
              <a:ahLst/>
              <a:cxnLst>
                <a:cxn ang="0">
                  <a:pos x="1227" y="0"/>
                </a:cxn>
                <a:cxn ang="0">
                  <a:pos x="0" y="910"/>
                </a:cxn>
                <a:cxn ang="0">
                  <a:pos x="190" y="1037"/>
                </a:cxn>
                <a:cxn ang="0">
                  <a:pos x="288" y="962"/>
                </a:cxn>
                <a:cxn ang="0">
                  <a:pos x="640" y="1193"/>
                </a:cxn>
                <a:cxn ang="0">
                  <a:pos x="622" y="1164"/>
                </a:cxn>
                <a:cxn ang="0">
                  <a:pos x="617" y="1140"/>
                </a:cxn>
                <a:cxn ang="0">
                  <a:pos x="640" y="1129"/>
                </a:cxn>
                <a:cxn ang="0">
                  <a:pos x="651" y="1106"/>
                </a:cxn>
                <a:cxn ang="0">
                  <a:pos x="1371" y="1584"/>
                </a:cxn>
                <a:cxn ang="0">
                  <a:pos x="2304" y="639"/>
                </a:cxn>
                <a:cxn ang="0">
                  <a:pos x="2316" y="645"/>
                </a:cxn>
                <a:cxn ang="0">
                  <a:pos x="2431" y="524"/>
                </a:cxn>
                <a:cxn ang="0">
                  <a:pos x="1227" y="0"/>
                </a:cxn>
              </a:cxnLst>
              <a:rect l="0" t="0" r="r" b="b"/>
              <a:pathLst>
                <a:path w="2432" h="1585">
                  <a:moveTo>
                    <a:pt x="1227" y="0"/>
                  </a:moveTo>
                  <a:lnTo>
                    <a:pt x="0" y="910"/>
                  </a:lnTo>
                  <a:lnTo>
                    <a:pt x="190" y="1037"/>
                  </a:lnTo>
                  <a:lnTo>
                    <a:pt x="288" y="962"/>
                  </a:lnTo>
                  <a:lnTo>
                    <a:pt x="640" y="1193"/>
                  </a:lnTo>
                  <a:lnTo>
                    <a:pt x="622" y="1164"/>
                  </a:lnTo>
                  <a:lnTo>
                    <a:pt x="617" y="1140"/>
                  </a:lnTo>
                  <a:lnTo>
                    <a:pt x="640" y="1129"/>
                  </a:lnTo>
                  <a:lnTo>
                    <a:pt x="651" y="1106"/>
                  </a:lnTo>
                  <a:lnTo>
                    <a:pt x="1371" y="1584"/>
                  </a:lnTo>
                  <a:lnTo>
                    <a:pt x="2304" y="639"/>
                  </a:lnTo>
                  <a:lnTo>
                    <a:pt x="2316" y="645"/>
                  </a:lnTo>
                  <a:lnTo>
                    <a:pt x="2431" y="524"/>
                  </a:lnTo>
                  <a:lnTo>
                    <a:pt x="1227" y="0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0" name="Freeform 212"/>
            <p:cNvSpPr>
              <a:spLocks/>
            </p:cNvSpPr>
            <p:nvPr/>
          </p:nvSpPr>
          <p:spPr bwMode="auto">
            <a:xfrm>
              <a:off x="1953" y="3243"/>
              <a:ext cx="616" cy="426"/>
            </a:xfrm>
            <a:custGeom>
              <a:avLst/>
              <a:gdLst/>
              <a:ahLst/>
              <a:cxnLst>
                <a:cxn ang="0">
                  <a:pos x="5" y="232"/>
                </a:cxn>
                <a:cxn ang="0">
                  <a:pos x="12" y="244"/>
                </a:cxn>
                <a:cxn ang="0">
                  <a:pos x="23" y="255"/>
                </a:cxn>
                <a:cxn ang="0">
                  <a:pos x="57" y="272"/>
                </a:cxn>
                <a:cxn ang="0">
                  <a:pos x="62" y="284"/>
                </a:cxn>
                <a:cxn ang="0">
                  <a:pos x="57" y="294"/>
                </a:cxn>
                <a:cxn ang="0">
                  <a:pos x="52" y="306"/>
                </a:cxn>
                <a:cxn ang="0">
                  <a:pos x="45" y="323"/>
                </a:cxn>
                <a:cxn ang="0">
                  <a:pos x="45" y="329"/>
                </a:cxn>
                <a:cxn ang="0">
                  <a:pos x="28" y="351"/>
                </a:cxn>
                <a:cxn ang="0">
                  <a:pos x="34" y="357"/>
                </a:cxn>
                <a:cxn ang="0">
                  <a:pos x="28" y="374"/>
                </a:cxn>
                <a:cxn ang="0">
                  <a:pos x="28" y="391"/>
                </a:cxn>
                <a:cxn ang="0">
                  <a:pos x="34" y="397"/>
                </a:cxn>
                <a:cxn ang="0">
                  <a:pos x="40" y="402"/>
                </a:cxn>
                <a:cxn ang="0">
                  <a:pos x="40" y="408"/>
                </a:cxn>
                <a:cxn ang="0">
                  <a:pos x="52" y="408"/>
                </a:cxn>
                <a:cxn ang="0">
                  <a:pos x="80" y="408"/>
                </a:cxn>
                <a:cxn ang="0">
                  <a:pos x="102" y="419"/>
                </a:cxn>
                <a:cxn ang="0">
                  <a:pos x="125" y="425"/>
                </a:cxn>
                <a:cxn ang="0">
                  <a:pos x="125" y="436"/>
                </a:cxn>
                <a:cxn ang="0">
                  <a:pos x="211" y="357"/>
                </a:cxn>
                <a:cxn ang="0">
                  <a:pos x="216" y="357"/>
                </a:cxn>
                <a:cxn ang="0">
                  <a:pos x="239" y="334"/>
                </a:cxn>
                <a:cxn ang="0">
                  <a:pos x="262" y="340"/>
                </a:cxn>
                <a:cxn ang="0">
                  <a:pos x="279" y="317"/>
                </a:cxn>
                <a:cxn ang="0">
                  <a:pos x="387" y="221"/>
                </a:cxn>
                <a:cxn ang="0">
                  <a:pos x="422" y="187"/>
                </a:cxn>
                <a:cxn ang="0">
                  <a:pos x="479" y="142"/>
                </a:cxn>
                <a:cxn ang="0">
                  <a:pos x="490" y="136"/>
                </a:cxn>
                <a:cxn ang="0">
                  <a:pos x="496" y="124"/>
                </a:cxn>
                <a:cxn ang="0">
                  <a:pos x="558" y="62"/>
                </a:cxn>
                <a:cxn ang="0">
                  <a:pos x="593" y="39"/>
                </a:cxn>
                <a:cxn ang="0">
                  <a:pos x="587" y="34"/>
                </a:cxn>
                <a:cxn ang="0">
                  <a:pos x="615" y="11"/>
                </a:cxn>
                <a:cxn ang="0">
                  <a:pos x="0" y="221"/>
                </a:cxn>
              </a:cxnLst>
              <a:rect l="0" t="0" r="r" b="b"/>
              <a:pathLst>
                <a:path w="616" h="437">
                  <a:moveTo>
                    <a:pt x="0" y="221"/>
                  </a:moveTo>
                  <a:lnTo>
                    <a:pt x="5" y="232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7" y="249"/>
                  </a:lnTo>
                  <a:lnTo>
                    <a:pt x="23" y="255"/>
                  </a:lnTo>
                  <a:lnTo>
                    <a:pt x="40" y="261"/>
                  </a:lnTo>
                  <a:lnTo>
                    <a:pt x="57" y="272"/>
                  </a:lnTo>
                  <a:lnTo>
                    <a:pt x="69" y="277"/>
                  </a:lnTo>
                  <a:lnTo>
                    <a:pt x="62" y="284"/>
                  </a:lnTo>
                  <a:lnTo>
                    <a:pt x="69" y="289"/>
                  </a:lnTo>
                  <a:lnTo>
                    <a:pt x="57" y="294"/>
                  </a:lnTo>
                  <a:lnTo>
                    <a:pt x="62" y="300"/>
                  </a:lnTo>
                  <a:lnTo>
                    <a:pt x="52" y="306"/>
                  </a:lnTo>
                  <a:lnTo>
                    <a:pt x="40" y="317"/>
                  </a:lnTo>
                  <a:lnTo>
                    <a:pt x="45" y="323"/>
                  </a:lnTo>
                  <a:lnTo>
                    <a:pt x="40" y="329"/>
                  </a:lnTo>
                  <a:lnTo>
                    <a:pt x="45" y="329"/>
                  </a:lnTo>
                  <a:lnTo>
                    <a:pt x="34" y="340"/>
                  </a:lnTo>
                  <a:lnTo>
                    <a:pt x="28" y="351"/>
                  </a:lnTo>
                  <a:lnTo>
                    <a:pt x="28" y="357"/>
                  </a:lnTo>
                  <a:lnTo>
                    <a:pt x="34" y="357"/>
                  </a:lnTo>
                  <a:lnTo>
                    <a:pt x="28" y="369"/>
                  </a:lnTo>
                  <a:lnTo>
                    <a:pt x="28" y="374"/>
                  </a:lnTo>
                  <a:lnTo>
                    <a:pt x="17" y="385"/>
                  </a:lnTo>
                  <a:lnTo>
                    <a:pt x="28" y="391"/>
                  </a:lnTo>
                  <a:lnTo>
                    <a:pt x="28" y="397"/>
                  </a:lnTo>
                  <a:lnTo>
                    <a:pt x="34" y="397"/>
                  </a:lnTo>
                  <a:lnTo>
                    <a:pt x="28" y="397"/>
                  </a:lnTo>
                  <a:lnTo>
                    <a:pt x="40" y="402"/>
                  </a:lnTo>
                  <a:lnTo>
                    <a:pt x="45" y="402"/>
                  </a:lnTo>
                  <a:lnTo>
                    <a:pt x="40" y="408"/>
                  </a:lnTo>
                  <a:lnTo>
                    <a:pt x="45" y="408"/>
                  </a:lnTo>
                  <a:lnTo>
                    <a:pt x="52" y="408"/>
                  </a:lnTo>
                  <a:lnTo>
                    <a:pt x="62" y="397"/>
                  </a:lnTo>
                  <a:lnTo>
                    <a:pt x="80" y="408"/>
                  </a:lnTo>
                  <a:lnTo>
                    <a:pt x="80" y="402"/>
                  </a:lnTo>
                  <a:lnTo>
                    <a:pt x="102" y="419"/>
                  </a:lnTo>
                  <a:lnTo>
                    <a:pt x="125" y="431"/>
                  </a:lnTo>
                  <a:lnTo>
                    <a:pt x="125" y="425"/>
                  </a:lnTo>
                  <a:lnTo>
                    <a:pt x="125" y="431"/>
                  </a:lnTo>
                  <a:lnTo>
                    <a:pt x="125" y="436"/>
                  </a:lnTo>
                  <a:lnTo>
                    <a:pt x="137" y="425"/>
                  </a:lnTo>
                  <a:lnTo>
                    <a:pt x="211" y="357"/>
                  </a:lnTo>
                  <a:lnTo>
                    <a:pt x="216" y="351"/>
                  </a:lnTo>
                  <a:lnTo>
                    <a:pt x="216" y="357"/>
                  </a:lnTo>
                  <a:lnTo>
                    <a:pt x="233" y="340"/>
                  </a:lnTo>
                  <a:lnTo>
                    <a:pt x="239" y="334"/>
                  </a:lnTo>
                  <a:lnTo>
                    <a:pt x="245" y="329"/>
                  </a:lnTo>
                  <a:lnTo>
                    <a:pt x="262" y="340"/>
                  </a:lnTo>
                  <a:lnTo>
                    <a:pt x="285" y="323"/>
                  </a:lnTo>
                  <a:lnTo>
                    <a:pt x="279" y="317"/>
                  </a:lnTo>
                  <a:lnTo>
                    <a:pt x="387" y="227"/>
                  </a:lnTo>
                  <a:lnTo>
                    <a:pt x="387" y="221"/>
                  </a:lnTo>
                  <a:lnTo>
                    <a:pt x="422" y="192"/>
                  </a:lnTo>
                  <a:lnTo>
                    <a:pt x="422" y="187"/>
                  </a:lnTo>
                  <a:lnTo>
                    <a:pt x="427" y="187"/>
                  </a:lnTo>
                  <a:lnTo>
                    <a:pt x="479" y="142"/>
                  </a:lnTo>
                  <a:lnTo>
                    <a:pt x="484" y="136"/>
                  </a:lnTo>
                  <a:lnTo>
                    <a:pt x="490" y="136"/>
                  </a:lnTo>
                  <a:lnTo>
                    <a:pt x="496" y="130"/>
                  </a:lnTo>
                  <a:lnTo>
                    <a:pt x="496" y="124"/>
                  </a:lnTo>
                  <a:lnTo>
                    <a:pt x="558" y="67"/>
                  </a:lnTo>
                  <a:lnTo>
                    <a:pt x="558" y="62"/>
                  </a:lnTo>
                  <a:lnTo>
                    <a:pt x="564" y="67"/>
                  </a:lnTo>
                  <a:lnTo>
                    <a:pt x="593" y="39"/>
                  </a:lnTo>
                  <a:lnTo>
                    <a:pt x="587" y="39"/>
                  </a:lnTo>
                  <a:lnTo>
                    <a:pt x="587" y="34"/>
                  </a:lnTo>
                  <a:lnTo>
                    <a:pt x="593" y="28"/>
                  </a:lnTo>
                  <a:lnTo>
                    <a:pt x="615" y="11"/>
                  </a:lnTo>
                  <a:lnTo>
                    <a:pt x="615" y="0"/>
                  </a:lnTo>
                  <a:lnTo>
                    <a:pt x="0" y="221"/>
                  </a:lnTo>
                </a:path>
              </a:pathLst>
            </a:custGeom>
            <a:solidFill>
              <a:srgbClr val="0066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1" name="Freeform 213"/>
            <p:cNvSpPr>
              <a:spLocks/>
            </p:cNvSpPr>
            <p:nvPr/>
          </p:nvSpPr>
          <p:spPr bwMode="auto">
            <a:xfrm>
              <a:off x="1475" y="1461"/>
              <a:ext cx="1861" cy="1068"/>
            </a:xfrm>
            <a:custGeom>
              <a:avLst/>
              <a:gdLst/>
              <a:ahLst/>
              <a:cxnLst>
                <a:cxn ang="0">
                  <a:pos x="1606" y="136"/>
                </a:cxn>
                <a:cxn ang="0">
                  <a:pos x="1704" y="165"/>
                </a:cxn>
                <a:cxn ang="0">
                  <a:pos x="1745" y="176"/>
                </a:cxn>
                <a:cxn ang="0">
                  <a:pos x="973" y="1092"/>
                </a:cxn>
                <a:cxn ang="0">
                  <a:pos x="1186" y="21"/>
                </a:cxn>
                <a:cxn ang="0">
                  <a:pos x="1244" y="16"/>
                </a:cxn>
                <a:cxn ang="0">
                  <a:pos x="1412" y="64"/>
                </a:cxn>
                <a:cxn ang="0">
                  <a:pos x="1514" y="125"/>
                </a:cxn>
                <a:cxn ang="0">
                  <a:pos x="1503" y="142"/>
                </a:cxn>
                <a:cxn ang="0">
                  <a:pos x="1469" y="148"/>
                </a:cxn>
                <a:cxn ang="0">
                  <a:pos x="1428" y="171"/>
                </a:cxn>
                <a:cxn ang="0">
                  <a:pos x="1411" y="165"/>
                </a:cxn>
                <a:cxn ang="0">
                  <a:pos x="1353" y="176"/>
                </a:cxn>
                <a:cxn ang="0">
                  <a:pos x="1376" y="159"/>
                </a:cxn>
                <a:cxn ang="0">
                  <a:pos x="1382" y="142"/>
                </a:cxn>
                <a:cxn ang="0">
                  <a:pos x="1394" y="130"/>
                </a:cxn>
                <a:cxn ang="0">
                  <a:pos x="1411" y="113"/>
                </a:cxn>
                <a:cxn ang="0">
                  <a:pos x="1376" y="113"/>
                </a:cxn>
                <a:cxn ang="0">
                  <a:pos x="1342" y="125"/>
                </a:cxn>
                <a:cxn ang="0">
                  <a:pos x="1313" y="142"/>
                </a:cxn>
                <a:cxn ang="0">
                  <a:pos x="1296" y="154"/>
                </a:cxn>
                <a:cxn ang="0">
                  <a:pos x="1307" y="154"/>
                </a:cxn>
                <a:cxn ang="0">
                  <a:pos x="1296" y="165"/>
                </a:cxn>
                <a:cxn ang="0">
                  <a:pos x="1255" y="188"/>
                </a:cxn>
                <a:cxn ang="0">
                  <a:pos x="1255" y="188"/>
                </a:cxn>
                <a:cxn ang="0">
                  <a:pos x="1227" y="211"/>
                </a:cxn>
                <a:cxn ang="0">
                  <a:pos x="1198" y="234"/>
                </a:cxn>
                <a:cxn ang="0">
                  <a:pos x="1215" y="222"/>
                </a:cxn>
                <a:cxn ang="0">
                  <a:pos x="1227" y="228"/>
                </a:cxn>
                <a:cxn ang="0">
                  <a:pos x="1192" y="251"/>
                </a:cxn>
                <a:cxn ang="0">
                  <a:pos x="1209" y="257"/>
                </a:cxn>
                <a:cxn ang="0">
                  <a:pos x="1227" y="263"/>
                </a:cxn>
                <a:cxn ang="0">
                  <a:pos x="1284" y="263"/>
                </a:cxn>
                <a:cxn ang="0">
                  <a:pos x="1318" y="263"/>
                </a:cxn>
                <a:cxn ang="0">
                  <a:pos x="1342" y="246"/>
                </a:cxn>
                <a:cxn ang="0">
                  <a:pos x="1336" y="222"/>
                </a:cxn>
                <a:cxn ang="0">
                  <a:pos x="1365" y="205"/>
                </a:cxn>
                <a:cxn ang="0">
                  <a:pos x="1423" y="200"/>
                </a:cxn>
                <a:cxn ang="0">
                  <a:pos x="1445" y="183"/>
                </a:cxn>
                <a:cxn ang="0">
                  <a:pos x="1428" y="171"/>
                </a:cxn>
                <a:cxn ang="0">
                  <a:pos x="1469" y="148"/>
                </a:cxn>
                <a:cxn ang="0">
                  <a:pos x="1503" y="142"/>
                </a:cxn>
                <a:cxn ang="0">
                  <a:pos x="1514" y="125"/>
                </a:cxn>
              </a:cxnLst>
              <a:rect l="0" t="0" r="r" b="b"/>
              <a:pathLst>
                <a:path w="1861" h="1093">
                  <a:moveTo>
                    <a:pt x="1520" y="113"/>
                  </a:moveTo>
                  <a:lnTo>
                    <a:pt x="1540" y="112"/>
                  </a:lnTo>
                  <a:lnTo>
                    <a:pt x="1606" y="136"/>
                  </a:lnTo>
                  <a:lnTo>
                    <a:pt x="1647" y="148"/>
                  </a:lnTo>
                  <a:lnTo>
                    <a:pt x="1676" y="159"/>
                  </a:lnTo>
                  <a:lnTo>
                    <a:pt x="1704" y="165"/>
                  </a:lnTo>
                  <a:lnTo>
                    <a:pt x="1728" y="171"/>
                  </a:lnTo>
                  <a:lnTo>
                    <a:pt x="1739" y="176"/>
                  </a:lnTo>
                  <a:lnTo>
                    <a:pt x="1745" y="176"/>
                  </a:lnTo>
                  <a:lnTo>
                    <a:pt x="1520" y="332"/>
                  </a:lnTo>
                  <a:lnTo>
                    <a:pt x="1860" y="442"/>
                  </a:lnTo>
                  <a:lnTo>
                    <a:pt x="973" y="1092"/>
                  </a:lnTo>
                  <a:lnTo>
                    <a:pt x="0" y="677"/>
                  </a:lnTo>
                  <a:lnTo>
                    <a:pt x="1181" y="15"/>
                  </a:lnTo>
                  <a:lnTo>
                    <a:pt x="1186" y="21"/>
                  </a:lnTo>
                  <a:lnTo>
                    <a:pt x="1204" y="0"/>
                  </a:lnTo>
                  <a:lnTo>
                    <a:pt x="1209" y="27"/>
                  </a:lnTo>
                  <a:lnTo>
                    <a:pt x="1244" y="16"/>
                  </a:lnTo>
                  <a:lnTo>
                    <a:pt x="1300" y="32"/>
                  </a:lnTo>
                  <a:lnTo>
                    <a:pt x="1356" y="48"/>
                  </a:lnTo>
                  <a:lnTo>
                    <a:pt x="1412" y="64"/>
                  </a:lnTo>
                  <a:lnTo>
                    <a:pt x="1476" y="80"/>
                  </a:lnTo>
                  <a:lnTo>
                    <a:pt x="1520" y="113"/>
                  </a:lnTo>
                  <a:lnTo>
                    <a:pt x="1514" y="125"/>
                  </a:lnTo>
                  <a:lnTo>
                    <a:pt x="1514" y="130"/>
                  </a:lnTo>
                  <a:lnTo>
                    <a:pt x="1514" y="136"/>
                  </a:lnTo>
                  <a:lnTo>
                    <a:pt x="1503" y="142"/>
                  </a:lnTo>
                  <a:lnTo>
                    <a:pt x="1486" y="148"/>
                  </a:lnTo>
                  <a:lnTo>
                    <a:pt x="1480" y="148"/>
                  </a:lnTo>
                  <a:lnTo>
                    <a:pt x="1469" y="148"/>
                  </a:lnTo>
                  <a:lnTo>
                    <a:pt x="1445" y="159"/>
                  </a:lnTo>
                  <a:lnTo>
                    <a:pt x="1433" y="165"/>
                  </a:lnTo>
                  <a:lnTo>
                    <a:pt x="1428" y="171"/>
                  </a:lnTo>
                  <a:lnTo>
                    <a:pt x="1428" y="165"/>
                  </a:lnTo>
                  <a:lnTo>
                    <a:pt x="1423" y="165"/>
                  </a:lnTo>
                  <a:lnTo>
                    <a:pt x="1411" y="165"/>
                  </a:lnTo>
                  <a:lnTo>
                    <a:pt x="1388" y="171"/>
                  </a:lnTo>
                  <a:lnTo>
                    <a:pt x="1359" y="176"/>
                  </a:lnTo>
                  <a:lnTo>
                    <a:pt x="1353" y="176"/>
                  </a:lnTo>
                  <a:lnTo>
                    <a:pt x="1359" y="171"/>
                  </a:lnTo>
                  <a:lnTo>
                    <a:pt x="1365" y="165"/>
                  </a:lnTo>
                  <a:lnTo>
                    <a:pt x="1376" y="159"/>
                  </a:lnTo>
                  <a:lnTo>
                    <a:pt x="1382" y="154"/>
                  </a:lnTo>
                  <a:lnTo>
                    <a:pt x="1376" y="148"/>
                  </a:lnTo>
                  <a:lnTo>
                    <a:pt x="1382" y="142"/>
                  </a:lnTo>
                  <a:lnTo>
                    <a:pt x="1388" y="136"/>
                  </a:lnTo>
                  <a:lnTo>
                    <a:pt x="1394" y="136"/>
                  </a:lnTo>
                  <a:lnTo>
                    <a:pt x="1394" y="130"/>
                  </a:lnTo>
                  <a:lnTo>
                    <a:pt x="1405" y="125"/>
                  </a:lnTo>
                  <a:lnTo>
                    <a:pt x="1416" y="119"/>
                  </a:lnTo>
                  <a:lnTo>
                    <a:pt x="1411" y="113"/>
                  </a:lnTo>
                  <a:lnTo>
                    <a:pt x="1405" y="113"/>
                  </a:lnTo>
                  <a:lnTo>
                    <a:pt x="1394" y="113"/>
                  </a:lnTo>
                  <a:lnTo>
                    <a:pt x="1376" y="113"/>
                  </a:lnTo>
                  <a:lnTo>
                    <a:pt x="1365" y="113"/>
                  </a:lnTo>
                  <a:lnTo>
                    <a:pt x="1353" y="119"/>
                  </a:lnTo>
                  <a:lnTo>
                    <a:pt x="1342" y="125"/>
                  </a:lnTo>
                  <a:lnTo>
                    <a:pt x="1330" y="125"/>
                  </a:lnTo>
                  <a:lnTo>
                    <a:pt x="1325" y="136"/>
                  </a:lnTo>
                  <a:lnTo>
                    <a:pt x="1313" y="142"/>
                  </a:lnTo>
                  <a:lnTo>
                    <a:pt x="1301" y="142"/>
                  </a:lnTo>
                  <a:lnTo>
                    <a:pt x="1296" y="148"/>
                  </a:lnTo>
                  <a:lnTo>
                    <a:pt x="1296" y="154"/>
                  </a:lnTo>
                  <a:lnTo>
                    <a:pt x="1289" y="154"/>
                  </a:lnTo>
                  <a:lnTo>
                    <a:pt x="1301" y="154"/>
                  </a:lnTo>
                  <a:lnTo>
                    <a:pt x="1307" y="154"/>
                  </a:lnTo>
                  <a:lnTo>
                    <a:pt x="1307" y="159"/>
                  </a:lnTo>
                  <a:lnTo>
                    <a:pt x="1301" y="159"/>
                  </a:lnTo>
                  <a:lnTo>
                    <a:pt x="1296" y="165"/>
                  </a:lnTo>
                  <a:lnTo>
                    <a:pt x="1289" y="171"/>
                  </a:lnTo>
                  <a:lnTo>
                    <a:pt x="1272" y="183"/>
                  </a:lnTo>
                  <a:lnTo>
                    <a:pt x="1255" y="188"/>
                  </a:lnTo>
                  <a:lnTo>
                    <a:pt x="1261" y="188"/>
                  </a:lnTo>
                  <a:lnTo>
                    <a:pt x="1267" y="188"/>
                  </a:lnTo>
                  <a:lnTo>
                    <a:pt x="1255" y="188"/>
                  </a:lnTo>
                  <a:lnTo>
                    <a:pt x="1250" y="193"/>
                  </a:lnTo>
                  <a:lnTo>
                    <a:pt x="1238" y="200"/>
                  </a:lnTo>
                  <a:lnTo>
                    <a:pt x="1227" y="211"/>
                  </a:lnTo>
                  <a:lnTo>
                    <a:pt x="1209" y="222"/>
                  </a:lnTo>
                  <a:lnTo>
                    <a:pt x="1198" y="228"/>
                  </a:lnTo>
                  <a:lnTo>
                    <a:pt x="1198" y="234"/>
                  </a:lnTo>
                  <a:lnTo>
                    <a:pt x="1209" y="228"/>
                  </a:lnTo>
                  <a:lnTo>
                    <a:pt x="1215" y="228"/>
                  </a:lnTo>
                  <a:lnTo>
                    <a:pt x="1215" y="222"/>
                  </a:lnTo>
                  <a:lnTo>
                    <a:pt x="1227" y="222"/>
                  </a:lnTo>
                  <a:lnTo>
                    <a:pt x="1238" y="217"/>
                  </a:lnTo>
                  <a:lnTo>
                    <a:pt x="1227" y="228"/>
                  </a:lnTo>
                  <a:lnTo>
                    <a:pt x="1221" y="234"/>
                  </a:lnTo>
                  <a:lnTo>
                    <a:pt x="1209" y="246"/>
                  </a:lnTo>
                  <a:lnTo>
                    <a:pt x="1192" y="251"/>
                  </a:lnTo>
                  <a:lnTo>
                    <a:pt x="1198" y="257"/>
                  </a:lnTo>
                  <a:lnTo>
                    <a:pt x="1203" y="257"/>
                  </a:lnTo>
                  <a:lnTo>
                    <a:pt x="1209" y="257"/>
                  </a:lnTo>
                  <a:lnTo>
                    <a:pt x="1215" y="257"/>
                  </a:lnTo>
                  <a:lnTo>
                    <a:pt x="1221" y="263"/>
                  </a:lnTo>
                  <a:lnTo>
                    <a:pt x="1227" y="263"/>
                  </a:lnTo>
                  <a:lnTo>
                    <a:pt x="1238" y="263"/>
                  </a:lnTo>
                  <a:lnTo>
                    <a:pt x="1261" y="263"/>
                  </a:lnTo>
                  <a:lnTo>
                    <a:pt x="1284" y="263"/>
                  </a:lnTo>
                  <a:lnTo>
                    <a:pt x="1301" y="263"/>
                  </a:lnTo>
                  <a:lnTo>
                    <a:pt x="1313" y="263"/>
                  </a:lnTo>
                  <a:lnTo>
                    <a:pt x="1318" y="263"/>
                  </a:lnTo>
                  <a:lnTo>
                    <a:pt x="1325" y="257"/>
                  </a:lnTo>
                  <a:lnTo>
                    <a:pt x="1342" y="251"/>
                  </a:lnTo>
                  <a:lnTo>
                    <a:pt x="1342" y="246"/>
                  </a:lnTo>
                  <a:lnTo>
                    <a:pt x="1336" y="234"/>
                  </a:lnTo>
                  <a:lnTo>
                    <a:pt x="1336" y="228"/>
                  </a:lnTo>
                  <a:lnTo>
                    <a:pt x="1336" y="222"/>
                  </a:lnTo>
                  <a:lnTo>
                    <a:pt x="1347" y="211"/>
                  </a:lnTo>
                  <a:lnTo>
                    <a:pt x="1353" y="211"/>
                  </a:lnTo>
                  <a:lnTo>
                    <a:pt x="1365" y="205"/>
                  </a:lnTo>
                  <a:lnTo>
                    <a:pt x="1382" y="200"/>
                  </a:lnTo>
                  <a:lnTo>
                    <a:pt x="1405" y="200"/>
                  </a:lnTo>
                  <a:lnTo>
                    <a:pt x="1423" y="200"/>
                  </a:lnTo>
                  <a:lnTo>
                    <a:pt x="1433" y="193"/>
                  </a:lnTo>
                  <a:lnTo>
                    <a:pt x="1445" y="188"/>
                  </a:lnTo>
                  <a:lnTo>
                    <a:pt x="1445" y="183"/>
                  </a:lnTo>
                  <a:lnTo>
                    <a:pt x="1440" y="176"/>
                  </a:lnTo>
                  <a:lnTo>
                    <a:pt x="1433" y="171"/>
                  </a:lnTo>
                  <a:lnTo>
                    <a:pt x="1428" y="171"/>
                  </a:lnTo>
                  <a:lnTo>
                    <a:pt x="1433" y="165"/>
                  </a:lnTo>
                  <a:lnTo>
                    <a:pt x="1445" y="159"/>
                  </a:lnTo>
                  <a:lnTo>
                    <a:pt x="1469" y="148"/>
                  </a:lnTo>
                  <a:lnTo>
                    <a:pt x="1480" y="148"/>
                  </a:lnTo>
                  <a:lnTo>
                    <a:pt x="1486" y="148"/>
                  </a:lnTo>
                  <a:lnTo>
                    <a:pt x="1503" y="142"/>
                  </a:lnTo>
                  <a:lnTo>
                    <a:pt x="1520" y="136"/>
                  </a:lnTo>
                  <a:lnTo>
                    <a:pt x="1514" y="130"/>
                  </a:lnTo>
                  <a:lnTo>
                    <a:pt x="1514" y="125"/>
                  </a:lnTo>
                  <a:lnTo>
                    <a:pt x="1520" y="113"/>
                  </a:lnTo>
                </a:path>
              </a:pathLst>
            </a:custGeom>
            <a:solidFill>
              <a:srgbClr val="FFCC99"/>
            </a:solidFill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2" name="Freeform 214"/>
            <p:cNvSpPr>
              <a:spLocks/>
            </p:cNvSpPr>
            <p:nvPr/>
          </p:nvSpPr>
          <p:spPr bwMode="auto">
            <a:xfrm>
              <a:off x="1953" y="3337"/>
              <a:ext cx="276" cy="163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117"/>
                </a:cxn>
                <a:cxn ang="0">
                  <a:pos x="5" y="117"/>
                </a:cxn>
                <a:cxn ang="0">
                  <a:pos x="0" y="122"/>
                </a:cxn>
                <a:cxn ang="0">
                  <a:pos x="11" y="128"/>
                </a:cxn>
                <a:cxn ang="0">
                  <a:pos x="5" y="128"/>
                </a:cxn>
                <a:cxn ang="0">
                  <a:pos x="17" y="133"/>
                </a:cxn>
                <a:cxn ang="0">
                  <a:pos x="73" y="166"/>
                </a:cxn>
                <a:cxn ang="0">
                  <a:pos x="275" y="0"/>
                </a:cxn>
                <a:cxn ang="0">
                  <a:pos x="140" y="0"/>
                </a:cxn>
              </a:cxnLst>
              <a:rect l="0" t="0" r="r" b="b"/>
              <a:pathLst>
                <a:path w="276" h="167">
                  <a:moveTo>
                    <a:pt x="140" y="0"/>
                  </a:moveTo>
                  <a:lnTo>
                    <a:pt x="0" y="117"/>
                  </a:lnTo>
                  <a:lnTo>
                    <a:pt x="5" y="117"/>
                  </a:lnTo>
                  <a:lnTo>
                    <a:pt x="0" y="122"/>
                  </a:lnTo>
                  <a:lnTo>
                    <a:pt x="11" y="128"/>
                  </a:lnTo>
                  <a:lnTo>
                    <a:pt x="5" y="128"/>
                  </a:lnTo>
                  <a:lnTo>
                    <a:pt x="17" y="133"/>
                  </a:lnTo>
                  <a:lnTo>
                    <a:pt x="73" y="166"/>
                  </a:lnTo>
                  <a:lnTo>
                    <a:pt x="275" y="0"/>
                  </a:lnTo>
                  <a:lnTo>
                    <a:pt x="140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3" name="Freeform 215"/>
            <p:cNvSpPr>
              <a:spLocks/>
            </p:cNvSpPr>
            <p:nvPr/>
          </p:nvSpPr>
          <p:spPr bwMode="auto">
            <a:xfrm>
              <a:off x="1953" y="3337"/>
              <a:ext cx="284" cy="17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22"/>
                </a:cxn>
                <a:cxn ang="0">
                  <a:pos x="5" y="122"/>
                </a:cxn>
                <a:cxn ang="0">
                  <a:pos x="0" y="127"/>
                </a:cxn>
                <a:cxn ang="0">
                  <a:pos x="12" y="133"/>
                </a:cxn>
                <a:cxn ang="0">
                  <a:pos x="5" y="133"/>
                </a:cxn>
                <a:cxn ang="0">
                  <a:pos x="17" y="139"/>
                </a:cxn>
                <a:cxn ang="0">
                  <a:pos x="75" y="173"/>
                </a:cxn>
                <a:cxn ang="0">
                  <a:pos x="283" y="0"/>
                </a:cxn>
                <a:cxn ang="0">
                  <a:pos x="144" y="0"/>
                </a:cxn>
              </a:cxnLst>
              <a:rect l="0" t="0" r="r" b="b"/>
              <a:pathLst>
                <a:path w="284" h="174">
                  <a:moveTo>
                    <a:pt x="144" y="0"/>
                  </a:moveTo>
                  <a:lnTo>
                    <a:pt x="0" y="122"/>
                  </a:lnTo>
                  <a:lnTo>
                    <a:pt x="5" y="122"/>
                  </a:lnTo>
                  <a:lnTo>
                    <a:pt x="0" y="127"/>
                  </a:lnTo>
                  <a:lnTo>
                    <a:pt x="12" y="133"/>
                  </a:lnTo>
                  <a:lnTo>
                    <a:pt x="5" y="133"/>
                  </a:lnTo>
                  <a:lnTo>
                    <a:pt x="17" y="139"/>
                  </a:lnTo>
                  <a:lnTo>
                    <a:pt x="75" y="173"/>
                  </a:lnTo>
                  <a:lnTo>
                    <a:pt x="283" y="0"/>
                  </a:lnTo>
                  <a:lnTo>
                    <a:pt x="144" y="0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4" name="Freeform 216"/>
            <p:cNvSpPr>
              <a:spLocks/>
            </p:cNvSpPr>
            <p:nvPr/>
          </p:nvSpPr>
          <p:spPr bwMode="auto">
            <a:xfrm>
              <a:off x="2085" y="3237"/>
              <a:ext cx="219" cy="106"/>
            </a:xfrm>
            <a:custGeom>
              <a:avLst/>
              <a:gdLst/>
              <a:ahLst/>
              <a:cxnLst>
                <a:cxn ang="0">
                  <a:pos x="212" y="27"/>
                </a:cxn>
                <a:cxn ang="0">
                  <a:pos x="207" y="22"/>
                </a:cxn>
                <a:cxn ang="0">
                  <a:pos x="218" y="16"/>
                </a:cxn>
                <a:cxn ang="0">
                  <a:pos x="212" y="16"/>
                </a:cxn>
                <a:cxn ang="0">
                  <a:pos x="212" y="11"/>
                </a:cxn>
                <a:cxn ang="0">
                  <a:pos x="212" y="6"/>
                </a:cxn>
                <a:cxn ang="0">
                  <a:pos x="201" y="0"/>
                </a:cxn>
                <a:cxn ang="0">
                  <a:pos x="179" y="22"/>
                </a:cxn>
                <a:cxn ang="0">
                  <a:pos x="95" y="43"/>
                </a:cxn>
                <a:cxn ang="0">
                  <a:pos x="90" y="43"/>
                </a:cxn>
                <a:cxn ang="0">
                  <a:pos x="90" y="49"/>
                </a:cxn>
                <a:cxn ang="0">
                  <a:pos x="84" y="49"/>
                </a:cxn>
                <a:cxn ang="0">
                  <a:pos x="78" y="54"/>
                </a:cxn>
                <a:cxn ang="0">
                  <a:pos x="72" y="54"/>
                </a:cxn>
                <a:cxn ang="0">
                  <a:pos x="67" y="60"/>
                </a:cxn>
                <a:cxn ang="0">
                  <a:pos x="56" y="60"/>
                </a:cxn>
                <a:cxn ang="0">
                  <a:pos x="51" y="65"/>
                </a:cxn>
                <a:cxn ang="0">
                  <a:pos x="44" y="65"/>
                </a:cxn>
                <a:cxn ang="0">
                  <a:pos x="39" y="65"/>
                </a:cxn>
                <a:cxn ang="0">
                  <a:pos x="28" y="70"/>
                </a:cxn>
                <a:cxn ang="0">
                  <a:pos x="6" y="97"/>
                </a:cxn>
                <a:cxn ang="0">
                  <a:pos x="0" y="97"/>
                </a:cxn>
                <a:cxn ang="0">
                  <a:pos x="0" y="103"/>
                </a:cxn>
                <a:cxn ang="0">
                  <a:pos x="84" y="103"/>
                </a:cxn>
                <a:cxn ang="0">
                  <a:pos x="90" y="103"/>
                </a:cxn>
                <a:cxn ang="0">
                  <a:pos x="95" y="103"/>
                </a:cxn>
                <a:cxn ang="0">
                  <a:pos x="100" y="108"/>
                </a:cxn>
                <a:cxn ang="0">
                  <a:pos x="100" y="103"/>
                </a:cxn>
                <a:cxn ang="0">
                  <a:pos x="112" y="108"/>
                </a:cxn>
                <a:cxn ang="0">
                  <a:pos x="212" y="27"/>
                </a:cxn>
              </a:cxnLst>
              <a:rect l="0" t="0" r="r" b="b"/>
              <a:pathLst>
                <a:path w="219" h="109">
                  <a:moveTo>
                    <a:pt x="212" y="27"/>
                  </a:moveTo>
                  <a:lnTo>
                    <a:pt x="207" y="22"/>
                  </a:lnTo>
                  <a:lnTo>
                    <a:pt x="218" y="16"/>
                  </a:lnTo>
                  <a:lnTo>
                    <a:pt x="212" y="16"/>
                  </a:lnTo>
                  <a:lnTo>
                    <a:pt x="212" y="11"/>
                  </a:lnTo>
                  <a:lnTo>
                    <a:pt x="212" y="6"/>
                  </a:lnTo>
                  <a:lnTo>
                    <a:pt x="201" y="0"/>
                  </a:lnTo>
                  <a:lnTo>
                    <a:pt x="179" y="22"/>
                  </a:lnTo>
                  <a:lnTo>
                    <a:pt x="95" y="43"/>
                  </a:lnTo>
                  <a:lnTo>
                    <a:pt x="90" y="43"/>
                  </a:lnTo>
                  <a:lnTo>
                    <a:pt x="90" y="49"/>
                  </a:lnTo>
                  <a:lnTo>
                    <a:pt x="84" y="49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7" y="60"/>
                  </a:lnTo>
                  <a:lnTo>
                    <a:pt x="56" y="60"/>
                  </a:lnTo>
                  <a:lnTo>
                    <a:pt x="51" y="65"/>
                  </a:lnTo>
                  <a:lnTo>
                    <a:pt x="44" y="65"/>
                  </a:lnTo>
                  <a:lnTo>
                    <a:pt x="39" y="65"/>
                  </a:lnTo>
                  <a:lnTo>
                    <a:pt x="28" y="70"/>
                  </a:lnTo>
                  <a:lnTo>
                    <a:pt x="6" y="97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84" y="103"/>
                  </a:lnTo>
                  <a:lnTo>
                    <a:pt x="90" y="103"/>
                  </a:lnTo>
                  <a:lnTo>
                    <a:pt x="95" y="103"/>
                  </a:lnTo>
                  <a:lnTo>
                    <a:pt x="100" y="108"/>
                  </a:lnTo>
                  <a:lnTo>
                    <a:pt x="100" y="103"/>
                  </a:lnTo>
                  <a:lnTo>
                    <a:pt x="112" y="108"/>
                  </a:lnTo>
                  <a:lnTo>
                    <a:pt x="212" y="2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5" name="Freeform 217"/>
            <p:cNvSpPr>
              <a:spLocks/>
            </p:cNvSpPr>
            <p:nvPr/>
          </p:nvSpPr>
          <p:spPr bwMode="auto">
            <a:xfrm>
              <a:off x="2085" y="3237"/>
              <a:ext cx="226" cy="113"/>
            </a:xfrm>
            <a:custGeom>
              <a:avLst/>
              <a:gdLst/>
              <a:ahLst/>
              <a:cxnLst>
                <a:cxn ang="0">
                  <a:pos x="219" y="29"/>
                </a:cxn>
                <a:cxn ang="0">
                  <a:pos x="213" y="23"/>
                </a:cxn>
                <a:cxn ang="0">
                  <a:pos x="225" y="17"/>
                </a:cxn>
                <a:cxn ang="0">
                  <a:pos x="219" y="17"/>
                </a:cxn>
                <a:cxn ang="0">
                  <a:pos x="219" y="12"/>
                </a:cxn>
                <a:cxn ang="0">
                  <a:pos x="219" y="6"/>
                </a:cxn>
                <a:cxn ang="0">
                  <a:pos x="208" y="0"/>
                </a:cxn>
                <a:cxn ang="0">
                  <a:pos x="185" y="23"/>
                </a:cxn>
                <a:cxn ang="0">
                  <a:pos x="98" y="46"/>
                </a:cxn>
                <a:cxn ang="0">
                  <a:pos x="93" y="46"/>
                </a:cxn>
                <a:cxn ang="0">
                  <a:pos x="93" y="52"/>
                </a:cxn>
                <a:cxn ang="0">
                  <a:pos x="86" y="52"/>
                </a:cxn>
                <a:cxn ang="0">
                  <a:pos x="81" y="58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58" y="64"/>
                </a:cxn>
                <a:cxn ang="0">
                  <a:pos x="52" y="69"/>
                </a:cxn>
                <a:cxn ang="0">
                  <a:pos x="46" y="69"/>
                </a:cxn>
                <a:cxn ang="0">
                  <a:pos x="41" y="69"/>
                </a:cxn>
                <a:cxn ang="0">
                  <a:pos x="29" y="75"/>
                </a:cxn>
                <a:cxn ang="0">
                  <a:pos x="6" y="103"/>
                </a:cxn>
                <a:cxn ang="0">
                  <a:pos x="0" y="103"/>
                </a:cxn>
                <a:cxn ang="0">
                  <a:pos x="0" y="110"/>
                </a:cxn>
                <a:cxn ang="0">
                  <a:pos x="86" y="110"/>
                </a:cxn>
                <a:cxn ang="0">
                  <a:pos x="93" y="110"/>
                </a:cxn>
                <a:cxn ang="0">
                  <a:pos x="98" y="110"/>
                </a:cxn>
                <a:cxn ang="0">
                  <a:pos x="104" y="115"/>
                </a:cxn>
                <a:cxn ang="0">
                  <a:pos x="104" y="110"/>
                </a:cxn>
                <a:cxn ang="0">
                  <a:pos x="115" y="115"/>
                </a:cxn>
                <a:cxn ang="0">
                  <a:pos x="219" y="29"/>
                </a:cxn>
              </a:cxnLst>
              <a:rect l="0" t="0" r="r" b="b"/>
              <a:pathLst>
                <a:path w="226" h="116">
                  <a:moveTo>
                    <a:pt x="219" y="29"/>
                  </a:moveTo>
                  <a:lnTo>
                    <a:pt x="213" y="23"/>
                  </a:lnTo>
                  <a:lnTo>
                    <a:pt x="225" y="17"/>
                  </a:lnTo>
                  <a:lnTo>
                    <a:pt x="219" y="17"/>
                  </a:lnTo>
                  <a:lnTo>
                    <a:pt x="219" y="12"/>
                  </a:lnTo>
                  <a:lnTo>
                    <a:pt x="219" y="6"/>
                  </a:lnTo>
                  <a:lnTo>
                    <a:pt x="208" y="0"/>
                  </a:lnTo>
                  <a:lnTo>
                    <a:pt x="185" y="23"/>
                  </a:lnTo>
                  <a:lnTo>
                    <a:pt x="98" y="46"/>
                  </a:lnTo>
                  <a:lnTo>
                    <a:pt x="93" y="46"/>
                  </a:lnTo>
                  <a:lnTo>
                    <a:pt x="93" y="52"/>
                  </a:lnTo>
                  <a:lnTo>
                    <a:pt x="86" y="52"/>
                  </a:lnTo>
                  <a:lnTo>
                    <a:pt x="81" y="58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58" y="64"/>
                  </a:lnTo>
                  <a:lnTo>
                    <a:pt x="52" y="69"/>
                  </a:lnTo>
                  <a:lnTo>
                    <a:pt x="46" y="69"/>
                  </a:lnTo>
                  <a:lnTo>
                    <a:pt x="41" y="69"/>
                  </a:lnTo>
                  <a:lnTo>
                    <a:pt x="29" y="75"/>
                  </a:lnTo>
                  <a:lnTo>
                    <a:pt x="6" y="103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86" y="110"/>
                  </a:lnTo>
                  <a:lnTo>
                    <a:pt x="93" y="110"/>
                  </a:lnTo>
                  <a:lnTo>
                    <a:pt x="98" y="110"/>
                  </a:lnTo>
                  <a:lnTo>
                    <a:pt x="104" y="115"/>
                  </a:lnTo>
                  <a:lnTo>
                    <a:pt x="104" y="110"/>
                  </a:lnTo>
                  <a:lnTo>
                    <a:pt x="115" y="115"/>
                  </a:lnTo>
                  <a:lnTo>
                    <a:pt x="219" y="29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6" name="Freeform 218"/>
            <p:cNvSpPr>
              <a:spLocks/>
            </p:cNvSpPr>
            <p:nvPr/>
          </p:nvSpPr>
          <p:spPr bwMode="auto">
            <a:xfrm>
              <a:off x="2293" y="3152"/>
              <a:ext cx="276" cy="21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1" y="100"/>
                </a:cxn>
                <a:cxn ang="0">
                  <a:pos x="17" y="106"/>
                </a:cxn>
                <a:cxn ang="0">
                  <a:pos x="22" y="106"/>
                </a:cxn>
                <a:cxn ang="0">
                  <a:pos x="17" y="100"/>
                </a:cxn>
                <a:cxn ang="0">
                  <a:pos x="22" y="100"/>
                </a:cxn>
                <a:cxn ang="0">
                  <a:pos x="17" y="100"/>
                </a:cxn>
                <a:cxn ang="0">
                  <a:pos x="17" y="95"/>
                </a:cxn>
                <a:cxn ang="0">
                  <a:pos x="11" y="90"/>
                </a:cxn>
                <a:cxn ang="0">
                  <a:pos x="67" y="44"/>
                </a:cxn>
                <a:cxn ang="0">
                  <a:pos x="62" y="44"/>
                </a:cxn>
                <a:cxn ang="0">
                  <a:pos x="67" y="44"/>
                </a:cxn>
                <a:cxn ang="0">
                  <a:pos x="62" y="39"/>
                </a:cxn>
                <a:cxn ang="0">
                  <a:pos x="78" y="28"/>
                </a:cxn>
                <a:cxn ang="0">
                  <a:pos x="78" y="34"/>
                </a:cxn>
                <a:cxn ang="0">
                  <a:pos x="84" y="34"/>
                </a:cxn>
                <a:cxn ang="0">
                  <a:pos x="123" y="0"/>
                </a:cxn>
                <a:cxn ang="0">
                  <a:pos x="151" y="17"/>
                </a:cxn>
                <a:cxn ang="0">
                  <a:pos x="151" y="23"/>
                </a:cxn>
                <a:cxn ang="0">
                  <a:pos x="157" y="23"/>
                </a:cxn>
                <a:cxn ang="0">
                  <a:pos x="213" y="51"/>
                </a:cxn>
                <a:cxn ang="0">
                  <a:pos x="207" y="51"/>
                </a:cxn>
                <a:cxn ang="0">
                  <a:pos x="213" y="51"/>
                </a:cxn>
                <a:cxn ang="0">
                  <a:pos x="207" y="56"/>
                </a:cxn>
                <a:cxn ang="0">
                  <a:pos x="213" y="56"/>
                </a:cxn>
                <a:cxn ang="0">
                  <a:pos x="207" y="56"/>
                </a:cxn>
                <a:cxn ang="0">
                  <a:pos x="213" y="56"/>
                </a:cxn>
                <a:cxn ang="0">
                  <a:pos x="219" y="56"/>
                </a:cxn>
                <a:cxn ang="0">
                  <a:pos x="235" y="62"/>
                </a:cxn>
                <a:cxn ang="0">
                  <a:pos x="235" y="67"/>
                </a:cxn>
                <a:cxn ang="0">
                  <a:pos x="242" y="67"/>
                </a:cxn>
                <a:cxn ang="0">
                  <a:pos x="275" y="84"/>
                </a:cxn>
                <a:cxn ang="0">
                  <a:pos x="253" y="100"/>
                </a:cxn>
                <a:cxn ang="0">
                  <a:pos x="247" y="100"/>
                </a:cxn>
                <a:cxn ang="0">
                  <a:pos x="242" y="106"/>
                </a:cxn>
                <a:cxn ang="0">
                  <a:pos x="247" y="112"/>
                </a:cxn>
                <a:cxn ang="0">
                  <a:pos x="242" y="112"/>
                </a:cxn>
                <a:cxn ang="0">
                  <a:pos x="247" y="118"/>
                </a:cxn>
                <a:cxn ang="0">
                  <a:pos x="225" y="140"/>
                </a:cxn>
                <a:cxn ang="0">
                  <a:pos x="219" y="140"/>
                </a:cxn>
                <a:cxn ang="0">
                  <a:pos x="151" y="201"/>
                </a:cxn>
                <a:cxn ang="0">
                  <a:pos x="157" y="201"/>
                </a:cxn>
                <a:cxn ang="0">
                  <a:pos x="134" y="218"/>
                </a:cxn>
                <a:cxn ang="0">
                  <a:pos x="0" y="118"/>
                </a:cxn>
              </a:cxnLst>
              <a:rect l="0" t="0" r="r" b="b"/>
              <a:pathLst>
                <a:path w="276" h="219">
                  <a:moveTo>
                    <a:pt x="0" y="118"/>
                  </a:moveTo>
                  <a:lnTo>
                    <a:pt x="11" y="100"/>
                  </a:lnTo>
                  <a:lnTo>
                    <a:pt x="17" y="106"/>
                  </a:lnTo>
                  <a:lnTo>
                    <a:pt x="22" y="106"/>
                  </a:lnTo>
                  <a:lnTo>
                    <a:pt x="17" y="100"/>
                  </a:lnTo>
                  <a:lnTo>
                    <a:pt x="22" y="100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11" y="90"/>
                  </a:lnTo>
                  <a:lnTo>
                    <a:pt x="67" y="44"/>
                  </a:lnTo>
                  <a:lnTo>
                    <a:pt x="62" y="44"/>
                  </a:lnTo>
                  <a:lnTo>
                    <a:pt x="67" y="44"/>
                  </a:lnTo>
                  <a:lnTo>
                    <a:pt x="62" y="39"/>
                  </a:lnTo>
                  <a:lnTo>
                    <a:pt x="78" y="28"/>
                  </a:lnTo>
                  <a:lnTo>
                    <a:pt x="78" y="34"/>
                  </a:lnTo>
                  <a:lnTo>
                    <a:pt x="84" y="34"/>
                  </a:lnTo>
                  <a:lnTo>
                    <a:pt x="123" y="0"/>
                  </a:lnTo>
                  <a:lnTo>
                    <a:pt x="151" y="17"/>
                  </a:lnTo>
                  <a:lnTo>
                    <a:pt x="151" y="23"/>
                  </a:lnTo>
                  <a:lnTo>
                    <a:pt x="157" y="23"/>
                  </a:lnTo>
                  <a:lnTo>
                    <a:pt x="213" y="51"/>
                  </a:lnTo>
                  <a:lnTo>
                    <a:pt x="207" y="51"/>
                  </a:lnTo>
                  <a:lnTo>
                    <a:pt x="213" y="51"/>
                  </a:lnTo>
                  <a:lnTo>
                    <a:pt x="207" y="56"/>
                  </a:lnTo>
                  <a:lnTo>
                    <a:pt x="213" y="56"/>
                  </a:lnTo>
                  <a:lnTo>
                    <a:pt x="207" y="56"/>
                  </a:lnTo>
                  <a:lnTo>
                    <a:pt x="213" y="56"/>
                  </a:lnTo>
                  <a:lnTo>
                    <a:pt x="219" y="56"/>
                  </a:lnTo>
                  <a:lnTo>
                    <a:pt x="235" y="62"/>
                  </a:lnTo>
                  <a:lnTo>
                    <a:pt x="235" y="67"/>
                  </a:lnTo>
                  <a:lnTo>
                    <a:pt x="242" y="67"/>
                  </a:lnTo>
                  <a:lnTo>
                    <a:pt x="275" y="84"/>
                  </a:lnTo>
                  <a:lnTo>
                    <a:pt x="253" y="100"/>
                  </a:lnTo>
                  <a:lnTo>
                    <a:pt x="247" y="100"/>
                  </a:lnTo>
                  <a:lnTo>
                    <a:pt x="242" y="106"/>
                  </a:lnTo>
                  <a:lnTo>
                    <a:pt x="247" y="112"/>
                  </a:lnTo>
                  <a:lnTo>
                    <a:pt x="242" y="112"/>
                  </a:lnTo>
                  <a:lnTo>
                    <a:pt x="247" y="118"/>
                  </a:lnTo>
                  <a:lnTo>
                    <a:pt x="225" y="140"/>
                  </a:lnTo>
                  <a:lnTo>
                    <a:pt x="219" y="140"/>
                  </a:lnTo>
                  <a:lnTo>
                    <a:pt x="151" y="201"/>
                  </a:lnTo>
                  <a:lnTo>
                    <a:pt x="157" y="201"/>
                  </a:lnTo>
                  <a:lnTo>
                    <a:pt x="134" y="218"/>
                  </a:lnTo>
                  <a:lnTo>
                    <a:pt x="0" y="11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7" name="Freeform 219"/>
            <p:cNvSpPr>
              <a:spLocks/>
            </p:cNvSpPr>
            <p:nvPr/>
          </p:nvSpPr>
          <p:spPr bwMode="auto">
            <a:xfrm>
              <a:off x="2293" y="3152"/>
              <a:ext cx="283" cy="22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11" y="104"/>
                </a:cxn>
                <a:cxn ang="0">
                  <a:pos x="17" y="110"/>
                </a:cxn>
                <a:cxn ang="0">
                  <a:pos x="23" y="110"/>
                </a:cxn>
                <a:cxn ang="0">
                  <a:pos x="17" y="104"/>
                </a:cxn>
                <a:cxn ang="0">
                  <a:pos x="23" y="104"/>
                </a:cxn>
                <a:cxn ang="0">
                  <a:pos x="17" y="104"/>
                </a:cxn>
                <a:cxn ang="0">
                  <a:pos x="17" y="98"/>
                </a:cxn>
                <a:cxn ang="0">
                  <a:pos x="11" y="93"/>
                </a:cxn>
                <a:cxn ang="0">
                  <a:pos x="68" y="46"/>
                </a:cxn>
                <a:cxn ang="0">
                  <a:pos x="63" y="46"/>
                </a:cxn>
                <a:cxn ang="0">
                  <a:pos x="68" y="46"/>
                </a:cxn>
                <a:cxn ang="0">
                  <a:pos x="63" y="41"/>
                </a:cxn>
                <a:cxn ang="0">
                  <a:pos x="80" y="29"/>
                </a:cxn>
                <a:cxn ang="0">
                  <a:pos x="80" y="35"/>
                </a:cxn>
                <a:cxn ang="0">
                  <a:pos x="86" y="35"/>
                </a:cxn>
                <a:cxn ang="0">
                  <a:pos x="126" y="0"/>
                </a:cxn>
                <a:cxn ang="0">
                  <a:pos x="155" y="17"/>
                </a:cxn>
                <a:cxn ang="0">
                  <a:pos x="155" y="23"/>
                </a:cxn>
                <a:cxn ang="0">
                  <a:pos x="161" y="23"/>
                </a:cxn>
                <a:cxn ang="0">
                  <a:pos x="219" y="52"/>
                </a:cxn>
                <a:cxn ang="0">
                  <a:pos x="213" y="52"/>
                </a:cxn>
                <a:cxn ang="0">
                  <a:pos x="219" y="52"/>
                </a:cxn>
                <a:cxn ang="0">
                  <a:pos x="213" y="58"/>
                </a:cxn>
                <a:cxn ang="0">
                  <a:pos x="219" y="58"/>
                </a:cxn>
                <a:cxn ang="0">
                  <a:pos x="213" y="58"/>
                </a:cxn>
                <a:cxn ang="0">
                  <a:pos x="219" y="58"/>
                </a:cxn>
                <a:cxn ang="0">
                  <a:pos x="224" y="58"/>
                </a:cxn>
                <a:cxn ang="0">
                  <a:pos x="241" y="64"/>
                </a:cxn>
                <a:cxn ang="0">
                  <a:pos x="241" y="69"/>
                </a:cxn>
                <a:cxn ang="0">
                  <a:pos x="248" y="69"/>
                </a:cxn>
                <a:cxn ang="0">
                  <a:pos x="282" y="86"/>
                </a:cxn>
                <a:cxn ang="0">
                  <a:pos x="259" y="104"/>
                </a:cxn>
                <a:cxn ang="0">
                  <a:pos x="253" y="104"/>
                </a:cxn>
                <a:cxn ang="0">
                  <a:pos x="248" y="110"/>
                </a:cxn>
                <a:cxn ang="0">
                  <a:pos x="253" y="115"/>
                </a:cxn>
                <a:cxn ang="0">
                  <a:pos x="248" y="115"/>
                </a:cxn>
                <a:cxn ang="0">
                  <a:pos x="253" y="122"/>
                </a:cxn>
                <a:cxn ang="0">
                  <a:pos x="231" y="144"/>
                </a:cxn>
                <a:cxn ang="0">
                  <a:pos x="224" y="144"/>
                </a:cxn>
                <a:cxn ang="0">
                  <a:pos x="155" y="208"/>
                </a:cxn>
                <a:cxn ang="0">
                  <a:pos x="161" y="208"/>
                </a:cxn>
                <a:cxn ang="0">
                  <a:pos x="138" y="225"/>
                </a:cxn>
                <a:cxn ang="0">
                  <a:pos x="0" y="122"/>
                </a:cxn>
              </a:cxnLst>
              <a:rect l="0" t="0" r="r" b="b"/>
              <a:pathLst>
                <a:path w="283" h="226">
                  <a:moveTo>
                    <a:pt x="0" y="122"/>
                  </a:moveTo>
                  <a:lnTo>
                    <a:pt x="11" y="104"/>
                  </a:lnTo>
                  <a:lnTo>
                    <a:pt x="17" y="110"/>
                  </a:lnTo>
                  <a:lnTo>
                    <a:pt x="23" y="110"/>
                  </a:lnTo>
                  <a:lnTo>
                    <a:pt x="17" y="104"/>
                  </a:lnTo>
                  <a:lnTo>
                    <a:pt x="23" y="104"/>
                  </a:lnTo>
                  <a:lnTo>
                    <a:pt x="17" y="104"/>
                  </a:lnTo>
                  <a:lnTo>
                    <a:pt x="17" y="98"/>
                  </a:lnTo>
                  <a:lnTo>
                    <a:pt x="11" y="93"/>
                  </a:lnTo>
                  <a:lnTo>
                    <a:pt x="68" y="46"/>
                  </a:lnTo>
                  <a:lnTo>
                    <a:pt x="63" y="46"/>
                  </a:lnTo>
                  <a:lnTo>
                    <a:pt x="68" y="46"/>
                  </a:lnTo>
                  <a:lnTo>
                    <a:pt x="63" y="41"/>
                  </a:lnTo>
                  <a:lnTo>
                    <a:pt x="80" y="29"/>
                  </a:lnTo>
                  <a:lnTo>
                    <a:pt x="80" y="35"/>
                  </a:lnTo>
                  <a:lnTo>
                    <a:pt x="86" y="35"/>
                  </a:lnTo>
                  <a:lnTo>
                    <a:pt x="126" y="0"/>
                  </a:lnTo>
                  <a:lnTo>
                    <a:pt x="155" y="17"/>
                  </a:lnTo>
                  <a:lnTo>
                    <a:pt x="155" y="23"/>
                  </a:lnTo>
                  <a:lnTo>
                    <a:pt x="161" y="23"/>
                  </a:lnTo>
                  <a:lnTo>
                    <a:pt x="219" y="52"/>
                  </a:lnTo>
                  <a:lnTo>
                    <a:pt x="213" y="52"/>
                  </a:lnTo>
                  <a:lnTo>
                    <a:pt x="219" y="52"/>
                  </a:lnTo>
                  <a:lnTo>
                    <a:pt x="213" y="58"/>
                  </a:lnTo>
                  <a:lnTo>
                    <a:pt x="219" y="58"/>
                  </a:lnTo>
                  <a:lnTo>
                    <a:pt x="213" y="58"/>
                  </a:lnTo>
                  <a:lnTo>
                    <a:pt x="219" y="58"/>
                  </a:lnTo>
                  <a:lnTo>
                    <a:pt x="224" y="58"/>
                  </a:lnTo>
                  <a:lnTo>
                    <a:pt x="241" y="64"/>
                  </a:lnTo>
                  <a:lnTo>
                    <a:pt x="241" y="69"/>
                  </a:lnTo>
                  <a:lnTo>
                    <a:pt x="248" y="69"/>
                  </a:lnTo>
                  <a:lnTo>
                    <a:pt x="282" y="86"/>
                  </a:lnTo>
                  <a:lnTo>
                    <a:pt x="259" y="104"/>
                  </a:lnTo>
                  <a:lnTo>
                    <a:pt x="253" y="104"/>
                  </a:lnTo>
                  <a:lnTo>
                    <a:pt x="248" y="110"/>
                  </a:lnTo>
                  <a:lnTo>
                    <a:pt x="253" y="115"/>
                  </a:lnTo>
                  <a:lnTo>
                    <a:pt x="248" y="115"/>
                  </a:lnTo>
                  <a:lnTo>
                    <a:pt x="253" y="122"/>
                  </a:lnTo>
                  <a:lnTo>
                    <a:pt x="231" y="144"/>
                  </a:lnTo>
                  <a:lnTo>
                    <a:pt x="224" y="144"/>
                  </a:lnTo>
                  <a:lnTo>
                    <a:pt x="155" y="208"/>
                  </a:lnTo>
                  <a:lnTo>
                    <a:pt x="161" y="208"/>
                  </a:lnTo>
                  <a:lnTo>
                    <a:pt x="138" y="225"/>
                  </a:lnTo>
                  <a:lnTo>
                    <a:pt x="0" y="122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8" name="Freeform 220"/>
            <p:cNvSpPr>
              <a:spLocks/>
            </p:cNvSpPr>
            <p:nvPr/>
          </p:nvSpPr>
          <p:spPr bwMode="auto">
            <a:xfrm>
              <a:off x="1970" y="3265"/>
              <a:ext cx="468" cy="395"/>
            </a:xfrm>
            <a:custGeom>
              <a:avLst/>
              <a:gdLst/>
              <a:ahLst/>
              <a:cxnLst>
                <a:cxn ang="0">
                  <a:pos x="271" y="46"/>
                </a:cxn>
                <a:cxn ang="0">
                  <a:pos x="242" y="69"/>
                </a:cxn>
                <a:cxn ang="0">
                  <a:pos x="237" y="81"/>
                </a:cxn>
                <a:cxn ang="0">
                  <a:pos x="202" y="103"/>
                </a:cxn>
                <a:cxn ang="0">
                  <a:pos x="202" y="110"/>
                </a:cxn>
                <a:cxn ang="0">
                  <a:pos x="173" y="127"/>
                </a:cxn>
                <a:cxn ang="0">
                  <a:pos x="167" y="132"/>
                </a:cxn>
                <a:cxn ang="0">
                  <a:pos x="139" y="161"/>
                </a:cxn>
                <a:cxn ang="0">
                  <a:pos x="121" y="173"/>
                </a:cxn>
                <a:cxn ang="0">
                  <a:pos x="93" y="196"/>
                </a:cxn>
                <a:cxn ang="0">
                  <a:pos x="69" y="213"/>
                </a:cxn>
                <a:cxn ang="0">
                  <a:pos x="64" y="225"/>
                </a:cxn>
                <a:cxn ang="0">
                  <a:pos x="52" y="237"/>
                </a:cxn>
                <a:cxn ang="0">
                  <a:pos x="46" y="247"/>
                </a:cxn>
                <a:cxn ang="0">
                  <a:pos x="40" y="259"/>
                </a:cxn>
                <a:cxn ang="0">
                  <a:pos x="35" y="271"/>
                </a:cxn>
                <a:cxn ang="0">
                  <a:pos x="23" y="282"/>
                </a:cxn>
                <a:cxn ang="0">
                  <a:pos x="23" y="294"/>
                </a:cxn>
                <a:cxn ang="0">
                  <a:pos x="17" y="311"/>
                </a:cxn>
                <a:cxn ang="0">
                  <a:pos x="12" y="317"/>
                </a:cxn>
                <a:cxn ang="0">
                  <a:pos x="12" y="323"/>
                </a:cxn>
                <a:cxn ang="0">
                  <a:pos x="12" y="323"/>
                </a:cxn>
                <a:cxn ang="0">
                  <a:pos x="6" y="334"/>
                </a:cxn>
                <a:cxn ang="0">
                  <a:pos x="6" y="340"/>
                </a:cxn>
                <a:cxn ang="0">
                  <a:pos x="0" y="352"/>
                </a:cxn>
                <a:cxn ang="0">
                  <a:pos x="12" y="363"/>
                </a:cxn>
                <a:cxn ang="0">
                  <a:pos x="23" y="374"/>
                </a:cxn>
                <a:cxn ang="0">
                  <a:pos x="35" y="374"/>
                </a:cxn>
                <a:cxn ang="0">
                  <a:pos x="58" y="374"/>
                </a:cxn>
                <a:cxn ang="0">
                  <a:pos x="86" y="386"/>
                </a:cxn>
                <a:cxn ang="0">
                  <a:pos x="110" y="398"/>
                </a:cxn>
                <a:cxn ang="0">
                  <a:pos x="121" y="398"/>
                </a:cxn>
                <a:cxn ang="0">
                  <a:pos x="196" y="328"/>
                </a:cxn>
                <a:cxn ang="0">
                  <a:pos x="202" y="323"/>
                </a:cxn>
                <a:cxn ang="0">
                  <a:pos x="219" y="300"/>
                </a:cxn>
                <a:cxn ang="0">
                  <a:pos x="230" y="294"/>
                </a:cxn>
                <a:cxn ang="0">
                  <a:pos x="271" y="288"/>
                </a:cxn>
                <a:cxn ang="0">
                  <a:pos x="374" y="190"/>
                </a:cxn>
                <a:cxn ang="0">
                  <a:pos x="403" y="156"/>
                </a:cxn>
                <a:cxn ang="0">
                  <a:pos x="415" y="150"/>
                </a:cxn>
                <a:cxn ang="0">
                  <a:pos x="461" y="103"/>
                </a:cxn>
                <a:cxn ang="0">
                  <a:pos x="461" y="98"/>
                </a:cxn>
                <a:cxn ang="0">
                  <a:pos x="455" y="86"/>
                </a:cxn>
                <a:cxn ang="0">
                  <a:pos x="444" y="75"/>
                </a:cxn>
                <a:cxn ang="0">
                  <a:pos x="420" y="58"/>
                </a:cxn>
                <a:cxn ang="0">
                  <a:pos x="409" y="58"/>
                </a:cxn>
                <a:cxn ang="0">
                  <a:pos x="323" y="0"/>
                </a:cxn>
                <a:cxn ang="0">
                  <a:pos x="311" y="17"/>
                </a:cxn>
                <a:cxn ang="0">
                  <a:pos x="300" y="17"/>
                </a:cxn>
                <a:cxn ang="0">
                  <a:pos x="300" y="29"/>
                </a:cxn>
                <a:cxn ang="0">
                  <a:pos x="288" y="29"/>
                </a:cxn>
              </a:cxnLst>
              <a:rect l="0" t="0" r="r" b="b"/>
              <a:pathLst>
                <a:path w="468" h="404">
                  <a:moveTo>
                    <a:pt x="288" y="29"/>
                  </a:moveTo>
                  <a:lnTo>
                    <a:pt x="271" y="46"/>
                  </a:lnTo>
                  <a:lnTo>
                    <a:pt x="254" y="58"/>
                  </a:lnTo>
                  <a:lnTo>
                    <a:pt x="242" y="69"/>
                  </a:lnTo>
                  <a:lnTo>
                    <a:pt x="237" y="75"/>
                  </a:lnTo>
                  <a:lnTo>
                    <a:pt x="237" y="81"/>
                  </a:lnTo>
                  <a:lnTo>
                    <a:pt x="230" y="81"/>
                  </a:lnTo>
                  <a:lnTo>
                    <a:pt x="202" y="103"/>
                  </a:lnTo>
                  <a:lnTo>
                    <a:pt x="208" y="103"/>
                  </a:lnTo>
                  <a:lnTo>
                    <a:pt x="202" y="110"/>
                  </a:lnTo>
                  <a:lnTo>
                    <a:pt x="196" y="103"/>
                  </a:lnTo>
                  <a:lnTo>
                    <a:pt x="173" y="127"/>
                  </a:lnTo>
                  <a:lnTo>
                    <a:pt x="173" y="132"/>
                  </a:lnTo>
                  <a:lnTo>
                    <a:pt x="167" y="132"/>
                  </a:lnTo>
                  <a:lnTo>
                    <a:pt x="139" y="156"/>
                  </a:lnTo>
                  <a:lnTo>
                    <a:pt x="139" y="161"/>
                  </a:lnTo>
                  <a:lnTo>
                    <a:pt x="132" y="161"/>
                  </a:lnTo>
                  <a:lnTo>
                    <a:pt x="121" y="173"/>
                  </a:lnTo>
                  <a:lnTo>
                    <a:pt x="115" y="173"/>
                  </a:lnTo>
                  <a:lnTo>
                    <a:pt x="93" y="196"/>
                  </a:lnTo>
                  <a:lnTo>
                    <a:pt x="86" y="202"/>
                  </a:lnTo>
                  <a:lnTo>
                    <a:pt x="69" y="213"/>
                  </a:lnTo>
                  <a:lnTo>
                    <a:pt x="69" y="219"/>
                  </a:lnTo>
                  <a:lnTo>
                    <a:pt x="64" y="225"/>
                  </a:lnTo>
                  <a:lnTo>
                    <a:pt x="64" y="230"/>
                  </a:lnTo>
                  <a:lnTo>
                    <a:pt x="52" y="237"/>
                  </a:lnTo>
                  <a:lnTo>
                    <a:pt x="58" y="242"/>
                  </a:lnTo>
                  <a:lnTo>
                    <a:pt x="46" y="247"/>
                  </a:lnTo>
                  <a:lnTo>
                    <a:pt x="52" y="254"/>
                  </a:lnTo>
                  <a:lnTo>
                    <a:pt x="40" y="259"/>
                  </a:lnTo>
                  <a:lnTo>
                    <a:pt x="46" y="265"/>
                  </a:lnTo>
                  <a:lnTo>
                    <a:pt x="35" y="271"/>
                  </a:lnTo>
                  <a:lnTo>
                    <a:pt x="35" y="276"/>
                  </a:lnTo>
                  <a:lnTo>
                    <a:pt x="23" y="282"/>
                  </a:lnTo>
                  <a:lnTo>
                    <a:pt x="29" y="288"/>
                  </a:lnTo>
                  <a:lnTo>
                    <a:pt x="23" y="294"/>
                  </a:lnTo>
                  <a:lnTo>
                    <a:pt x="12" y="305"/>
                  </a:lnTo>
                  <a:lnTo>
                    <a:pt x="17" y="311"/>
                  </a:lnTo>
                  <a:lnTo>
                    <a:pt x="6" y="317"/>
                  </a:lnTo>
                  <a:lnTo>
                    <a:pt x="12" y="317"/>
                  </a:lnTo>
                  <a:lnTo>
                    <a:pt x="6" y="323"/>
                  </a:lnTo>
                  <a:lnTo>
                    <a:pt x="12" y="323"/>
                  </a:lnTo>
                  <a:lnTo>
                    <a:pt x="12" y="328"/>
                  </a:lnTo>
                  <a:lnTo>
                    <a:pt x="12" y="323"/>
                  </a:lnTo>
                  <a:lnTo>
                    <a:pt x="17" y="328"/>
                  </a:lnTo>
                  <a:lnTo>
                    <a:pt x="6" y="334"/>
                  </a:lnTo>
                  <a:lnTo>
                    <a:pt x="12" y="340"/>
                  </a:lnTo>
                  <a:lnTo>
                    <a:pt x="6" y="340"/>
                  </a:lnTo>
                  <a:lnTo>
                    <a:pt x="12" y="345"/>
                  </a:lnTo>
                  <a:lnTo>
                    <a:pt x="0" y="352"/>
                  </a:lnTo>
                  <a:lnTo>
                    <a:pt x="12" y="357"/>
                  </a:lnTo>
                  <a:lnTo>
                    <a:pt x="12" y="363"/>
                  </a:lnTo>
                  <a:lnTo>
                    <a:pt x="23" y="369"/>
                  </a:lnTo>
                  <a:lnTo>
                    <a:pt x="23" y="374"/>
                  </a:lnTo>
                  <a:lnTo>
                    <a:pt x="29" y="374"/>
                  </a:lnTo>
                  <a:lnTo>
                    <a:pt x="35" y="374"/>
                  </a:lnTo>
                  <a:lnTo>
                    <a:pt x="46" y="369"/>
                  </a:lnTo>
                  <a:lnTo>
                    <a:pt x="58" y="374"/>
                  </a:lnTo>
                  <a:lnTo>
                    <a:pt x="64" y="374"/>
                  </a:lnTo>
                  <a:lnTo>
                    <a:pt x="86" y="386"/>
                  </a:lnTo>
                  <a:lnTo>
                    <a:pt x="103" y="398"/>
                  </a:lnTo>
                  <a:lnTo>
                    <a:pt x="110" y="398"/>
                  </a:lnTo>
                  <a:lnTo>
                    <a:pt x="110" y="403"/>
                  </a:lnTo>
                  <a:lnTo>
                    <a:pt x="121" y="398"/>
                  </a:lnTo>
                  <a:lnTo>
                    <a:pt x="115" y="391"/>
                  </a:lnTo>
                  <a:lnTo>
                    <a:pt x="196" y="328"/>
                  </a:lnTo>
                  <a:lnTo>
                    <a:pt x="196" y="323"/>
                  </a:lnTo>
                  <a:lnTo>
                    <a:pt x="202" y="323"/>
                  </a:lnTo>
                  <a:lnTo>
                    <a:pt x="219" y="305"/>
                  </a:lnTo>
                  <a:lnTo>
                    <a:pt x="219" y="300"/>
                  </a:lnTo>
                  <a:lnTo>
                    <a:pt x="225" y="305"/>
                  </a:lnTo>
                  <a:lnTo>
                    <a:pt x="230" y="294"/>
                  </a:lnTo>
                  <a:lnTo>
                    <a:pt x="247" y="305"/>
                  </a:lnTo>
                  <a:lnTo>
                    <a:pt x="271" y="288"/>
                  </a:lnTo>
                  <a:lnTo>
                    <a:pt x="265" y="282"/>
                  </a:lnTo>
                  <a:lnTo>
                    <a:pt x="374" y="190"/>
                  </a:lnTo>
                  <a:lnTo>
                    <a:pt x="409" y="156"/>
                  </a:lnTo>
                  <a:lnTo>
                    <a:pt x="403" y="156"/>
                  </a:lnTo>
                  <a:lnTo>
                    <a:pt x="409" y="150"/>
                  </a:lnTo>
                  <a:lnTo>
                    <a:pt x="415" y="150"/>
                  </a:lnTo>
                  <a:lnTo>
                    <a:pt x="467" y="103"/>
                  </a:lnTo>
                  <a:lnTo>
                    <a:pt x="461" y="103"/>
                  </a:lnTo>
                  <a:lnTo>
                    <a:pt x="467" y="103"/>
                  </a:lnTo>
                  <a:lnTo>
                    <a:pt x="461" y="98"/>
                  </a:lnTo>
                  <a:lnTo>
                    <a:pt x="461" y="86"/>
                  </a:lnTo>
                  <a:lnTo>
                    <a:pt x="455" y="86"/>
                  </a:lnTo>
                  <a:lnTo>
                    <a:pt x="449" y="81"/>
                  </a:lnTo>
                  <a:lnTo>
                    <a:pt x="444" y="75"/>
                  </a:lnTo>
                  <a:lnTo>
                    <a:pt x="444" y="69"/>
                  </a:lnTo>
                  <a:lnTo>
                    <a:pt x="420" y="58"/>
                  </a:lnTo>
                  <a:lnTo>
                    <a:pt x="415" y="58"/>
                  </a:lnTo>
                  <a:lnTo>
                    <a:pt x="409" y="58"/>
                  </a:lnTo>
                  <a:lnTo>
                    <a:pt x="415" y="52"/>
                  </a:lnTo>
                  <a:lnTo>
                    <a:pt x="323" y="0"/>
                  </a:lnTo>
                  <a:lnTo>
                    <a:pt x="311" y="12"/>
                  </a:lnTo>
                  <a:lnTo>
                    <a:pt x="311" y="17"/>
                  </a:lnTo>
                  <a:lnTo>
                    <a:pt x="305" y="17"/>
                  </a:lnTo>
                  <a:lnTo>
                    <a:pt x="300" y="17"/>
                  </a:lnTo>
                  <a:lnTo>
                    <a:pt x="294" y="23"/>
                  </a:lnTo>
                  <a:lnTo>
                    <a:pt x="300" y="29"/>
                  </a:lnTo>
                  <a:lnTo>
                    <a:pt x="294" y="29"/>
                  </a:lnTo>
                  <a:lnTo>
                    <a:pt x="288" y="2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29" name="Freeform 221"/>
            <p:cNvSpPr>
              <a:spLocks/>
            </p:cNvSpPr>
            <p:nvPr/>
          </p:nvSpPr>
          <p:spPr bwMode="auto">
            <a:xfrm>
              <a:off x="2696" y="2134"/>
              <a:ext cx="41" cy="18"/>
            </a:xfrm>
            <a:custGeom>
              <a:avLst/>
              <a:gdLst/>
              <a:ahLst/>
              <a:cxnLst>
                <a:cxn ang="0">
                  <a:pos x="35" y="17"/>
                </a:cxn>
                <a:cxn ang="0">
                  <a:pos x="17" y="17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7" y="0"/>
                </a:cxn>
                <a:cxn ang="0">
                  <a:pos x="35" y="0"/>
                </a:cxn>
                <a:cxn ang="0">
                  <a:pos x="40" y="5"/>
                </a:cxn>
                <a:cxn ang="0">
                  <a:pos x="35" y="17"/>
                </a:cxn>
              </a:cxnLst>
              <a:rect l="0" t="0" r="r" b="b"/>
              <a:pathLst>
                <a:path w="41" h="18">
                  <a:moveTo>
                    <a:pt x="35" y="17"/>
                  </a:moveTo>
                  <a:lnTo>
                    <a:pt x="17" y="17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40" y="5"/>
                  </a:lnTo>
                  <a:lnTo>
                    <a:pt x="35" y="1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30" name="Freeform 222"/>
            <p:cNvSpPr>
              <a:spLocks/>
            </p:cNvSpPr>
            <p:nvPr/>
          </p:nvSpPr>
          <p:spPr bwMode="auto">
            <a:xfrm>
              <a:off x="2495" y="3051"/>
              <a:ext cx="40" cy="29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2" y="29"/>
                </a:cxn>
                <a:cxn ang="0">
                  <a:pos x="5" y="24"/>
                </a:cxn>
                <a:cxn ang="0">
                  <a:pos x="0" y="17"/>
                </a:cxn>
                <a:cxn ang="0">
                  <a:pos x="5" y="5"/>
                </a:cxn>
                <a:cxn ang="0">
                  <a:pos x="17" y="0"/>
                </a:cxn>
                <a:cxn ang="0">
                  <a:pos x="34" y="0"/>
                </a:cxn>
                <a:cxn ang="0">
                  <a:pos x="39" y="12"/>
                </a:cxn>
                <a:cxn ang="0">
                  <a:pos x="34" y="24"/>
                </a:cxn>
              </a:cxnLst>
              <a:rect l="0" t="0" r="r" b="b"/>
              <a:pathLst>
                <a:path w="40" h="30">
                  <a:moveTo>
                    <a:pt x="34" y="24"/>
                  </a:moveTo>
                  <a:lnTo>
                    <a:pt x="22" y="29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5" y="5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9" y="12"/>
                  </a:lnTo>
                  <a:lnTo>
                    <a:pt x="34" y="2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31" name="Freeform 223"/>
            <p:cNvSpPr>
              <a:spLocks/>
            </p:cNvSpPr>
            <p:nvPr/>
          </p:nvSpPr>
          <p:spPr bwMode="auto">
            <a:xfrm>
              <a:off x="1037" y="2753"/>
              <a:ext cx="41" cy="30"/>
            </a:xfrm>
            <a:custGeom>
              <a:avLst/>
              <a:gdLst/>
              <a:ahLst/>
              <a:cxnLst>
                <a:cxn ang="0">
                  <a:pos x="35" y="23"/>
                </a:cxn>
                <a:cxn ang="0">
                  <a:pos x="23" y="29"/>
                </a:cxn>
                <a:cxn ang="0">
                  <a:pos x="6" y="23"/>
                </a:cxn>
                <a:cxn ang="0">
                  <a:pos x="0" y="17"/>
                </a:cxn>
                <a:cxn ang="0">
                  <a:pos x="6" y="5"/>
                </a:cxn>
                <a:cxn ang="0">
                  <a:pos x="17" y="0"/>
                </a:cxn>
                <a:cxn ang="0">
                  <a:pos x="35" y="5"/>
                </a:cxn>
                <a:cxn ang="0">
                  <a:pos x="40" y="12"/>
                </a:cxn>
                <a:cxn ang="0">
                  <a:pos x="35" y="23"/>
                </a:cxn>
              </a:cxnLst>
              <a:rect l="0" t="0" r="r" b="b"/>
              <a:pathLst>
                <a:path w="41" h="30">
                  <a:moveTo>
                    <a:pt x="35" y="23"/>
                  </a:moveTo>
                  <a:lnTo>
                    <a:pt x="23" y="29"/>
                  </a:lnTo>
                  <a:lnTo>
                    <a:pt x="6" y="23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7" y="0"/>
                  </a:lnTo>
                  <a:lnTo>
                    <a:pt x="35" y="5"/>
                  </a:lnTo>
                  <a:lnTo>
                    <a:pt x="40" y="12"/>
                  </a:lnTo>
                  <a:lnTo>
                    <a:pt x="35" y="2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32" name="Freeform 224"/>
            <p:cNvSpPr>
              <a:spLocks/>
            </p:cNvSpPr>
            <p:nvPr/>
          </p:nvSpPr>
          <p:spPr bwMode="auto">
            <a:xfrm>
              <a:off x="1849" y="3675"/>
              <a:ext cx="47" cy="29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23" y="29"/>
                </a:cxn>
                <a:cxn ang="0">
                  <a:pos x="12" y="29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23" y="0"/>
                </a:cxn>
                <a:cxn ang="0">
                  <a:pos x="41" y="6"/>
                </a:cxn>
                <a:cxn ang="0">
                  <a:pos x="46" y="12"/>
                </a:cxn>
                <a:cxn ang="0">
                  <a:pos x="41" y="24"/>
                </a:cxn>
              </a:cxnLst>
              <a:rect l="0" t="0" r="r" b="b"/>
              <a:pathLst>
                <a:path w="47" h="30">
                  <a:moveTo>
                    <a:pt x="41" y="24"/>
                  </a:moveTo>
                  <a:lnTo>
                    <a:pt x="23" y="29"/>
                  </a:lnTo>
                  <a:lnTo>
                    <a:pt x="12" y="29"/>
                  </a:lnTo>
                  <a:lnTo>
                    <a:pt x="0" y="18"/>
                  </a:lnTo>
                  <a:lnTo>
                    <a:pt x="5" y="6"/>
                  </a:lnTo>
                  <a:lnTo>
                    <a:pt x="23" y="0"/>
                  </a:lnTo>
                  <a:lnTo>
                    <a:pt x="41" y="6"/>
                  </a:lnTo>
                  <a:lnTo>
                    <a:pt x="46" y="12"/>
                  </a:lnTo>
                  <a:lnTo>
                    <a:pt x="41" y="2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33" name="Freeform 225"/>
            <p:cNvSpPr>
              <a:spLocks/>
            </p:cNvSpPr>
            <p:nvPr/>
          </p:nvSpPr>
          <p:spPr bwMode="auto">
            <a:xfrm>
              <a:off x="1890" y="3557"/>
              <a:ext cx="47" cy="35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23" y="35"/>
                </a:cxn>
                <a:cxn ang="0">
                  <a:pos x="11" y="29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23" y="0"/>
                </a:cxn>
                <a:cxn ang="0">
                  <a:pos x="34" y="6"/>
                </a:cxn>
                <a:cxn ang="0">
                  <a:pos x="46" y="18"/>
                </a:cxn>
                <a:cxn ang="0">
                  <a:pos x="40" y="29"/>
                </a:cxn>
              </a:cxnLst>
              <a:rect l="0" t="0" r="r" b="b"/>
              <a:pathLst>
                <a:path w="47" h="36">
                  <a:moveTo>
                    <a:pt x="40" y="29"/>
                  </a:moveTo>
                  <a:lnTo>
                    <a:pt x="23" y="35"/>
                  </a:lnTo>
                  <a:lnTo>
                    <a:pt x="11" y="29"/>
                  </a:lnTo>
                  <a:lnTo>
                    <a:pt x="0" y="18"/>
                  </a:lnTo>
                  <a:lnTo>
                    <a:pt x="5" y="6"/>
                  </a:lnTo>
                  <a:lnTo>
                    <a:pt x="23" y="0"/>
                  </a:lnTo>
                  <a:lnTo>
                    <a:pt x="34" y="6"/>
                  </a:lnTo>
                  <a:lnTo>
                    <a:pt x="46" y="18"/>
                  </a:lnTo>
                  <a:lnTo>
                    <a:pt x="40" y="2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34" name="Freeform 226"/>
            <p:cNvSpPr>
              <a:spLocks/>
            </p:cNvSpPr>
            <p:nvPr/>
          </p:nvSpPr>
          <p:spPr bwMode="auto">
            <a:xfrm>
              <a:off x="2742" y="1752"/>
              <a:ext cx="47" cy="23"/>
            </a:xfrm>
            <a:custGeom>
              <a:avLst/>
              <a:gdLst/>
              <a:ahLst/>
              <a:cxnLst>
                <a:cxn ang="0">
                  <a:pos x="41" y="17"/>
                </a:cxn>
                <a:cxn ang="0">
                  <a:pos x="23" y="22"/>
                </a:cxn>
                <a:cxn ang="0">
                  <a:pos x="12" y="22"/>
                </a:cxn>
                <a:cxn ang="0">
                  <a:pos x="0" y="11"/>
                </a:cxn>
                <a:cxn ang="0">
                  <a:pos x="12" y="5"/>
                </a:cxn>
                <a:cxn ang="0">
                  <a:pos x="23" y="0"/>
                </a:cxn>
                <a:cxn ang="0">
                  <a:pos x="41" y="5"/>
                </a:cxn>
                <a:cxn ang="0">
                  <a:pos x="46" y="11"/>
                </a:cxn>
                <a:cxn ang="0">
                  <a:pos x="41" y="17"/>
                </a:cxn>
              </a:cxnLst>
              <a:rect l="0" t="0" r="r" b="b"/>
              <a:pathLst>
                <a:path w="47" h="23">
                  <a:moveTo>
                    <a:pt x="41" y="17"/>
                  </a:moveTo>
                  <a:lnTo>
                    <a:pt x="23" y="22"/>
                  </a:lnTo>
                  <a:lnTo>
                    <a:pt x="12" y="22"/>
                  </a:lnTo>
                  <a:lnTo>
                    <a:pt x="0" y="11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41" y="5"/>
                  </a:lnTo>
                  <a:lnTo>
                    <a:pt x="46" y="11"/>
                  </a:lnTo>
                  <a:lnTo>
                    <a:pt x="41" y="1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35" name="Freeform 227"/>
            <p:cNvSpPr>
              <a:spLocks/>
            </p:cNvSpPr>
            <p:nvPr/>
          </p:nvSpPr>
          <p:spPr bwMode="auto">
            <a:xfrm>
              <a:off x="2229" y="3557"/>
              <a:ext cx="42" cy="35"/>
            </a:xfrm>
            <a:custGeom>
              <a:avLst/>
              <a:gdLst/>
              <a:ahLst/>
              <a:cxnLst>
                <a:cxn ang="0">
                  <a:pos x="36" y="29"/>
                </a:cxn>
                <a:cxn ang="0">
                  <a:pos x="24" y="35"/>
                </a:cxn>
                <a:cxn ang="0">
                  <a:pos x="6" y="29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7" y="0"/>
                </a:cxn>
                <a:cxn ang="0">
                  <a:pos x="36" y="6"/>
                </a:cxn>
                <a:cxn ang="0">
                  <a:pos x="41" y="18"/>
                </a:cxn>
                <a:cxn ang="0">
                  <a:pos x="36" y="29"/>
                </a:cxn>
              </a:cxnLst>
              <a:rect l="0" t="0" r="r" b="b"/>
              <a:pathLst>
                <a:path w="42" h="36">
                  <a:moveTo>
                    <a:pt x="36" y="29"/>
                  </a:moveTo>
                  <a:lnTo>
                    <a:pt x="24" y="35"/>
                  </a:lnTo>
                  <a:lnTo>
                    <a:pt x="6" y="29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7" y="0"/>
                  </a:lnTo>
                  <a:lnTo>
                    <a:pt x="36" y="6"/>
                  </a:lnTo>
                  <a:lnTo>
                    <a:pt x="41" y="18"/>
                  </a:lnTo>
                  <a:lnTo>
                    <a:pt x="36" y="2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36" name="Freeform 228"/>
            <p:cNvSpPr>
              <a:spLocks/>
            </p:cNvSpPr>
            <p:nvPr/>
          </p:nvSpPr>
          <p:spPr bwMode="auto">
            <a:xfrm>
              <a:off x="1999" y="3602"/>
              <a:ext cx="24" cy="18"/>
            </a:xfrm>
            <a:custGeom>
              <a:avLst/>
              <a:gdLst/>
              <a:ahLst/>
              <a:cxnLst>
                <a:cxn ang="0">
                  <a:pos x="23" y="12"/>
                </a:cxn>
                <a:cxn ang="0">
                  <a:pos x="12" y="17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3" y="6"/>
                </a:cxn>
                <a:cxn ang="0">
                  <a:pos x="23" y="12"/>
                </a:cxn>
              </a:cxnLst>
              <a:rect l="0" t="0" r="r" b="b"/>
              <a:pathLst>
                <a:path w="24" h="18">
                  <a:moveTo>
                    <a:pt x="23" y="12"/>
                  </a:moveTo>
                  <a:lnTo>
                    <a:pt x="12" y="17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23" y="1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391" name="Rectangle 229"/>
            <p:cNvSpPr>
              <a:spLocks noChangeArrowheads="1"/>
            </p:cNvSpPr>
            <p:nvPr/>
          </p:nvSpPr>
          <p:spPr bwMode="auto">
            <a:xfrm>
              <a:off x="2691" y="2010"/>
              <a:ext cx="35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Green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River</a:t>
              </a:r>
            </a:p>
          </p:txBody>
        </p:sp>
        <p:sp>
          <p:nvSpPr>
            <p:cNvPr id="56392" name="Rectangle 230"/>
            <p:cNvSpPr>
              <a:spLocks noChangeArrowheads="1"/>
            </p:cNvSpPr>
            <p:nvPr/>
          </p:nvSpPr>
          <p:spPr bwMode="auto">
            <a:xfrm>
              <a:off x="2408" y="3330"/>
              <a:ext cx="58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White Sands</a:t>
              </a:r>
            </a:p>
          </p:txBody>
        </p:sp>
        <p:sp>
          <p:nvSpPr>
            <p:cNvPr id="56393" name="Rectangle 231"/>
            <p:cNvSpPr>
              <a:spLocks noChangeArrowheads="1"/>
            </p:cNvSpPr>
            <p:nvPr/>
          </p:nvSpPr>
          <p:spPr bwMode="auto">
            <a:xfrm>
              <a:off x="2379" y="3422"/>
              <a:ext cx="63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Missile Range</a:t>
              </a:r>
            </a:p>
          </p:txBody>
        </p:sp>
        <p:sp>
          <p:nvSpPr>
            <p:cNvPr id="56394" name="Rectangle 232"/>
            <p:cNvSpPr>
              <a:spLocks noChangeArrowheads="1"/>
            </p:cNvSpPr>
            <p:nvPr/>
          </p:nvSpPr>
          <p:spPr bwMode="auto">
            <a:xfrm>
              <a:off x="870" y="2642"/>
              <a:ext cx="36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Phoenix</a:t>
              </a:r>
            </a:p>
          </p:txBody>
        </p:sp>
        <p:sp>
          <p:nvSpPr>
            <p:cNvPr id="56395" name="Rectangle 233"/>
            <p:cNvSpPr>
              <a:spLocks noChangeArrowheads="1"/>
            </p:cNvSpPr>
            <p:nvPr/>
          </p:nvSpPr>
          <p:spPr bwMode="auto">
            <a:xfrm>
              <a:off x="2307" y="2926"/>
              <a:ext cx="51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Albuquerque</a:t>
              </a:r>
            </a:p>
          </p:txBody>
        </p:sp>
        <p:sp>
          <p:nvSpPr>
            <p:cNvPr id="56396" name="Rectangle 234"/>
            <p:cNvSpPr>
              <a:spLocks noChangeArrowheads="1"/>
            </p:cNvSpPr>
            <p:nvPr/>
          </p:nvSpPr>
          <p:spPr bwMode="auto">
            <a:xfrm>
              <a:off x="1573" y="3447"/>
              <a:ext cx="46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Las Cruces</a:t>
              </a:r>
            </a:p>
          </p:txBody>
        </p:sp>
        <p:sp>
          <p:nvSpPr>
            <p:cNvPr id="56397" name="Rectangle 235"/>
            <p:cNvSpPr>
              <a:spLocks noChangeArrowheads="1"/>
            </p:cNvSpPr>
            <p:nvPr/>
          </p:nvSpPr>
          <p:spPr bwMode="auto">
            <a:xfrm>
              <a:off x="1521" y="3677"/>
              <a:ext cx="48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u="none" dirty="0">
                  <a:solidFill>
                    <a:schemeClr val="bg1"/>
                  </a:solidFill>
                  <a:latin typeface="Arial" panose="020B0604020202020204" pitchFamily="34" charset="0"/>
                </a:rPr>
                <a:t>El Paso, TX</a:t>
              </a:r>
            </a:p>
          </p:txBody>
        </p:sp>
        <p:sp>
          <p:nvSpPr>
            <p:cNvPr id="785644" name="Freeform 236"/>
            <p:cNvSpPr>
              <a:spLocks/>
            </p:cNvSpPr>
            <p:nvPr/>
          </p:nvSpPr>
          <p:spPr bwMode="auto">
            <a:xfrm>
              <a:off x="2229" y="3332"/>
              <a:ext cx="58" cy="79"/>
            </a:xfrm>
            <a:custGeom>
              <a:avLst/>
              <a:gdLst/>
              <a:ahLst/>
              <a:cxnLst>
                <a:cxn ang="0">
                  <a:pos x="26" y="79"/>
                </a:cxn>
                <a:cxn ang="0">
                  <a:pos x="0" y="0"/>
                </a:cxn>
                <a:cxn ang="0">
                  <a:pos x="26" y="37"/>
                </a:cxn>
                <a:cxn ang="0">
                  <a:pos x="57" y="0"/>
                </a:cxn>
                <a:cxn ang="0">
                  <a:pos x="26" y="74"/>
                </a:cxn>
                <a:cxn ang="0">
                  <a:pos x="26" y="79"/>
                </a:cxn>
              </a:cxnLst>
              <a:rect l="0" t="0" r="r" b="b"/>
              <a:pathLst>
                <a:path w="58" h="80">
                  <a:moveTo>
                    <a:pt x="26" y="79"/>
                  </a:moveTo>
                  <a:lnTo>
                    <a:pt x="0" y="0"/>
                  </a:lnTo>
                  <a:lnTo>
                    <a:pt x="26" y="37"/>
                  </a:lnTo>
                  <a:lnTo>
                    <a:pt x="57" y="0"/>
                  </a:lnTo>
                  <a:lnTo>
                    <a:pt x="26" y="74"/>
                  </a:lnTo>
                  <a:lnTo>
                    <a:pt x="26" y="79"/>
                  </a:lnTo>
                </a:path>
              </a:pathLst>
            </a:custGeom>
            <a:solidFill>
              <a:srgbClr val="FF99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399" name="Rectangle 237"/>
            <p:cNvSpPr>
              <a:spLocks noChangeArrowheads="1"/>
            </p:cNvSpPr>
            <p:nvPr/>
          </p:nvSpPr>
          <p:spPr bwMode="auto">
            <a:xfrm>
              <a:off x="2684" y="1759"/>
              <a:ext cx="5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Salt Lake City</a:t>
              </a:r>
            </a:p>
          </p:txBody>
        </p:sp>
        <p:sp>
          <p:nvSpPr>
            <p:cNvPr id="56400" name="Rectangle 238"/>
            <p:cNvSpPr>
              <a:spLocks noChangeArrowheads="1"/>
            </p:cNvSpPr>
            <p:nvPr/>
          </p:nvSpPr>
          <p:spPr bwMode="auto">
            <a:xfrm>
              <a:off x="1953" y="3496"/>
              <a:ext cx="24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Post</a:t>
              </a:r>
            </a:p>
          </p:txBody>
        </p:sp>
        <p:sp>
          <p:nvSpPr>
            <p:cNvPr id="56401" name="Rectangle 239"/>
            <p:cNvSpPr>
              <a:spLocks noChangeArrowheads="1"/>
            </p:cNvSpPr>
            <p:nvPr/>
          </p:nvSpPr>
          <p:spPr bwMode="auto">
            <a:xfrm>
              <a:off x="2241" y="3525"/>
              <a:ext cx="4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Alamogordo</a:t>
              </a:r>
            </a:p>
          </p:txBody>
        </p:sp>
        <p:sp>
          <p:nvSpPr>
            <p:cNvPr id="785648" name="Freeform 240"/>
            <p:cNvSpPr>
              <a:spLocks/>
            </p:cNvSpPr>
            <p:nvPr/>
          </p:nvSpPr>
          <p:spPr bwMode="auto">
            <a:xfrm>
              <a:off x="2224" y="3341"/>
              <a:ext cx="57" cy="78"/>
            </a:xfrm>
            <a:custGeom>
              <a:avLst/>
              <a:gdLst/>
              <a:ahLst/>
              <a:cxnLst>
                <a:cxn ang="0">
                  <a:pos x="36" y="79"/>
                </a:cxn>
                <a:cxn ang="0">
                  <a:pos x="0" y="5"/>
                </a:cxn>
                <a:cxn ang="0">
                  <a:pos x="30" y="36"/>
                </a:cxn>
                <a:cxn ang="0">
                  <a:pos x="56" y="0"/>
                </a:cxn>
                <a:cxn ang="0">
                  <a:pos x="30" y="79"/>
                </a:cxn>
                <a:cxn ang="0">
                  <a:pos x="36" y="79"/>
                </a:cxn>
              </a:cxnLst>
              <a:rect l="0" t="0" r="r" b="b"/>
              <a:pathLst>
                <a:path w="57" h="80">
                  <a:moveTo>
                    <a:pt x="36" y="79"/>
                  </a:moveTo>
                  <a:lnTo>
                    <a:pt x="0" y="5"/>
                  </a:lnTo>
                  <a:lnTo>
                    <a:pt x="30" y="36"/>
                  </a:lnTo>
                  <a:lnTo>
                    <a:pt x="56" y="0"/>
                  </a:lnTo>
                  <a:lnTo>
                    <a:pt x="30" y="79"/>
                  </a:lnTo>
                  <a:lnTo>
                    <a:pt x="36" y="79"/>
                  </a:lnTo>
                </a:path>
              </a:pathLst>
            </a:custGeom>
            <a:solidFill>
              <a:schemeClr val="tx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403" name="Rectangle 241"/>
            <p:cNvSpPr>
              <a:spLocks noChangeArrowheads="1"/>
            </p:cNvSpPr>
            <p:nvPr/>
          </p:nvSpPr>
          <p:spPr bwMode="auto">
            <a:xfrm>
              <a:off x="1716" y="2673"/>
              <a:ext cx="53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Gallup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Ft. Wingate</a:t>
              </a:r>
            </a:p>
          </p:txBody>
        </p:sp>
        <p:sp>
          <p:nvSpPr>
            <p:cNvPr id="785650" name="Oval 242"/>
            <p:cNvSpPr>
              <a:spLocks noChangeArrowheads="1"/>
            </p:cNvSpPr>
            <p:nvPr/>
          </p:nvSpPr>
          <p:spPr bwMode="auto">
            <a:xfrm>
              <a:off x="1187" y="2011"/>
              <a:ext cx="34" cy="2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405" name="Rectangle 243"/>
            <p:cNvSpPr>
              <a:spLocks noChangeArrowheads="1"/>
            </p:cNvSpPr>
            <p:nvPr/>
          </p:nvSpPr>
          <p:spPr bwMode="auto">
            <a:xfrm>
              <a:off x="1228" y="1913"/>
              <a:ext cx="4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900" u="none" dirty="0">
                  <a:latin typeface="Arial" panose="020B0604020202020204" pitchFamily="34" charset="0"/>
                </a:rPr>
                <a:t>Las Vegas</a:t>
              </a:r>
              <a:endParaRPr lang="en-US" altLang="en-US" sz="900" u="none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5652" name="Oval 244"/>
            <p:cNvSpPr>
              <a:spLocks noChangeArrowheads="1"/>
            </p:cNvSpPr>
            <p:nvPr/>
          </p:nvSpPr>
          <p:spPr bwMode="auto">
            <a:xfrm>
              <a:off x="2703" y="2128"/>
              <a:ext cx="64" cy="21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53" name="Oval 245"/>
            <p:cNvSpPr>
              <a:spLocks noChangeArrowheads="1"/>
            </p:cNvSpPr>
            <p:nvPr/>
          </p:nvSpPr>
          <p:spPr bwMode="auto">
            <a:xfrm>
              <a:off x="2749" y="1757"/>
              <a:ext cx="20" cy="1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54" name="Oval 246"/>
            <p:cNvSpPr>
              <a:spLocks noChangeArrowheads="1"/>
            </p:cNvSpPr>
            <p:nvPr/>
          </p:nvSpPr>
          <p:spPr bwMode="auto">
            <a:xfrm>
              <a:off x="1043" y="2778"/>
              <a:ext cx="27" cy="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55" name="Oval 247"/>
            <p:cNvSpPr>
              <a:spLocks noChangeArrowheads="1"/>
            </p:cNvSpPr>
            <p:nvPr/>
          </p:nvSpPr>
          <p:spPr bwMode="auto">
            <a:xfrm>
              <a:off x="2494" y="3054"/>
              <a:ext cx="42" cy="13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56" name="Oval 248"/>
            <p:cNvSpPr>
              <a:spLocks noChangeArrowheads="1"/>
            </p:cNvSpPr>
            <p:nvPr/>
          </p:nvSpPr>
          <p:spPr bwMode="auto">
            <a:xfrm>
              <a:off x="2175" y="2781"/>
              <a:ext cx="32" cy="8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57" name="Oval 249"/>
            <p:cNvSpPr>
              <a:spLocks noChangeArrowheads="1"/>
            </p:cNvSpPr>
            <p:nvPr/>
          </p:nvSpPr>
          <p:spPr bwMode="auto">
            <a:xfrm>
              <a:off x="1900" y="3579"/>
              <a:ext cx="27" cy="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58" name="Oval 250"/>
            <p:cNvSpPr>
              <a:spLocks noChangeArrowheads="1"/>
            </p:cNvSpPr>
            <p:nvPr/>
          </p:nvSpPr>
          <p:spPr bwMode="auto">
            <a:xfrm>
              <a:off x="2238" y="3573"/>
              <a:ext cx="27" cy="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59" name="Oval 251"/>
            <p:cNvSpPr>
              <a:spLocks noChangeArrowheads="1"/>
            </p:cNvSpPr>
            <p:nvPr/>
          </p:nvSpPr>
          <p:spPr bwMode="auto">
            <a:xfrm>
              <a:off x="1849" y="3692"/>
              <a:ext cx="28" cy="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60" name="Oval 252"/>
            <p:cNvSpPr>
              <a:spLocks noChangeArrowheads="1"/>
            </p:cNvSpPr>
            <p:nvPr/>
          </p:nvSpPr>
          <p:spPr bwMode="auto">
            <a:xfrm>
              <a:off x="2000" y="3607"/>
              <a:ext cx="14" cy="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415" name="Rectangle 253"/>
            <p:cNvSpPr>
              <a:spLocks noChangeArrowheads="1"/>
            </p:cNvSpPr>
            <p:nvPr/>
          </p:nvSpPr>
          <p:spPr bwMode="auto">
            <a:xfrm rot="1440000">
              <a:off x="2452" y="2773"/>
              <a:ext cx="83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u="none" dirty="0">
                  <a:solidFill>
                    <a:schemeClr val="accent2"/>
                  </a:solidFill>
                  <a:latin typeface="Arial" panose="020B0604020202020204" pitchFamily="34" charset="0"/>
                </a:rPr>
                <a:t>NEW MEXICO</a:t>
              </a:r>
            </a:p>
          </p:txBody>
        </p:sp>
        <p:sp>
          <p:nvSpPr>
            <p:cNvPr id="56416" name="Rectangle 254"/>
            <p:cNvSpPr>
              <a:spLocks noChangeArrowheads="1"/>
            </p:cNvSpPr>
            <p:nvPr/>
          </p:nvSpPr>
          <p:spPr bwMode="auto">
            <a:xfrm rot="1500000">
              <a:off x="1523" y="2287"/>
              <a:ext cx="61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u="none" dirty="0">
                  <a:solidFill>
                    <a:schemeClr val="accent2"/>
                  </a:solidFill>
                  <a:latin typeface="Arial" panose="020B0604020202020204" pitchFamily="34" charset="0"/>
                </a:rPr>
                <a:t>ARIZONA</a:t>
              </a:r>
            </a:p>
          </p:txBody>
        </p:sp>
        <p:sp>
          <p:nvSpPr>
            <p:cNvPr id="56417" name="Rectangle 255"/>
            <p:cNvSpPr>
              <a:spLocks noChangeArrowheads="1"/>
            </p:cNvSpPr>
            <p:nvPr/>
          </p:nvSpPr>
          <p:spPr bwMode="auto">
            <a:xfrm rot="1380000">
              <a:off x="1745" y="2125"/>
              <a:ext cx="41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u="none" dirty="0">
                  <a:solidFill>
                    <a:schemeClr val="accent2"/>
                  </a:solidFill>
                  <a:latin typeface="Arial" panose="020B0604020202020204" pitchFamily="34" charset="0"/>
                </a:rPr>
                <a:t>UTAH</a:t>
              </a:r>
            </a:p>
          </p:txBody>
        </p:sp>
        <p:sp>
          <p:nvSpPr>
            <p:cNvPr id="56418" name="Rectangle 256"/>
            <p:cNvSpPr>
              <a:spLocks noChangeArrowheads="1"/>
            </p:cNvSpPr>
            <p:nvPr/>
          </p:nvSpPr>
          <p:spPr bwMode="auto">
            <a:xfrm rot="1020000">
              <a:off x="1409" y="1524"/>
              <a:ext cx="57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u="none" dirty="0">
                  <a:solidFill>
                    <a:schemeClr val="accent2"/>
                  </a:solidFill>
                  <a:latin typeface="Arial" panose="020B0604020202020204" pitchFamily="34" charset="0"/>
                </a:rPr>
                <a:t>NEVADA</a:t>
              </a:r>
            </a:p>
          </p:txBody>
        </p:sp>
        <p:sp>
          <p:nvSpPr>
            <p:cNvPr id="785665" name="Oval 257"/>
            <p:cNvSpPr>
              <a:spLocks noChangeArrowheads="1"/>
            </p:cNvSpPr>
            <p:nvPr/>
          </p:nvSpPr>
          <p:spPr bwMode="auto">
            <a:xfrm>
              <a:off x="2611" y="1269"/>
              <a:ext cx="44" cy="12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420" name="Rectangle 258"/>
            <p:cNvSpPr>
              <a:spLocks noChangeArrowheads="1"/>
            </p:cNvSpPr>
            <p:nvPr/>
          </p:nvSpPr>
          <p:spPr bwMode="auto">
            <a:xfrm>
              <a:off x="2579" y="1299"/>
              <a:ext cx="39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Shoofly</a:t>
              </a:r>
            </a:p>
          </p:txBody>
        </p:sp>
        <p:sp>
          <p:nvSpPr>
            <p:cNvPr id="56421" name="Rectangle 259"/>
            <p:cNvSpPr>
              <a:spLocks noChangeArrowheads="1"/>
            </p:cNvSpPr>
            <p:nvPr/>
          </p:nvSpPr>
          <p:spPr bwMode="auto">
            <a:xfrm rot="1200000">
              <a:off x="2971" y="1123"/>
              <a:ext cx="49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u="none" dirty="0">
                  <a:solidFill>
                    <a:schemeClr val="accent2"/>
                  </a:solidFill>
                  <a:latin typeface="Arial" panose="020B0604020202020204" pitchFamily="34" charset="0"/>
                </a:rPr>
                <a:t>IDAHO</a:t>
              </a:r>
            </a:p>
          </p:txBody>
        </p:sp>
        <p:sp>
          <p:nvSpPr>
            <p:cNvPr id="785668" name="Oval 260"/>
            <p:cNvSpPr>
              <a:spLocks noChangeArrowheads="1"/>
            </p:cNvSpPr>
            <p:nvPr/>
          </p:nvSpPr>
          <p:spPr bwMode="auto">
            <a:xfrm>
              <a:off x="2625" y="1706"/>
              <a:ext cx="18" cy="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423" name="Rectangle 261"/>
            <p:cNvSpPr>
              <a:spLocks noChangeArrowheads="1"/>
            </p:cNvSpPr>
            <p:nvPr/>
          </p:nvSpPr>
          <p:spPr bwMode="auto">
            <a:xfrm>
              <a:off x="2900" y="1624"/>
              <a:ext cx="41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Dugway</a:t>
              </a:r>
            </a:p>
          </p:txBody>
        </p:sp>
        <p:sp>
          <p:nvSpPr>
            <p:cNvPr id="785670" name="Oval 262"/>
            <p:cNvSpPr>
              <a:spLocks noChangeArrowheads="1"/>
            </p:cNvSpPr>
            <p:nvPr/>
          </p:nvSpPr>
          <p:spPr bwMode="auto">
            <a:xfrm>
              <a:off x="2675" y="1152"/>
              <a:ext cx="20" cy="12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425" name="Rectangle 263"/>
            <p:cNvSpPr>
              <a:spLocks noChangeArrowheads="1"/>
            </p:cNvSpPr>
            <p:nvPr/>
          </p:nvSpPr>
          <p:spPr bwMode="auto">
            <a:xfrm>
              <a:off x="2723" y="1096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550" tIns="41275" rIns="82550" bIns="41275">
              <a:spAutoFit/>
            </a:bodyPr>
            <a:lstStyle>
              <a:lvl1pPr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739775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739775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7397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u="none" dirty="0">
                  <a:solidFill>
                    <a:srgbClr val="000000"/>
                  </a:solidFill>
                  <a:latin typeface="Arial" panose="020B0604020202020204" pitchFamily="34" charset="0"/>
                </a:rPr>
                <a:t>Boise</a:t>
              </a:r>
            </a:p>
          </p:txBody>
        </p:sp>
        <p:sp>
          <p:nvSpPr>
            <p:cNvPr id="56426" name="Text Box 264"/>
            <p:cNvSpPr txBox="1">
              <a:spLocks noChangeArrowheads="1"/>
            </p:cNvSpPr>
            <p:nvPr/>
          </p:nvSpPr>
          <p:spPr bwMode="auto">
            <a:xfrm>
              <a:off x="841" y="3777"/>
              <a:ext cx="1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900" u="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80"/>
          <p:cNvGrpSpPr>
            <a:grpSpLocks/>
          </p:cNvGrpSpPr>
          <p:nvPr/>
        </p:nvGrpSpPr>
        <p:grpSpPr bwMode="auto">
          <a:xfrm>
            <a:off x="1476375" y="3429000"/>
            <a:ext cx="1992313" cy="1828800"/>
            <a:chOff x="930" y="2160"/>
            <a:chExt cx="1255" cy="1152"/>
          </a:xfrm>
        </p:grpSpPr>
        <p:sp>
          <p:nvSpPr>
            <p:cNvPr id="785519" name="Text Box 111"/>
            <p:cNvSpPr txBox="1">
              <a:spLocks noChangeArrowheads="1"/>
            </p:cNvSpPr>
            <p:nvPr/>
          </p:nvSpPr>
          <p:spPr bwMode="auto">
            <a:xfrm>
              <a:off x="1455" y="2448"/>
              <a:ext cx="730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b="1" u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Green River, Utah</a:t>
              </a:r>
            </a:p>
          </p:txBody>
        </p:sp>
        <p:sp>
          <p:nvSpPr>
            <p:cNvPr id="785520" name="Text Box 112"/>
            <p:cNvSpPr txBox="1">
              <a:spLocks noChangeArrowheads="1"/>
            </p:cNvSpPr>
            <p:nvPr/>
          </p:nvSpPr>
          <p:spPr bwMode="auto">
            <a:xfrm>
              <a:off x="1069" y="2160"/>
              <a:ext cx="617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b="1" u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Shoofly, Idaho</a:t>
              </a:r>
            </a:p>
          </p:txBody>
        </p:sp>
        <p:sp>
          <p:nvSpPr>
            <p:cNvPr id="785522" name="Text Box 114"/>
            <p:cNvSpPr txBox="1">
              <a:spLocks noChangeArrowheads="1"/>
            </p:cNvSpPr>
            <p:nvPr/>
          </p:nvSpPr>
          <p:spPr bwMode="auto">
            <a:xfrm>
              <a:off x="930" y="3024"/>
              <a:ext cx="662" cy="1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b="1" u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Ft. Wingate, NM</a:t>
              </a:r>
            </a:p>
          </p:txBody>
        </p:sp>
        <p:sp>
          <p:nvSpPr>
            <p:cNvPr id="785523" name="Line 115"/>
            <p:cNvSpPr>
              <a:spLocks noChangeShapeType="1"/>
            </p:cNvSpPr>
            <p:nvPr/>
          </p:nvSpPr>
          <p:spPr bwMode="auto">
            <a:xfrm flipH="1" flipV="1">
              <a:off x="1584" y="3120"/>
              <a:ext cx="336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525" name="Line 117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720" cy="96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526" name="Line 118"/>
            <p:cNvSpPr>
              <a:spLocks noChangeShapeType="1"/>
            </p:cNvSpPr>
            <p:nvPr/>
          </p:nvSpPr>
          <p:spPr bwMode="auto">
            <a:xfrm flipH="1" flipV="1">
              <a:off x="1536" y="2640"/>
              <a:ext cx="384" cy="6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5530" name="Text Box 122"/>
          <p:cNvSpPr txBox="1">
            <a:spLocks noChangeArrowheads="1"/>
          </p:cNvSpPr>
          <p:nvPr/>
        </p:nvSpPr>
        <p:spPr bwMode="auto">
          <a:xfrm>
            <a:off x="7010400" y="2743200"/>
            <a:ext cx="1752600" cy="24622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000" b="1" u="none" dirty="0"/>
              <a:t> 34 Acres</a:t>
            </a:r>
          </a:p>
        </p:txBody>
      </p:sp>
      <p:sp>
        <p:nvSpPr>
          <p:cNvPr id="785531" name="Text Box 123"/>
          <p:cNvSpPr txBox="1">
            <a:spLocks noChangeArrowheads="1"/>
          </p:cNvSpPr>
          <p:nvPr/>
        </p:nvSpPr>
        <p:spPr bwMode="auto">
          <a:xfrm>
            <a:off x="6934200" y="3657600"/>
            <a:ext cx="1924050" cy="24622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000" b="1" u="none" dirty="0"/>
              <a:t> 3628 Acres</a:t>
            </a:r>
          </a:p>
        </p:txBody>
      </p:sp>
      <p:grpSp>
        <p:nvGrpSpPr>
          <p:cNvPr id="6" name="Group 294"/>
          <p:cNvGrpSpPr>
            <a:grpSpLocks/>
          </p:cNvGrpSpPr>
          <p:nvPr/>
        </p:nvGrpSpPr>
        <p:grpSpPr bwMode="auto">
          <a:xfrm>
            <a:off x="4572000" y="4572000"/>
            <a:ext cx="4572000" cy="869950"/>
            <a:chOff x="2880" y="2880"/>
            <a:chExt cx="2880" cy="548"/>
          </a:xfrm>
        </p:grpSpPr>
        <p:sp>
          <p:nvSpPr>
            <p:cNvPr id="785675" name="Rectangle 267"/>
            <p:cNvSpPr>
              <a:spLocks noChangeArrowheads="1"/>
            </p:cNvSpPr>
            <p:nvPr/>
          </p:nvSpPr>
          <p:spPr bwMode="auto">
            <a:xfrm>
              <a:off x="4176" y="3216"/>
              <a:ext cx="15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 i="1" u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Ft. Wingate - 250 miles</a:t>
              </a:r>
            </a:p>
          </p:txBody>
        </p:sp>
        <p:sp>
          <p:nvSpPr>
            <p:cNvPr id="785684" name="Line 276"/>
            <p:cNvSpPr>
              <a:spLocks noChangeShapeType="1"/>
            </p:cNvSpPr>
            <p:nvPr/>
          </p:nvSpPr>
          <p:spPr bwMode="auto">
            <a:xfrm flipH="1" flipV="1">
              <a:off x="2880" y="2880"/>
              <a:ext cx="1344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284"/>
          <p:cNvGrpSpPr>
            <a:grpSpLocks/>
          </p:cNvGrpSpPr>
          <p:nvPr/>
        </p:nvGrpSpPr>
        <p:grpSpPr bwMode="auto">
          <a:xfrm>
            <a:off x="5562600" y="2362200"/>
            <a:ext cx="3886200" cy="354013"/>
            <a:chOff x="3305" y="1333"/>
            <a:chExt cx="2448" cy="223"/>
          </a:xfrm>
        </p:grpSpPr>
        <p:sp>
          <p:nvSpPr>
            <p:cNvPr id="785682" name="Text Box 274"/>
            <p:cNvSpPr txBox="1">
              <a:spLocks noChangeArrowheads="1"/>
            </p:cNvSpPr>
            <p:nvPr/>
          </p:nvSpPr>
          <p:spPr bwMode="auto">
            <a:xfrm>
              <a:off x="4121" y="1344"/>
              <a:ext cx="163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 i="1" u="none" dirty="0">
                  <a:solidFill>
                    <a:schemeClr val="bg1"/>
                  </a:solidFill>
                </a:rPr>
                <a:t>Shoofly - 750 miles</a:t>
              </a:r>
            </a:p>
          </p:txBody>
        </p:sp>
        <p:sp>
          <p:nvSpPr>
            <p:cNvPr id="785685" name="Line 277"/>
            <p:cNvSpPr>
              <a:spLocks noChangeShapeType="1"/>
            </p:cNvSpPr>
            <p:nvPr/>
          </p:nvSpPr>
          <p:spPr bwMode="auto">
            <a:xfrm flipH="1" flipV="1">
              <a:off x="3305" y="1333"/>
              <a:ext cx="816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293"/>
          <p:cNvGrpSpPr>
            <a:grpSpLocks/>
          </p:cNvGrpSpPr>
          <p:nvPr/>
        </p:nvGrpSpPr>
        <p:grpSpPr bwMode="auto">
          <a:xfrm>
            <a:off x="5486400" y="3276600"/>
            <a:ext cx="3962400" cy="336550"/>
            <a:chOff x="3456" y="2064"/>
            <a:chExt cx="2496" cy="212"/>
          </a:xfrm>
        </p:grpSpPr>
        <p:sp>
          <p:nvSpPr>
            <p:cNvPr id="785683" name="Rectangle 275"/>
            <p:cNvSpPr>
              <a:spLocks noChangeArrowheads="1"/>
            </p:cNvSpPr>
            <p:nvPr/>
          </p:nvSpPr>
          <p:spPr bwMode="auto">
            <a:xfrm>
              <a:off x="3840" y="2064"/>
              <a:ext cx="211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i="1" u="none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Green River - 435 miles</a:t>
              </a:r>
            </a:p>
          </p:txBody>
        </p:sp>
        <p:sp>
          <p:nvSpPr>
            <p:cNvPr id="785686" name="Line 278"/>
            <p:cNvSpPr>
              <a:spLocks noChangeShapeType="1"/>
            </p:cNvSpPr>
            <p:nvPr/>
          </p:nvSpPr>
          <p:spPr bwMode="auto">
            <a:xfrm flipH="1">
              <a:off x="3456" y="2197"/>
              <a:ext cx="720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268"/>
          <p:cNvGrpSpPr>
            <a:grpSpLocks/>
          </p:cNvGrpSpPr>
          <p:nvPr/>
        </p:nvGrpSpPr>
        <p:grpSpPr bwMode="auto">
          <a:xfrm>
            <a:off x="4419600" y="5334000"/>
            <a:ext cx="355600" cy="247650"/>
            <a:chOff x="2160" y="3479"/>
            <a:chExt cx="224" cy="160"/>
          </a:xfrm>
        </p:grpSpPr>
        <p:sp>
          <p:nvSpPr>
            <p:cNvPr id="785677" name="Freeform 269"/>
            <p:cNvSpPr>
              <a:spLocks/>
            </p:cNvSpPr>
            <p:nvPr/>
          </p:nvSpPr>
          <p:spPr bwMode="auto">
            <a:xfrm>
              <a:off x="2160" y="3479"/>
              <a:ext cx="224" cy="160"/>
            </a:xfrm>
            <a:custGeom>
              <a:avLst/>
              <a:gdLst/>
              <a:ahLst/>
              <a:cxnLst>
                <a:cxn ang="0">
                  <a:pos x="195" y="131"/>
                </a:cxn>
                <a:cxn ang="0">
                  <a:pos x="162" y="154"/>
                </a:cxn>
                <a:cxn ang="0">
                  <a:pos x="123" y="159"/>
                </a:cxn>
                <a:cxn ang="0">
                  <a:pos x="78" y="154"/>
                </a:cxn>
                <a:cxn ang="0">
                  <a:pos x="39" y="138"/>
                </a:cxn>
                <a:cxn ang="0">
                  <a:pos x="11" y="115"/>
                </a:cxn>
                <a:cxn ang="0">
                  <a:pos x="0" y="88"/>
                </a:cxn>
                <a:cxn ang="0">
                  <a:pos x="0" y="71"/>
                </a:cxn>
                <a:cxn ang="0">
                  <a:pos x="6" y="55"/>
                </a:cxn>
                <a:cxn ang="0">
                  <a:pos x="17" y="44"/>
                </a:cxn>
                <a:cxn ang="0">
                  <a:pos x="28" y="28"/>
                </a:cxn>
                <a:cxn ang="0">
                  <a:pos x="62" y="10"/>
                </a:cxn>
                <a:cxn ang="0">
                  <a:pos x="106" y="0"/>
                </a:cxn>
                <a:cxn ang="0">
                  <a:pos x="145" y="5"/>
                </a:cxn>
                <a:cxn ang="0">
                  <a:pos x="184" y="21"/>
                </a:cxn>
                <a:cxn ang="0">
                  <a:pos x="212" y="49"/>
                </a:cxn>
                <a:cxn ang="0">
                  <a:pos x="223" y="76"/>
                </a:cxn>
                <a:cxn ang="0">
                  <a:pos x="223" y="93"/>
                </a:cxn>
                <a:cxn ang="0">
                  <a:pos x="218" y="104"/>
                </a:cxn>
                <a:cxn ang="0">
                  <a:pos x="212" y="120"/>
                </a:cxn>
                <a:cxn ang="0">
                  <a:pos x="195" y="131"/>
                </a:cxn>
              </a:cxnLst>
              <a:rect l="0" t="0" r="r" b="b"/>
              <a:pathLst>
                <a:path w="224" h="160">
                  <a:moveTo>
                    <a:pt x="195" y="131"/>
                  </a:moveTo>
                  <a:lnTo>
                    <a:pt x="162" y="154"/>
                  </a:lnTo>
                  <a:lnTo>
                    <a:pt x="123" y="159"/>
                  </a:lnTo>
                  <a:lnTo>
                    <a:pt x="78" y="154"/>
                  </a:lnTo>
                  <a:lnTo>
                    <a:pt x="39" y="138"/>
                  </a:lnTo>
                  <a:lnTo>
                    <a:pt x="11" y="115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6" y="55"/>
                  </a:lnTo>
                  <a:lnTo>
                    <a:pt x="17" y="44"/>
                  </a:lnTo>
                  <a:lnTo>
                    <a:pt x="28" y="28"/>
                  </a:lnTo>
                  <a:lnTo>
                    <a:pt x="62" y="10"/>
                  </a:lnTo>
                  <a:lnTo>
                    <a:pt x="106" y="0"/>
                  </a:lnTo>
                  <a:lnTo>
                    <a:pt x="145" y="5"/>
                  </a:lnTo>
                  <a:lnTo>
                    <a:pt x="184" y="21"/>
                  </a:lnTo>
                  <a:lnTo>
                    <a:pt x="212" y="49"/>
                  </a:lnTo>
                  <a:lnTo>
                    <a:pt x="223" y="76"/>
                  </a:lnTo>
                  <a:lnTo>
                    <a:pt x="223" y="93"/>
                  </a:lnTo>
                  <a:lnTo>
                    <a:pt x="218" y="104"/>
                  </a:lnTo>
                  <a:lnTo>
                    <a:pt x="212" y="120"/>
                  </a:lnTo>
                  <a:lnTo>
                    <a:pt x="195" y="131"/>
                  </a:lnTo>
                </a:path>
              </a:pathLst>
            </a:custGeom>
            <a:solidFill>
              <a:srgbClr val="EE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78" name="Freeform 270"/>
            <p:cNvSpPr>
              <a:spLocks/>
            </p:cNvSpPr>
            <p:nvPr/>
          </p:nvSpPr>
          <p:spPr bwMode="auto">
            <a:xfrm>
              <a:off x="2183" y="3496"/>
              <a:ext cx="178" cy="123"/>
            </a:xfrm>
            <a:custGeom>
              <a:avLst/>
              <a:gdLst/>
              <a:ahLst/>
              <a:cxnLst>
                <a:cxn ang="0">
                  <a:pos x="155" y="103"/>
                </a:cxn>
                <a:cxn ang="0">
                  <a:pos x="127" y="120"/>
                </a:cxn>
                <a:cxn ang="0">
                  <a:pos x="94" y="125"/>
                </a:cxn>
                <a:cxn ang="0">
                  <a:pos x="60" y="125"/>
                </a:cxn>
                <a:cxn ang="0">
                  <a:pos x="33" y="109"/>
                </a:cxn>
                <a:cxn ang="0">
                  <a:pos x="11" y="93"/>
                </a:cxn>
                <a:cxn ang="0">
                  <a:pos x="0" y="65"/>
                </a:cxn>
                <a:cxn ang="0">
                  <a:pos x="5" y="43"/>
                </a:cxn>
                <a:cxn ang="0">
                  <a:pos x="22" y="21"/>
                </a:cxn>
                <a:cxn ang="0">
                  <a:pos x="49" y="5"/>
                </a:cxn>
                <a:cxn ang="0">
                  <a:pos x="83" y="0"/>
                </a:cxn>
                <a:cxn ang="0">
                  <a:pos x="116" y="5"/>
                </a:cxn>
                <a:cxn ang="0">
                  <a:pos x="149" y="16"/>
                </a:cxn>
                <a:cxn ang="0">
                  <a:pos x="171" y="38"/>
                </a:cxn>
                <a:cxn ang="0">
                  <a:pos x="177" y="60"/>
                </a:cxn>
                <a:cxn ang="0">
                  <a:pos x="177" y="82"/>
                </a:cxn>
                <a:cxn ang="0">
                  <a:pos x="155" y="103"/>
                </a:cxn>
              </a:cxnLst>
              <a:rect l="0" t="0" r="r" b="b"/>
              <a:pathLst>
                <a:path w="178" h="126">
                  <a:moveTo>
                    <a:pt x="155" y="103"/>
                  </a:moveTo>
                  <a:lnTo>
                    <a:pt x="127" y="120"/>
                  </a:lnTo>
                  <a:lnTo>
                    <a:pt x="94" y="125"/>
                  </a:lnTo>
                  <a:lnTo>
                    <a:pt x="60" y="125"/>
                  </a:lnTo>
                  <a:lnTo>
                    <a:pt x="33" y="109"/>
                  </a:lnTo>
                  <a:lnTo>
                    <a:pt x="11" y="93"/>
                  </a:lnTo>
                  <a:lnTo>
                    <a:pt x="0" y="65"/>
                  </a:lnTo>
                  <a:lnTo>
                    <a:pt x="5" y="43"/>
                  </a:lnTo>
                  <a:lnTo>
                    <a:pt x="22" y="21"/>
                  </a:lnTo>
                  <a:lnTo>
                    <a:pt x="49" y="5"/>
                  </a:lnTo>
                  <a:lnTo>
                    <a:pt x="83" y="0"/>
                  </a:lnTo>
                  <a:lnTo>
                    <a:pt x="116" y="5"/>
                  </a:lnTo>
                  <a:lnTo>
                    <a:pt x="149" y="16"/>
                  </a:lnTo>
                  <a:lnTo>
                    <a:pt x="171" y="38"/>
                  </a:lnTo>
                  <a:lnTo>
                    <a:pt x="177" y="60"/>
                  </a:lnTo>
                  <a:lnTo>
                    <a:pt x="177" y="82"/>
                  </a:lnTo>
                  <a:lnTo>
                    <a:pt x="155" y="103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79" name="Freeform 271"/>
            <p:cNvSpPr>
              <a:spLocks/>
            </p:cNvSpPr>
            <p:nvPr/>
          </p:nvSpPr>
          <p:spPr bwMode="auto">
            <a:xfrm>
              <a:off x="2206" y="3513"/>
              <a:ext cx="137" cy="97"/>
            </a:xfrm>
            <a:custGeom>
              <a:avLst/>
              <a:gdLst/>
              <a:ahLst/>
              <a:cxnLst>
                <a:cxn ang="0">
                  <a:pos x="120" y="80"/>
                </a:cxn>
                <a:cxn ang="0">
                  <a:pos x="99" y="91"/>
                </a:cxn>
                <a:cxn ang="0">
                  <a:pos x="71" y="96"/>
                </a:cxn>
                <a:cxn ang="0">
                  <a:pos x="44" y="91"/>
                </a:cxn>
                <a:cxn ang="0">
                  <a:pos x="22" y="80"/>
                </a:cxn>
                <a:cxn ang="0">
                  <a:pos x="6" y="69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17" y="16"/>
                </a:cxn>
                <a:cxn ang="0">
                  <a:pos x="38" y="5"/>
                </a:cxn>
                <a:cxn ang="0">
                  <a:pos x="60" y="0"/>
                </a:cxn>
                <a:cxn ang="0">
                  <a:pos x="88" y="0"/>
                </a:cxn>
                <a:cxn ang="0">
                  <a:pos x="109" y="11"/>
                </a:cxn>
                <a:cxn ang="0">
                  <a:pos x="126" y="27"/>
                </a:cxn>
                <a:cxn ang="0">
                  <a:pos x="136" y="43"/>
                </a:cxn>
                <a:cxn ang="0">
                  <a:pos x="131" y="64"/>
                </a:cxn>
                <a:cxn ang="0">
                  <a:pos x="120" y="80"/>
                </a:cxn>
              </a:cxnLst>
              <a:rect l="0" t="0" r="r" b="b"/>
              <a:pathLst>
                <a:path w="137" h="97">
                  <a:moveTo>
                    <a:pt x="120" y="80"/>
                  </a:moveTo>
                  <a:lnTo>
                    <a:pt x="99" y="91"/>
                  </a:lnTo>
                  <a:lnTo>
                    <a:pt x="71" y="96"/>
                  </a:lnTo>
                  <a:lnTo>
                    <a:pt x="44" y="91"/>
                  </a:lnTo>
                  <a:lnTo>
                    <a:pt x="22" y="80"/>
                  </a:lnTo>
                  <a:lnTo>
                    <a:pt x="6" y="69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17" y="16"/>
                  </a:lnTo>
                  <a:lnTo>
                    <a:pt x="38" y="5"/>
                  </a:lnTo>
                  <a:lnTo>
                    <a:pt x="60" y="0"/>
                  </a:lnTo>
                  <a:lnTo>
                    <a:pt x="88" y="0"/>
                  </a:lnTo>
                  <a:lnTo>
                    <a:pt x="109" y="11"/>
                  </a:lnTo>
                  <a:lnTo>
                    <a:pt x="126" y="27"/>
                  </a:lnTo>
                  <a:lnTo>
                    <a:pt x="136" y="43"/>
                  </a:lnTo>
                  <a:lnTo>
                    <a:pt x="131" y="64"/>
                  </a:lnTo>
                  <a:lnTo>
                    <a:pt x="120" y="80"/>
                  </a:lnTo>
                </a:path>
              </a:pathLst>
            </a:custGeom>
            <a:solidFill>
              <a:srgbClr val="EE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80" name="Freeform 272"/>
            <p:cNvSpPr>
              <a:spLocks/>
            </p:cNvSpPr>
            <p:nvPr/>
          </p:nvSpPr>
          <p:spPr bwMode="auto">
            <a:xfrm>
              <a:off x="2224" y="3530"/>
              <a:ext cx="97" cy="63"/>
            </a:xfrm>
            <a:custGeom>
              <a:avLst/>
              <a:gdLst/>
              <a:ahLst/>
              <a:cxnLst>
                <a:cxn ang="0">
                  <a:pos x="85" y="52"/>
                </a:cxn>
                <a:cxn ang="0">
                  <a:pos x="69" y="57"/>
                </a:cxn>
                <a:cxn ang="0">
                  <a:pos x="53" y="62"/>
                </a:cxn>
                <a:cxn ang="0">
                  <a:pos x="32" y="62"/>
                </a:cxn>
                <a:cxn ang="0">
                  <a:pos x="16" y="52"/>
                </a:cxn>
                <a:cxn ang="0">
                  <a:pos x="5" y="41"/>
                </a:cxn>
                <a:cxn ang="0">
                  <a:pos x="0" y="31"/>
                </a:cxn>
                <a:cxn ang="0">
                  <a:pos x="5" y="21"/>
                </a:cxn>
                <a:cxn ang="0">
                  <a:pos x="16" y="10"/>
                </a:cxn>
                <a:cxn ang="0">
                  <a:pos x="27" y="0"/>
                </a:cxn>
                <a:cxn ang="0">
                  <a:pos x="48" y="0"/>
                </a:cxn>
                <a:cxn ang="0">
                  <a:pos x="63" y="0"/>
                </a:cxn>
                <a:cxn ang="0">
                  <a:pos x="80" y="6"/>
                </a:cxn>
                <a:cxn ang="0">
                  <a:pos x="90" y="15"/>
                </a:cxn>
                <a:cxn ang="0">
                  <a:pos x="96" y="26"/>
                </a:cxn>
                <a:cxn ang="0">
                  <a:pos x="90" y="41"/>
                </a:cxn>
                <a:cxn ang="0">
                  <a:pos x="85" y="52"/>
                </a:cxn>
              </a:cxnLst>
              <a:rect l="0" t="0" r="r" b="b"/>
              <a:pathLst>
                <a:path w="97" h="63">
                  <a:moveTo>
                    <a:pt x="85" y="52"/>
                  </a:moveTo>
                  <a:lnTo>
                    <a:pt x="69" y="57"/>
                  </a:lnTo>
                  <a:lnTo>
                    <a:pt x="53" y="62"/>
                  </a:lnTo>
                  <a:lnTo>
                    <a:pt x="32" y="62"/>
                  </a:lnTo>
                  <a:lnTo>
                    <a:pt x="16" y="52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5" y="21"/>
                  </a:lnTo>
                  <a:lnTo>
                    <a:pt x="16" y="10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6"/>
                  </a:lnTo>
                  <a:lnTo>
                    <a:pt x="90" y="15"/>
                  </a:lnTo>
                  <a:lnTo>
                    <a:pt x="96" y="26"/>
                  </a:lnTo>
                  <a:lnTo>
                    <a:pt x="90" y="41"/>
                  </a:lnTo>
                  <a:lnTo>
                    <a:pt x="85" y="52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5681" name="Freeform 273"/>
            <p:cNvSpPr>
              <a:spLocks/>
            </p:cNvSpPr>
            <p:nvPr/>
          </p:nvSpPr>
          <p:spPr bwMode="auto">
            <a:xfrm>
              <a:off x="2246" y="3542"/>
              <a:ext cx="52" cy="38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31" y="33"/>
                </a:cxn>
                <a:cxn ang="0">
                  <a:pos x="10" y="28"/>
                </a:cxn>
                <a:cxn ang="0">
                  <a:pos x="6" y="23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6" y="4"/>
                </a:cxn>
                <a:cxn ang="0">
                  <a:pos x="26" y="0"/>
                </a:cxn>
                <a:cxn ang="0">
                  <a:pos x="41" y="4"/>
                </a:cxn>
                <a:cxn ang="0">
                  <a:pos x="51" y="10"/>
                </a:cxn>
                <a:cxn ang="0">
                  <a:pos x="51" y="19"/>
                </a:cxn>
                <a:cxn ang="0">
                  <a:pos x="51" y="23"/>
                </a:cxn>
                <a:cxn ang="0">
                  <a:pos x="46" y="28"/>
                </a:cxn>
              </a:cxnLst>
              <a:rect l="0" t="0" r="r" b="b"/>
              <a:pathLst>
                <a:path w="52" h="34">
                  <a:moveTo>
                    <a:pt x="46" y="28"/>
                  </a:moveTo>
                  <a:lnTo>
                    <a:pt x="31" y="33"/>
                  </a:lnTo>
                  <a:lnTo>
                    <a:pt x="10" y="28"/>
                  </a:lnTo>
                  <a:lnTo>
                    <a:pt x="6" y="23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6" y="4"/>
                  </a:lnTo>
                  <a:lnTo>
                    <a:pt x="26" y="0"/>
                  </a:lnTo>
                  <a:lnTo>
                    <a:pt x="41" y="4"/>
                  </a:lnTo>
                  <a:lnTo>
                    <a:pt x="51" y="10"/>
                  </a:lnTo>
                  <a:lnTo>
                    <a:pt x="51" y="19"/>
                  </a:lnTo>
                  <a:lnTo>
                    <a:pt x="51" y="23"/>
                  </a:lnTo>
                  <a:lnTo>
                    <a:pt x="46" y="28"/>
                  </a:lnTo>
                </a:path>
              </a:pathLst>
            </a:custGeom>
            <a:solidFill>
              <a:srgbClr val="EE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15000"/>
                </a:spcBef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5673" name="Freeform 265"/>
          <p:cNvSpPr>
            <a:spLocks/>
          </p:cNvSpPr>
          <p:nvPr/>
        </p:nvSpPr>
        <p:spPr bwMode="auto">
          <a:xfrm>
            <a:off x="4575175" y="2705100"/>
            <a:ext cx="725488" cy="2743200"/>
          </a:xfrm>
          <a:custGeom>
            <a:avLst/>
            <a:gdLst/>
            <a:ahLst/>
            <a:cxnLst>
              <a:cxn ang="0">
                <a:pos x="0" y="1769"/>
              </a:cxn>
              <a:cxn ang="0">
                <a:pos x="0" y="1619"/>
              </a:cxn>
              <a:cxn ang="0">
                <a:pos x="6" y="1440"/>
              </a:cxn>
              <a:cxn ang="0">
                <a:pos x="17" y="1268"/>
              </a:cxn>
              <a:cxn ang="0">
                <a:pos x="29" y="1100"/>
              </a:cxn>
              <a:cxn ang="0">
                <a:pos x="41" y="945"/>
              </a:cxn>
              <a:cxn ang="0">
                <a:pos x="52" y="795"/>
              </a:cxn>
              <a:cxn ang="0">
                <a:pos x="69" y="657"/>
              </a:cxn>
              <a:cxn ang="0">
                <a:pos x="87" y="530"/>
              </a:cxn>
              <a:cxn ang="0">
                <a:pos x="104" y="409"/>
              </a:cxn>
              <a:cxn ang="0">
                <a:pos x="127" y="305"/>
              </a:cxn>
              <a:cxn ang="0">
                <a:pos x="150" y="219"/>
              </a:cxn>
              <a:cxn ang="0">
                <a:pos x="173" y="144"/>
              </a:cxn>
              <a:cxn ang="0">
                <a:pos x="196" y="81"/>
              </a:cxn>
              <a:cxn ang="0">
                <a:pos x="219" y="41"/>
              </a:cxn>
              <a:cxn ang="0">
                <a:pos x="231" y="23"/>
              </a:cxn>
              <a:cxn ang="0">
                <a:pos x="242" y="12"/>
              </a:cxn>
              <a:cxn ang="0">
                <a:pos x="260" y="5"/>
              </a:cxn>
              <a:cxn ang="0">
                <a:pos x="271" y="0"/>
              </a:cxn>
              <a:cxn ang="0">
                <a:pos x="300" y="12"/>
              </a:cxn>
              <a:cxn ang="0">
                <a:pos x="324" y="29"/>
              </a:cxn>
              <a:cxn ang="0">
                <a:pos x="352" y="69"/>
              </a:cxn>
              <a:cxn ang="0">
                <a:pos x="375" y="121"/>
              </a:cxn>
              <a:cxn ang="0">
                <a:pos x="398" y="190"/>
              </a:cxn>
              <a:cxn ang="0">
                <a:pos x="421" y="276"/>
              </a:cxn>
              <a:cxn ang="0">
                <a:pos x="439" y="375"/>
              </a:cxn>
              <a:cxn ang="0">
                <a:pos x="456" y="488"/>
              </a:cxn>
            </a:cxnLst>
            <a:rect l="0" t="0" r="r" b="b"/>
            <a:pathLst>
              <a:path w="457" h="1770">
                <a:moveTo>
                  <a:pt x="0" y="1769"/>
                </a:moveTo>
                <a:lnTo>
                  <a:pt x="0" y="1619"/>
                </a:lnTo>
                <a:lnTo>
                  <a:pt x="6" y="1440"/>
                </a:lnTo>
                <a:lnTo>
                  <a:pt x="17" y="1268"/>
                </a:lnTo>
                <a:lnTo>
                  <a:pt x="29" y="1100"/>
                </a:lnTo>
                <a:lnTo>
                  <a:pt x="41" y="945"/>
                </a:lnTo>
                <a:lnTo>
                  <a:pt x="52" y="795"/>
                </a:lnTo>
                <a:lnTo>
                  <a:pt x="69" y="657"/>
                </a:lnTo>
                <a:lnTo>
                  <a:pt x="87" y="530"/>
                </a:lnTo>
                <a:lnTo>
                  <a:pt x="104" y="409"/>
                </a:lnTo>
                <a:lnTo>
                  <a:pt x="127" y="305"/>
                </a:lnTo>
                <a:lnTo>
                  <a:pt x="150" y="219"/>
                </a:lnTo>
                <a:lnTo>
                  <a:pt x="173" y="144"/>
                </a:lnTo>
                <a:lnTo>
                  <a:pt x="196" y="81"/>
                </a:lnTo>
                <a:lnTo>
                  <a:pt x="219" y="41"/>
                </a:lnTo>
                <a:lnTo>
                  <a:pt x="231" y="23"/>
                </a:lnTo>
                <a:lnTo>
                  <a:pt x="242" y="12"/>
                </a:lnTo>
                <a:lnTo>
                  <a:pt x="260" y="5"/>
                </a:lnTo>
                <a:lnTo>
                  <a:pt x="271" y="0"/>
                </a:lnTo>
                <a:lnTo>
                  <a:pt x="300" y="12"/>
                </a:lnTo>
                <a:lnTo>
                  <a:pt x="324" y="29"/>
                </a:lnTo>
                <a:lnTo>
                  <a:pt x="352" y="69"/>
                </a:lnTo>
                <a:lnTo>
                  <a:pt x="375" y="121"/>
                </a:lnTo>
                <a:lnTo>
                  <a:pt x="398" y="190"/>
                </a:lnTo>
                <a:lnTo>
                  <a:pt x="421" y="276"/>
                </a:lnTo>
                <a:lnTo>
                  <a:pt x="439" y="375"/>
                </a:lnTo>
                <a:lnTo>
                  <a:pt x="456" y="488"/>
                </a:lnTo>
              </a:path>
            </a:pathLst>
          </a:custGeom>
          <a:noFill/>
          <a:ln w="38100" cap="rnd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15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5674" name="Freeform 266"/>
          <p:cNvSpPr>
            <a:spLocks/>
          </p:cNvSpPr>
          <p:nvPr/>
        </p:nvSpPr>
        <p:spPr bwMode="auto">
          <a:xfrm>
            <a:off x="4419600" y="2836863"/>
            <a:ext cx="152400" cy="2566987"/>
          </a:xfrm>
          <a:custGeom>
            <a:avLst/>
            <a:gdLst/>
            <a:ahLst/>
            <a:cxnLst>
              <a:cxn ang="0">
                <a:pos x="29" y="1057"/>
              </a:cxn>
              <a:cxn ang="0">
                <a:pos x="2" y="582"/>
              </a:cxn>
              <a:cxn ang="0">
                <a:pos x="2" y="450"/>
              </a:cxn>
              <a:cxn ang="0">
                <a:pos x="2" y="329"/>
              </a:cxn>
              <a:cxn ang="0">
                <a:pos x="2" y="221"/>
              </a:cxn>
              <a:cxn ang="0">
                <a:pos x="2" y="135"/>
              </a:cxn>
              <a:cxn ang="0">
                <a:pos x="2" y="73"/>
              </a:cxn>
              <a:cxn ang="0">
                <a:pos x="0" y="24"/>
              </a:cxn>
              <a:cxn ang="0">
                <a:pos x="16" y="5"/>
              </a:cxn>
              <a:cxn ang="0">
                <a:pos x="62" y="13"/>
              </a:cxn>
              <a:cxn ang="0">
                <a:pos x="49" y="0"/>
              </a:cxn>
              <a:cxn ang="0">
                <a:pos x="62" y="21"/>
              </a:cxn>
              <a:cxn ang="0">
                <a:pos x="78" y="59"/>
              </a:cxn>
              <a:cxn ang="0">
                <a:pos x="85" y="125"/>
              </a:cxn>
              <a:cxn ang="0">
                <a:pos x="85" y="194"/>
              </a:cxn>
              <a:cxn ang="0">
                <a:pos x="85" y="273"/>
              </a:cxn>
              <a:cxn ang="0">
                <a:pos x="85" y="384"/>
              </a:cxn>
              <a:cxn ang="0">
                <a:pos x="85" y="489"/>
              </a:cxn>
              <a:cxn ang="0">
                <a:pos x="92" y="614"/>
              </a:cxn>
              <a:cxn ang="0">
                <a:pos x="96" y="747"/>
              </a:cxn>
              <a:cxn ang="0">
                <a:pos x="96" y="882"/>
              </a:cxn>
              <a:cxn ang="0">
                <a:pos x="96" y="1027"/>
              </a:cxn>
              <a:cxn ang="0">
                <a:pos x="96" y="1348"/>
              </a:cxn>
              <a:cxn ang="0">
                <a:pos x="96" y="1617"/>
              </a:cxn>
            </a:cxnLst>
            <a:rect l="0" t="0" r="r" b="b"/>
            <a:pathLst>
              <a:path w="96" h="1617">
                <a:moveTo>
                  <a:pt x="29" y="1057"/>
                </a:moveTo>
                <a:lnTo>
                  <a:pt x="2" y="582"/>
                </a:lnTo>
                <a:lnTo>
                  <a:pt x="2" y="450"/>
                </a:lnTo>
                <a:lnTo>
                  <a:pt x="2" y="329"/>
                </a:lnTo>
                <a:lnTo>
                  <a:pt x="2" y="221"/>
                </a:lnTo>
                <a:lnTo>
                  <a:pt x="2" y="135"/>
                </a:lnTo>
                <a:lnTo>
                  <a:pt x="2" y="73"/>
                </a:lnTo>
                <a:lnTo>
                  <a:pt x="0" y="24"/>
                </a:lnTo>
                <a:lnTo>
                  <a:pt x="16" y="5"/>
                </a:lnTo>
                <a:lnTo>
                  <a:pt x="62" y="13"/>
                </a:lnTo>
                <a:lnTo>
                  <a:pt x="49" y="0"/>
                </a:lnTo>
                <a:lnTo>
                  <a:pt x="62" y="21"/>
                </a:lnTo>
                <a:lnTo>
                  <a:pt x="78" y="59"/>
                </a:lnTo>
                <a:lnTo>
                  <a:pt x="85" y="125"/>
                </a:lnTo>
                <a:lnTo>
                  <a:pt x="85" y="194"/>
                </a:lnTo>
                <a:lnTo>
                  <a:pt x="85" y="273"/>
                </a:lnTo>
                <a:lnTo>
                  <a:pt x="85" y="384"/>
                </a:lnTo>
                <a:lnTo>
                  <a:pt x="85" y="489"/>
                </a:lnTo>
                <a:lnTo>
                  <a:pt x="92" y="614"/>
                </a:lnTo>
                <a:lnTo>
                  <a:pt x="96" y="747"/>
                </a:lnTo>
                <a:lnTo>
                  <a:pt x="96" y="882"/>
                </a:lnTo>
                <a:lnTo>
                  <a:pt x="96" y="1027"/>
                </a:lnTo>
                <a:lnTo>
                  <a:pt x="96" y="1348"/>
                </a:lnTo>
                <a:lnTo>
                  <a:pt x="96" y="1617"/>
                </a:ln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15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5687" name="Freeform 279"/>
          <p:cNvSpPr>
            <a:spLocks/>
          </p:cNvSpPr>
          <p:nvPr/>
        </p:nvSpPr>
        <p:spPr bwMode="auto">
          <a:xfrm>
            <a:off x="4592638" y="1295400"/>
            <a:ext cx="579437" cy="4173538"/>
          </a:xfrm>
          <a:custGeom>
            <a:avLst/>
            <a:gdLst/>
            <a:ahLst/>
            <a:cxnLst>
              <a:cxn ang="0">
                <a:pos x="365" y="492"/>
              </a:cxn>
              <a:cxn ang="0">
                <a:pos x="263" y="178"/>
              </a:cxn>
              <a:cxn ang="0">
                <a:pos x="96" y="408"/>
              </a:cxn>
              <a:cxn ang="0">
                <a:pos x="0" y="2629"/>
              </a:cxn>
            </a:cxnLst>
            <a:rect l="0" t="0" r="r" b="b"/>
            <a:pathLst>
              <a:path w="365" h="2629">
                <a:moveTo>
                  <a:pt x="365" y="492"/>
                </a:moveTo>
                <a:cubicBezTo>
                  <a:pt x="348" y="440"/>
                  <a:pt x="308" y="192"/>
                  <a:pt x="263" y="178"/>
                </a:cubicBezTo>
                <a:cubicBezTo>
                  <a:pt x="218" y="164"/>
                  <a:pt x="140" y="0"/>
                  <a:pt x="96" y="408"/>
                </a:cubicBezTo>
                <a:cubicBezTo>
                  <a:pt x="52" y="816"/>
                  <a:pt x="20" y="2166"/>
                  <a:pt x="0" y="2629"/>
                </a:cubicBezTo>
              </a:path>
            </a:pathLst>
          </a:custGeom>
          <a:noFill/>
          <a:ln w="28575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spcBef>
                <a:spcPct val="15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5533" name="Text Box 125"/>
          <p:cNvSpPr txBox="1">
            <a:spLocks noChangeArrowheads="1"/>
          </p:cNvSpPr>
          <p:nvPr/>
        </p:nvSpPr>
        <p:spPr bwMode="auto">
          <a:xfrm>
            <a:off x="6858000" y="5486400"/>
            <a:ext cx="1981200" cy="24622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1000" b="1" u="none" dirty="0"/>
              <a:t>  6520 Acres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-67733" y="541867"/>
            <a:ext cx="9211733" cy="5413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MRTFB Support of JADC2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908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8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5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8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8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78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8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530" grpId="0" animBg="1"/>
      <p:bldP spid="785531" grpId="0" animBg="1"/>
      <p:bldP spid="7855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7733" y="541867"/>
            <a:ext cx="9211733" cy="541327"/>
          </a:xfrm>
        </p:spPr>
        <p:txBody>
          <a:bodyPr>
            <a:noAutofit/>
          </a:bodyPr>
          <a:lstStyle/>
          <a:p>
            <a:r>
              <a:rPr lang="en-US" sz="2800" b="1" dirty="0"/>
              <a:t>MRTFB Support of JADC2</a:t>
            </a:r>
            <a:br>
              <a:rPr lang="en-US" sz="2800" b="1" dirty="0"/>
            </a:br>
            <a:r>
              <a:rPr lang="en-US" sz="3200" b="1" dirty="0"/>
              <a:t>MRTFB INTEGRATION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88" y="2488414"/>
            <a:ext cx="7195788" cy="3697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8332" y="2226733"/>
            <a:ext cx="1972733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00958"/>
            <a:ext cx="7255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Joint All Domain Battlespace will require interconnectivity of 2 or more of the DoD Test and Training Ranges</a:t>
            </a:r>
          </a:p>
          <a:p>
            <a:r>
              <a:rPr lang="en-US" sz="1100" dirty="0"/>
              <a:t>      Land, Air, Sea, Space, Cyberspace</a:t>
            </a:r>
          </a:p>
          <a:p>
            <a:r>
              <a:rPr lang="en-US" sz="1100" dirty="0"/>
              <a:t>      Capacity, Capability, Realistic Area of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Requires a non-traditional approach to Distributed Test and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Interoperability – not just connectivity – including COCOMs, MDTF   - common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Denied environments – GPS denied, electronic warfare, electronic attack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5934" y="6122613"/>
            <a:ext cx="269239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Advanced Battle Management System</a:t>
            </a:r>
          </a:p>
          <a:p>
            <a:r>
              <a:rPr lang="en-US" sz="1000" dirty="0"/>
              <a:t>Project Convergence</a:t>
            </a:r>
          </a:p>
          <a:p>
            <a:r>
              <a:rPr lang="en-US" sz="1000" dirty="0"/>
              <a:t>Jukebox,  Valiant Shield</a:t>
            </a:r>
          </a:p>
        </p:txBody>
      </p:sp>
      <p:sp>
        <p:nvSpPr>
          <p:cNvPr id="7" name="Rectangle 6"/>
          <p:cNvSpPr/>
          <p:nvPr/>
        </p:nvSpPr>
        <p:spPr>
          <a:xfrm>
            <a:off x="7340600" y="5901267"/>
            <a:ext cx="423333" cy="28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0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8189" y="541857"/>
            <a:ext cx="9202189" cy="541337"/>
          </a:xfrm>
        </p:spPr>
        <p:txBody>
          <a:bodyPr>
            <a:noAutofit/>
          </a:bodyPr>
          <a:lstStyle/>
          <a:p>
            <a:r>
              <a:rPr lang="en-US" sz="2800" b="1" dirty="0"/>
              <a:t>MRTFB Support of JADC2</a:t>
            </a:r>
            <a:br>
              <a:rPr lang="en-US" sz="2800" b="1" dirty="0"/>
            </a:br>
            <a:r>
              <a:rPr lang="en-US" sz="3200" b="1" dirty="0"/>
              <a:t>CHALLENGES &amp; INITIATIVES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371" y="1313653"/>
            <a:ext cx="7857067" cy="4917814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Multiple Simultaneous Engagements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Number of instruments / personnel for operations and data collection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Area coverage – Time Space Position Information,  Telemetry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Asynchronous Operations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Processes – planning, scheduling, resource allocation – range control   -”at the speed of combat”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Safety Danger Zone Overlap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Risk management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Remote Classified Operations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Autonomous Flight Safety - miniaturization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Threat Presentation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Denied Environment compatibility with instrumentation and control systems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Asymmetrical presentation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Spectrum compatibility – in denied environments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Security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Physical, info, operations, personnel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Cross Domain Solutions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Data Collection Reduction Analysis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How much is enough – to inform solutions to gaps, shortfalls, failures – to inform decisions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Live Virtual Constructive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M&amp;S validation, sustainment and availability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Cost and Schedule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Affordability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Responsive -  change at the speed of threat, software, technology</a:t>
            </a:r>
          </a:p>
        </p:txBody>
      </p:sp>
    </p:spTree>
    <p:extLst>
      <p:ext uri="{BB962C8B-B14F-4D97-AF65-F5344CB8AC3E}">
        <p14:creationId xmlns:p14="http://schemas.microsoft.com/office/powerpoint/2010/main" val="398384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8189" y="541857"/>
            <a:ext cx="9202189" cy="541337"/>
          </a:xfrm>
        </p:spPr>
        <p:txBody>
          <a:bodyPr>
            <a:noAutofit/>
          </a:bodyPr>
          <a:lstStyle/>
          <a:p>
            <a:r>
              <a:rPr lang="en-US" sz="2800" b="1" dirty="0"/>
              <a:t>MRTFB Support of JADC2</a:t>
            </a:r>
            <a:br>
              <a:rPr lang="en-US" sz="2800" b="1" dirty="0"/>
            </a:br>
            <a:r>
              <a:rPr lang="en-US" sz="3200" b="1" dirty="0"/>
              <a:t>PERSISTENT TEST BED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71" y="1083194"/>
            <a:ext cx="7857067" cy="4917814"/>
          </a:xfrm>
        </p:spPr>
        <p:txBody>
          <a:bodyPr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JADC2 Environment is one of persistent change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Acquisition RDT&amp;E Methods Must Be Responsive to Need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Changes in threat – capabilities, TTP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Changes in Network, Software intensive and Artificial Intelligence  Systems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Affordability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Cost to plan, muster, execute and redeploy is costly – time and money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Integration of multiple capabilities is impossible to synch – development cycles, funding profiles, maturity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Persistent Test Bed Concept – incremental approach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Core capability to provide live, live virtual and emulations of MDO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Threat, instrumentation, analysis, developer and operational SMEs</a:t>
            </a:r>
          </a:p>
          <a:p>
            <a:pPr lvl="1" algn="l"/>
            <a:r>
              <a:rPr lang="en-US" sz="1200" dirty="0"/>
              <a:t>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8" y="3508233"/>
            <a:ext cx="4297341" cy="26045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7066" y="3788531"/>
            <a:ext cx="3979333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prstClr val="black"/>
                </a:solidFill>
                <a:latin typeface="Calibri"/>
              </a:rPr>
              <a:t>Characteristics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Replicates /Emulates Tactical Net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Reconfigurable Network Version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         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(~2 hrs Past Current and Future)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Reconfigurable Architecture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         (Div/BDE/BN/PLT slice)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Class / Unclass Connectivity to existing transport nets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Repeatable ‘canned’ threads, scenarios, configuration ver/val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Configuration Management and Control “Golden Brick”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Instrumented so support diagnostics and validation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Managed to systematically control processes and variables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14170" y="3569510"/>
            <a:ext cx="2229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+mj-lt"/>
              </a:rPr>
              <a:t>Composition - CONOPS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Re-purpose, interconnect, or consolidate existing resources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Core transport and computing HW/SW live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Distributed connectivity to labs/sources/ranges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Persistent SME Team – scheduled resources/configs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Supports all Phases of Integration, informs operational assessment through risk/cost/benefit/impact running 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765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53" y="2112012"/>
            <a:ext cx="5347988" cy="4520149"/>
          </a:xfrm>
          <a:prstGeom prst="rect">
            <a:avLst/>
          </a:prstGeom>
        </p:spPr>
      </p:pic>
      <p:sp>
        <p:nvSpPr>
          <p:cNvPr id="163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553200"/>
            <a:ext cx="381000" cy="233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CC8481-1336-4D90-BB05-EA002FA15D4F}" type="slidenum">
              <a:rPr lang="en-US" altLang="en-US" sz="1000"/>
              <a:pPr eaLnBrk="1" hangingPunct="1"/>
              <a:t>8</a:t>
            </a:fld>
            <a:endParaRPr lang="en-US" altLang="en-US" sz="1000" dirty="0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77100" y="1153340"/>
            <a:ext cx="7905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i="1" u="sng" dirty="0">
                <a:latin typeface="Tahoma" pitchFamily="34" charset="0"/>
              </a:rPr>
              <a:t>It’s ALL about  LEARNING  - Reducing RISK  - Increasing Confidence </a:t>
            </a:r>
          </a:p>
          <a:p>
            <a:pPr algn="ctr">
              <a:defRPr/>
            </a:pPr>
            <a:r>
              <a:rPr lang="en-US" sz="1200" b="1" i="1" dirty="0">
                <a:latin typeface="Tahoma" pitchFamily="34" charset="0"/>
              </a:rPr>
              <a:t>	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141158" y="1501086"/>
            <a:ext cx="2800350" cy="1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 dirty="0"/>
              <a:t>REQUIRED INFORMATION</a:t>
            </a:r>
          </a:p>
          <a:p>
            <a:pPr algn="ctr" eaLnBrk="1" hangingPunct="1">
              <a:spcBef>
                <a:spcPct val="20000"/>
              </a:spcBef>
            </a:pPr>
            <a:endParaRPr lang="en-US" altLang="en-US" sz="100" i="1" dirty="0"/>
          </a:p>
          <a:p>
            <a:pPr algn="ctr" eaLnBrk="1" hangingPunct="1">
              <a:spcBef>
                <a:spcPct val="20000"/>
              </a:spcBef>
            </a:pPr>
            <a:endParaRPr lang="en-US" altLang="en-US" sz="700" i="1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/>
              <a:t>Performance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/>
              <a:t>Effectiveness</a:t>
            </a:r>
            <a:endParaRPr lang="en-US" altLang="en-US" sz="11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/>
              <a:t>Suitability</a:t>
            </a:r>
            <a:endParaRPr lang="en-US" altLang="en-US" sz="1100" dirty="0"/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/>
              <a:t>Survivability 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b="1" dirty="0"/>
              <a:t>DOTLmPF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2971777" y="1540702"/>
            <a:ext cx="5867401" cy="57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 altLang="en-US" sz="1050" b="1" dirty="0"/>
              <a:t>WHERE DO YOU GET IT?  </a:t>
            </a:r>
            <a:r>
              <a:rPr lang="en-US" altLang="en-US" sz="1050" dirty="0"/>
              <a:t>&gt;  M&amp;S, DT&amp;E, OT&amp;E, Phased Integration</a:t>
            </a:r>
          </a:p>
          <a:p>
            <a:pPr eaLnBrk="1" hangingPunct="1">
              <a:lnSpc>
                <a:spcPct val="75000"/>
              </a:lnSpc>
            </a:pPr>
            <a:endParaRPr lang="en-US" altLang="en-US" sz="1000" b="1" dirty="0"/>
          </a:p>
          <a:p>
            <a:pPr eaLnBrk="1" hangingPunct="1">
              <a:lnSpc>
                <a:spcPct val="75000"/>
              </a:lnSpc>
            </a:pPr>
            <a:r>
              <a:rPr lang="en-US" altLang="en-US" sz="1050" b="1" dirty="0"/>
              <a:t>HOW MUCH IS ENOUGH?  </a:t>
            </a:r>
            <a:r>
              <a:rPr lang="en-US" altLang="en-US" sz="1050" dirty="0"/>
              <a:t>&gt;  Knowledge / Risk Management Plan</a:t>
            </a:r>
          </a:p>
          <a:p>
            <a:pPr eaLnBrk="1" hangingPunct="1">
              <a:lnSpc>
                <a:spcPct val="75000"/>
              </a:lnSpc>
            </a:pPr>
            <a:endParaRPr lang="en-US" altLang="en-US" sz="1050" b="1" dirty="0"/>
          </a:p>
        </p:txBody>
      </p:sp>
      <p:sp>
        <p:nvSpPr>
          <p:cNvPr id="16392" name="Line 22"/>
          <p:cNvSpPr>
            <a:spLocks noChangeShapeType="1"/>
          </p:cNvSpPr>
          <p:nvPr/>
        </p:nvSpPr>
        <p:spPr bwMode="auto">
          <a:xfrm flipV="1">
            <a:off x="2612519" y="1610246"/>
            <a:ext cx="3619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Text Box 29"/>
          <p:cNvSpPr txBox="1">
            <a:spLocks noChangeArrowheads="1"/>
          </p:cNvSpPr>
          <p:nvPr/>
        </p:nvSpPr>
        <p:spPr bwMode="auto">
          <a:xfrm>
            <a:off x="4969981" y="3076913"/>
            <a:ext cx="396972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Balancing Act: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Tool / How Much = Acceptable Risk?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Too Little Test = Too Much Risk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Too Much Testing = Too Much Cost/Schedule for Return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Test Managed by Value Ratio = Risk Reduction / Cost</a:t>
            </a:r>
          </a:p>
        </p:txBody>
      </p:sp>
      <p:sp>
        <p:nvSpPr>
          <p:cNvPr id="16396" name="Text Box 30"/>
          <p:cNvSpPr txBox="1">
            <a:spLocks noChangeArrowheads="1"/>
          </p:cNvSpPr>
          <p:nvPr/>
        </p:nvSpPr>
        <p:spPr bwMode="auto">
          <a:xfrm>
            <a:off x="4182272" y="4811014"/>
            <a:ext cx="3625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333399"/>
                </a:solidFill>
              </a:rPr>
              <a:t>Decision point – Acceptable Risk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58189" y="56190"/>
            <a:ext cx="9202189" cy="1027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1" dirty="0"/>
              <a:t>MRTFB Support of JADC2</a:t>
            </a:r>
            <a:br>
              <a:rPr lang="en-US" sz="2800" b="1" dirty="0"/>
            </a:br>
            <a:r>
              <a:rPr lang="en-US" sz="3200" b="1" dirty="0"/>
              <a:t>INFORMED RISK MANAGEMENT APPROACH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105" y="6417231"/>
            <a:ext cx="822960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JADC2 itself is not testable – the Warfighting Functions it delivers are</a:t>
            </a:r>
          </a:p>
        </p:txBody>
      </p:sp>
    </p:spTree>
    <p:extLst>
      <p:ext uri="{BB962C8B-B14F-4D97-AF65-F5344CB8AC3E}">
        <p14:creationId xmlns:p14="http://schemas.microsoft.com/office/powerpoint/2010/main" val="329517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8873"/>
          <a:stretch/>
        </p:blipFill>
        <p:spPr>
          <a:xfrm>
            <a:off x="1724025" y="1237655"/>
            <a:ext cx="5895975" cy="400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6200" y="1828800"/>
            <a:ext cx="1295400" cy="2209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&amp; SUSTAIN </a:t>
            </a:r>
          </a:p>
          <a:p>
            <a:pPr algn="ctr"/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Iteratively </a:t>
            </a:r>
          </a:p>
          <a:p>
            <a:pPr algn="ctr"/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1828800"/>
            <a:ext cx="13716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Fielding Decision</a:t>
            </a:r>
          </a:p>
          <a:p>
            <a:pPr algn="ctr"/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Management Based decision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1816290"/>
            <a:ext cx="15113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Operational Assessment</a:t>
            </a:r>
          </a:p>
          <a:p>
            <a:pPr algn="ctr"/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Task/Org/Arch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-Knowledge Gap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based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unit size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threat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scenario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instrument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 data</a:t>
            </a:r>
          </a:p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2496" y="1832212"/>
            <a:ext cx="1339504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Phased Integration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0-3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 API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Points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 based    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Integration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Test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User jury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Cyber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829937"/>
            <a:ext cx="1350626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POR(s) </a:t>
            </a:r>
          </a:p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</a:t>
            </a:r>
          </a:p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 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Developmental / Operational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-climatic, emi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-ew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-integration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-log demo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-safety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1450" y="1463798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</a:p>
        </p:txBody>
      </p:sp>
      <p:sp>
        <p:nvSpPr>
          <p:cNvPr id="9" name="Right Triangle 8"/>
          <p:cNvSpPr/>
          <p:nvPr/>
        </p:nvSpPr>
        <p:spPr>
          <a:xfrm flipH="1">
            <a:off x="1752600" y="1371600"/>
            <a:ext cx="5867400" cy="369197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 / Confidence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800"/>
            <a:ext cx="14478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</a:t>
            </a:r>
          </a:p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Requirements</a:t>
            </a:r>
          </a:p>
          <a:p>
            <a:pPr algn="ctr"/>
            <a:endParaRPr lang="en-US" sz="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Tech-Operation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POR </a:t>
            </a:r>
          </a:p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KPP/KSA…</a:t>
            </a:r>
          </a:p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COIC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IS/NeMC CDD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DOTLmPF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 Org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MOP / MOE  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1228725"/>
            <a:ext cx="71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492398" y="4293153"/>
            <a:ext cx="3416300" cy="51932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2000">
                <a:srgbClr val="92D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Running Estimate of Gaps drives OA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0775" y="4117776"/>
            <a:ext cx="2233504" cy="72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to the Gaps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we need to know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we know,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don’t we know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5778" y="4136999"/>
            <a:ext cx="1471972" cy="10310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Risk/Impact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Cost/Benefit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Ver/Val knowns in operational environment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62100" y="4794724"/>
            <a:ext cx="6248400" cy="1606076"/>
            <a:chOff x="1562100" y="4730517"/>
            <a:chExt cx="6248400" cy="1757513"/>
          </a:xfrm>
        </p:grpSpPr>
        <p:grpSp>
          <p:nvGrpSpPr>
            <p:cNvPr id="16" name="Group 15"/>
            <p:cNvGrpSpPr/>
            <p:nvPr/>
          </p:nvGrpSpPr>
          <p:grpSpPr>
            <a:xfrm>
              <a:off x="1562100" y="4730517"/>
              <a:ext cx="6248400" cy="1757513"/>
              <a:chOff x="3544209" y="1981200"/>
              <a:chExt cx="1568980" cy="127251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4381669" y="2037566"/>
                <a:ext cx="731520" cy="1216152"/>
              </a:xfrm>
              <a:prstGeom prst="curvedLeftArrow">
                <a:avLst/>
              </a:prstGeom>
              <a:solidFill>
                <a:srgbClr val="0066FF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Curved Right Arrow 21"/>
              <p:cNvSpPr/>
              <p:nvPr/>
            </p:nvSpPr>
            <p:spPr>
              <a:xfrm flipV="1">
                <a:off x="3544209" y="1981200"/>
                <a:ext cx="731520" cy="1216152"/>
              </a:xfrm>
              <a:prstGeom prst="curvedRightArrow">
                <a:avLst/>
              </a:prstGeom>
              <a:solidFill>
                <a:srgbClr val="0066FF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21210209">
              <a:off x="2537787" y="5013811"/>
              <a:ext cx="1308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Responsive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21346866">
              <a:off x="5202766" y="5827937"/>
              <a:ext cx="1308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Iterative</a:t>
              </a:r>
              <a:r>
                <a:rPr lang="en-US" sz="1600" i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08488" y="5417111"/>
              <a:ext cx="19988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Changes in Threat Technology, CBA/ONS…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21572" y="5222749"/>
              <a:ext cx="2537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Evolve </a:t>
              </a:r>
            </a:p>
            <a:p>
              <a:r>
                <a:rPr lang="en-US" sz="1400" i="1" dirty="0"/>
                <a:t>When  Needed, When Available 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7359129" y="1066800"/>
            <a:ext cx="451371" cy="749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0477" y="39754"/>
            <a:ext cx="9202189" cy="1027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b="1" dirty="0"/>
              <a:t>MRTFB Support of JADC2</a:t>
            </a:r>
            <a:br>
              <a:rPr lang="en-US" sz="2800" b="1" dirty="0"/>
            </a:br>
            <a:r>
              <a:rPr lang="en-US" sz="3200" b="1" dirty="0"/>
              <a:t>INFORMED RISK MANAGEMENT APPROACH</a:t>
            </a:r>
          </a:p>
        </p:txBody>
      </p:sp>
    </p:spTree>
    <p:extLst>
      <p:ext uri="{BB962C8B-B14F-4D97-AF65-F5344CB8AC3E}">
        <p14:creationId xmlns:p14="http://schemas.microsoft.com/office/powerpoint/2010/main" val="73582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6091</TotalTime>
  <Words>1058</Words>
  <Application>Microsoft Macintosh PowerPoint</Application>
  <PresentationFormat>On-screen Show (4:3)</PresentationFormat>
  <Paragraphs>249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Verdana</vt:lpstr>
      <vt:lpstr>Wingdings</vt:lpstr>
      <vt:lpstr>Office Theme</vt:lpstr>
      <vt:lpstr>Photo Editor Photo</vt:lpstr>
      <vt:lpstr>MRTFB Support of JADC2</vt:lpstr>
      <vt:lpstr>MRTFB Support of JADC2 AGENDA</vt:lpstr>
      <vt:lpstr>PowerPoint Presentation</vt:lpstr>
      <vt:lpstr>PowerPoint Presentation</vt:lpstr>
      <vt:lpstr>MRTFB Support of JADC2 MRTFB INTEGRATION</vt:lpstr>
      <vt:lpstr>MRTFB Support of JADC2 CHALLENGES &amp; INITIATIVES</vt:lpstr>
      <vt:lpstr>MRTFB Support of JADC2 PERSISTENT TEST BED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Sands Missile Range Command Overview</dc:title>
  <dc:creator>greg devogel;michael Zmuda</dc:creator>
  <cp:lastModifiedBy>Lena Moran</cp:lastModifiedBy>
  <cp:revision>113</cp:revision>
  <cp:lastPrinted>2018-12-17T20:31:52Z</cp:lastPrinted>
  <dcterms:modified xsi:type="dcterms:W3CDTF">2021-07-14T12:40:22Z</dcterms:modified>
</cp:coreProperties>
</file>