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 id="2147483698" r:id="rId5"/>
  </p:sldMasterIdLst>
  <p:notesMasterIdLst>
    <p:notesMasterId r:id="rId30"/>
  </p:notesMasterIdLst>
  <p:sldIdLst>
    <p:sldId id="368" r:id="rId6"/>
    <p:sldId id="384" r:id="rId7"/>
    <p:sldId id="385" r:id="rId8"/>
    <p:sldId id="391" r:id="rId9"/>
    <p:sldId id="419" r:id="rId10"/>
    <p:sldId id="389" r:id="rId11"/>
    <p:sldId id="390" r:id="rId12"/>
    <p:sldId id="394" r:id="rId13"/>
    <p:sldId id="395" r:id="rId14"/>
    <p:sldId id="396" r:id="rId15"/>
    <p:sldId id="398" r:id="rId16"/>
    <p:sldId id="399" r:id="rId17"/>
    <p:sldId id="400" r:id="rId18"/>
    <p:sldId id="421" r:id="rId19"/>
    <p:sldId id="422" r:id="rId20"/>
    <p:sldId id="423" r:id="rId21"/>
    <p:sldId id="404" r:id="rId22"/>
    <p:sldId id="405" r:id="rId23"/>
    <p:sldId id="424" r:id="rId24"/>
    <p:sldId id="426" r:id="rId25"/>
    <p:sldId id="413" r:id="rId26"/>
    <p:sldId id="417" r:id="rId27"/>
    <p:sldId id="415" r:id="rId28"/>
    <p:sldId id="416" r:id="rId29"/>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ke, Sarah E Ctr USAF AETC AFIT/ENS" initials="BSECUAA" lastIdx="8" clrIdx="0">
    <p:extLst>
      <p:ext uri="{19B8F6BF-5375-455C-9EA6-DF929625EA0E}">
        <p15:presenceInfo xmlns:p15="http://schemas.microsoft.com/office/powerpoint/2012/main" userId="S-1-5-21-1660827705-1073358324-288910612-912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CEE9"/>
    <a:srgbClr val="FFFF99"/>
    <a:srgbClr val="CCE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63" autoAdjust="0"/>
    <p:restoredTop sz="81025" autoAdjust="0"/>
  </p:normalViewPr>
  <p:slideViewPr>
    <p:cSldViewPr snapToGrid="0">
      <p:cViewPr varScale="1">
        <p:scale>
          <a:sx n="105" d="100"/>
          <a:sy n="105" d="100"/>
        </p:scale>
        <p:origin x="1960"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 units="1/cm"/>
          <inkml:channelProperty channel="Y" name="resolution" value="30.85714" units="1/cm"/>
          <inkml:channelProperty channel="T" name="resolution" value="1" units="1/dev"/>
        </inkml:channelProperties>
      </inkml:inkSource>
      <inkml:timestamp xml:id="ts0" timeString="2021-08-08T15:37:38.82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9943 15262 0,'554'0'272,"-444"0"-265,-21 0 5,-45 0-9,333 0 59,-289 0-56,-21 0 6,-1 0-7,23 0-1,-1 0 2,-44 0 4,45 0 0,-23 0-1,45 0-1,-22 0-5,22 0 8,-1 0-1,-65 0-2,21 0 0,23 0-4,-45 0 7,22 0-1,1 0-5,-23 0 4,22 0-5,1 0 7,-45 0 0,0 0-5,45 0 2,-23 0-1,22 0 3,-21 0 0,21 0-7,0-44 10,67 44-9,-66 0 6,-23-22-1,22 22-5,23 0 8,-67 0-8,0 0 8,1 0 0,-1 0-10,22 0 8,-22 0 10,0 0-16,0 0 5,45-44-1,-45 44 5,67 0-7,-23 0-2,45 0 6,-1 0-2,-65 0 1,43 0 1,-21 0-3,43 0 2,-65 0-1,21 0-3,-44 0 5,0 0-4,23 0 4,-23 0 22,0 0-15,0 0 1,0 0-15,0 0 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1" tIns="47111" rIns="94221" bIns="47111"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023093" y="0"/>
            <a:ext cx="3077739" cy="469424"/>
          </a:xfrm>
          <a:prstGeom prst="rect">
            <a:avLst/>
          </a:prstGeom>
        </p:spPr>
        <p:txBody>
          <a:bodyPr vert="horz" lIns="94221" tIns="47111" rIns="94221" bIns="47111" rtlCol="0"/>
          <a:lstStyle>
            <a:lvl1pPr algn="r" fontAlgn="auto">
              <a:spcBef>
                <a:spcPts val="0"/>
              </a:spcBef>
              <a:spcAft>
                <a:spcPts val="0"/>
              </a:spcAft>
              <a:defRPr sz="1200">
                <a:latin typeface="+mn-lt"/>
                <a:cs typeface="+mn-cs"/>
              </a:defRPr>
            </a:lvl1pPr>
          </a:lstStyle>
          <a:p>
            <a:pPr>
              <a:defRPr/>
            </a:pPr>
            <a:fld id="{58B11FDD-5CAA-4270-8F94-E86DB2F88014}" type="datetimeFigureOut">
              <a:rPr lang="en-US"/>
              <a:pPr>
                <a:defRPr/>
              </a:pPr>
              <a:t>8/10/21</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21" tIns="47111" rIns="94221" bIns="47111" rtlCol="0" anchor="ctr"/>
          <a:lstStyle/>
          <a:p>
            <a:pPr lvl="0"/>
            <a:endParaRPr lang="en-US" noProof="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1" tIns="47111" rIns="94221" bIns="4711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1" tIns="47111" rIns="94221" bIns="47111"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21" tIns="47111" rIns="94221" bIns="47111" rtlCol="0" anchor="b"/>
          <a:lstStyle>
            <a:lvl1pPr algn="r" fontAlgn="auto">
              <a:spcBef>
                <a:spcPts val="0"/>
              </a:spcBef>
              <a:spcAft>
                <a:spcPts val="0"/>
              </a:spcAft>
              <a:defRPr sz="1200">
                <a:latin typeface="+mn-lt"/>
                <a:cs typeface="+mn-cs"/>
              </a:defRPr>
            </a:lvl1pPr>
          </a:lstStyle>
          <a:p>
            <a:pPr>
              <a:defRPr/>
            </a:pPr>
            <a:fld id="{AFD05268-DA53-4CE5-8279-7E986169A7B6}" type="slidenum">
              <a:rPr lang="en-US"/>
              <a:pPr>
                <a:defRPr/>
              </a:pPr>
              <a:t>‹#›</a:t>
            </a:fld>
            <a:endParaRPr lang="en-US"/>
          </a:p>
        </p:txBody>
      </p:sp>
    </p:spTree>
    <p:extLst>
      <p:ext uri="{BB962C8B-B14F-4D97-AF65-F5344CB8AC3E}">
        <p14:creationId xmlns:p14="http://schemas.microsoft.com/office/powerpoint/2010/main" val="18558026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1</a:t>
            </a:fld>
            <a:endParaRPr lang="en-US"/>
          </a:p>
        </p:txBody>
      </p:sp>
    </p:spTree>
    <p:extLst>
      <p:ext uri="{BB962C8B-B14F-4D97-AF65-F5344CB8AC3E}">
        <p14:creationId xmlns:p14="http://schemas.microsoft.com/office/powerpoint/2010/main" val="4089269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10</a:t>
            </a:fld>
            <a:endParaRPr lang="en-US"/>
          </a:p>
        </p:txBody>
      </p:sp>
    </p:spTree>
    <p:extLst>
      <p:ext uri="{BB962C8B-B14F-4D97-AF65-F5344CB8AC3E}">
        <p14:creationId xmlns:p14="http://schemas.microsoft.com/office/powerpoint/2010/main" val="78800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11</a:t>
            </a:fld>
            <a:endParaRPr lang="en-US"/>
          </a:p>
        </p:txBody>
      </p:sp>
    </p:spTree>
    <p:extLst>
      <p:ext uri="{BB962C8B-B14F-4D97-AF65-F5344CB8AC3E}">
        <p14:creationId xmlns:p14="http://schemas.microsoft.com/office/powerpoint/2010/main" val="490902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12</a:t>
            </a:fld>
            <a:endParaRPr lang="en-US"/>
          </a:p>
        </p:txBody>
      </p:sp>
    </p:spTree>
    <p:extLst>
      <p:ext uri="{BB962C8B-B14F-4D97-AF65-F5344CB8AC3E}">
        <p14:creationId xmlns:p14="http://schemas.microsoft.com/office/powerpoint/2010/main" val="1867024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641">
              <a:defRPr/>
            </a:pPr>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13</a:t>
            </a:fld>
            <a:endParaRPr lang="en-US"/>
          </a:p>
        </p:txBody>
      </p:sp>
    </p:spTree>
    <p:extLst>
      <p:ext uri="{BB962C8B-B14F-4D97-AF65-F5344CB8AC3E}">
        <p14:creationId xmlns:p14="http://schemas.microsoft.com/office/powerpoint/2010/main" val="302746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14</a:t>
            </a:fld>
            <a:endParaRPr lang="en-US"/>
          </a:p>
        </p:txBody>
      </p:sp>
    </p:spTree>
    <p:extLst>
      <p:ext uri="{BB962C8B-B14F-4D97-AF65-F5344CB8AC3E}">
        <p14:creationId xmlns:p14="http://schemas.microsoft.com/office/powerpoint/2010/main" val="51898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15</a:t>
            </a:fld>
            <a:endParaRPr lang="en-US"/>
          </a:p>
        </p:txBody>
      </p:sp>
    </p:spTree>
    <p:extLst>
      <p:ext uri="{BB962C8B-B14F-4D97-AF65-F5344CB8AC3E}">
        <p14:creationId xmlns:p14="http://schemas.microsoft.com/office/powerpoint/2010/main" val="508239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16</a:t>
            </a:fld>
            <a:endParaRPr lang="en-US"/>
          </a:p>
        </p:txBody>
      </p:sp>
    </p:spTree>
    <p:extLst>
      <p:ext uri="{BB962C8B-B14F-4D97-AF65-F5344CB8AC3E}">
        <p14:creationId xmlns:p14="http://schemas.microsoft.com/office/powerpoint/2010/main" val="3199897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17</a:t>
            </a:fld>
            <a:endParaRPr lang="en-US"/>
          </a:p>
        </p:txBody>
      </p:sp>
    </p:spTree>
    <p:extLst>
      <p:ext uri="{BB962C8B-B14F-4D97-AF65-F5344CB8AC3E}">
        <p14:creationId xmlns:p14="http://schemas.microsoft.com/office/powerpoint/2010/main" val="965936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18</a:t>
            </a:fld>
            <a:endParaRPr lang="en-US"/>
          </a:p>
        </p:txBody>
      </p:sp>
    </p:spTree>
    <p:extLst>
      <p:ext uri="{BB962C8B-B14F-4D97-AF65-F5344CB8AC3E}">
        <p14:creationId xmlns:p14="http://schemas.microsoft.com/office/powerpoint/2010/main" val="2546061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19</a:t>
            </a:fld>
            <a:endParaRPr lang="en-US"/>
          </a:p>
        </p:txBody>
      </p:sp>
    </p:spTree>
    <p:extLst>
      <p:ext uri="{BB962C8B-B14F-4D97-AF65-F5344CB8AC3E}">
        <p14:creationId xmlns:p14="http://schemas.microsoft.com/office/powerpoint/2010/main" val="2222566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2</a:t>
            </a:fld>
            <a:endParaRPr lang="en-US"/>
          </a:p>
        </p:txBody>
      </p:sp>
    </p:spTree>
    <p:extLst>
      <p:ext uri="{BB962C8B-B14F-4D97-AF65-F5344CB8AC3E}">
        <p14:creationId xmlns:p14="http://schemas.microsoft.com/office/powerpoint/2010/main" val="1137564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20</a:t>
            </a:fld>
            <a:endParaRPr lang="en-US"/>
          </a:p>
        </p:txBody>
      </p:sp>
    </p:spTree>
    <p:extLst>
      <p:ext uri="{BB962C8B-B14F-4D97-AF65-F5344CB8AC3E}">
        <p14:creationId xmlns:p14="http://schemas.microsoft.com/office/powerpoint/2010/main" val="3907442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21</a:t>
            </a:fld>
            <a:endParaRPr lang="en-US"/>
          </a:p>
        </p:txBody>
      </p:sp>
    </p:spTree>
    <p:extLst>
      <p:ext uri="{BB962C8B-B14F-4D97-AF65-F5344CB8AC3E}">
        <p14:creationId xmlns:p14="http://schemas.microsoft.com/office/powerpoint/2010/main" val="3767010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22</a:t>
            </a:fld>
            <a:endParaRPr lang="en-US"/>
          </a:p>
        </p:txBody>
      </p:sp>
    </p:spTree>
    <p:extLst>
      <p:ext uri="{BB962C8B-B14F-4D97-AF65-F5344CB8AC3E}">
        <p14:creationId xmlns:p14="http://schemas.microsoft.com/office/powerpoint/2010/main" val="152903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23</a:t>
            </a:fld>
            <a:endParaRPr lang="en-US"/>
          </a:p>
        </p:txBody>
      </p:sp>
    </p:spTree>
    <p:extLst>
      <p:ext uri="{BB962C8B-B14F-4D97-AF65-F5344CB8AC3E}">
        <p14:creationId xmlns:p14="http://schemas.microsoft.com/office/powerpoint/2010/main" val="953525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24</a:t>
            </a:fld>
            <a:endParaRPr lang="en-US"/>
          </a:p>
        </p:txBody>
      </p:sp>
    </p:spTree>
    <p:extLst>
      <p:ext uri="{BB962C8B-B14F-4D97-AF65-F5344CB8AC3E}">
        <p14:creationId xmlns:p14="http://schemas.microsoft.com/office/powerpoint/2010/main" val="4010236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3</a:t>
            </a:fld>
            <a:endParaRPr lang="en-US"/>
          </a:p>
        </p:txBody>
      </p:sp>
    </p:spTree>
    <p:extLst>
      <p:ext uri="{BB962C8B-B14F-4D97-AF65-F5344CB8AC3E}">
        <p14:creationId xmlns:p14="http://schemas.microsoft.com/office/powerpoint/2010/main" val="3286003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4</a:t>
            </a:fld>
            <a:endParaRPr lang="en-US"/>
          </a:p>
        </p:txBody>
      </p:sp>
    </p:spTree>
    <p:extLst>
      <p:ext uri="{BB962C8B-B14F-4D97-AF65-F5344CB8AC3E}">
        <p14:creationId xmlns:p14="http://schemas.microsoft.com/office/powerpoint/2010/main" val="2225236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5</a:t>
            </a:fld>
            <a:endParaRPr lang="en-US"/>
          </a:p>
        </p:txBody>
      </p:sp>
    </p:spTree>
    <p:extLst>
      <p:ext uri="{BB962C8B-B14F-4D97-AF65-F5344CB8AC3E}">
        <p14:creationId xmlns:p14="http://schemas.microsoft.com/office/powerpoint/2010/main" val="1538413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6</a:t>
            </a:fld>
            <a:endParaRPr lang="en-US"/>
          </a:p>
        </p:txBody>
      </p:sp>
    </p:spTree>
    <p:extLst>
      <p:ext uri="{BB962C8B-B14F-4D97-AF65-F5344CB8AC3E}">
        <p14:creationId xmlns:p14="http://schemas.microsoft.com/office/powerpoint/2010/main" val="3809172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641">
              <a:defRPr/>
            </a:pPr>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7</a:t>
            </a:fld>
            <a:endParaRPr lang="en-US"/>
          </a:p>
        </p:txBody>
      </p:sp>
    </p:spTree>
    <p:extLst>
      <p:ext uri="{BB962C8B-B14F-4D97-AF65-F5344CB8AC3E}">
        <p14:creationId xmlns:p14="http://schemas.microsoft.com/office/powerpoint/2010/main" val="380426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8</a:t>
            </a:fld>
            <a:endParaRPr lang="en-US"/>
          </a:p>
        </p:txBody>
      </p:sp>
    </p:spTree>
    <p:extLst>
      <p:ext uri="{BB962C8B-B14F-4D97-AF65-F5344CB8AC3E}">
        <p14:creationId xmlns:p14="http://schemas.microsoft.com/office/powerpoint/2010/main" val="749214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endParaRPr lang="en-US" dirty="0"/>
          </a:p>
        </p:txBody>
      </p:sp>
      <p:sp>
        <p:nvSpPr>
          <p:cNvPr id="4" name="Slide Number Placeholder 3"/>
          <p:cNvSpPr>
            <a:spLocks noGrp="1"/>
          </p:cNvSpPr>
          <p:nvPr>
            <p:ph type="sldNum" sz="quarter" idx="10"/>
          </p:nvPr>
        </p:nvSpPr>
        <p:spPr/>
        <p:txBody>
          <a:bodyPr/>
          <a:lstStyle/>
          <a:p>
            <a:pPr>
              <a:defRPr/>
            </a:pPr>
            <a:fld id="{AFD05268-DA53-4CE5-8279-7E986169A7B6}" type="slidenum">
              <a:rPr lang="en-US" smtClean="0"/>
              <a:pPr>
                <a:defRPr/>
              </a:pPr>
              <a:t>9</a:t>
            </a:fld>
            <a:endParaRPr lang="en-US"/>
          </a:p>
        </p:txBody>
      </p:sp>
    </p:spTree>
    <p:extLst>
      <p:ext uri="{BB962C8B-B14F-4D97-AF65-F5344CB8AC3E}">
        <p14:creationId xmlns:p14="http://schemas.microsoft.com/office/powerpoint/2010/main" val="2063092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1B7B8834-6342-4FA2-8AEC-54BE8E53ABFB}" type="datetime1">
              <a:rPr lang="en-US"/>
              <a:pPr>
                <a:defRPr/>
              </a:pPr>
              <a:t>8/10/21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01F21F-884A-4680-B5E7-6A3036D5D0E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217236-7ABD-4885-AA9C-5A6310C29DA7}" type="datetimeFigureOut">
              <a:rPr lang="en-US" smtClean="0"/>
              <a:t>8/10/21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9C3B0-C015-4A85-A5EB-B7C206F4838D}" type="slidenum">
              <a:rPr lang="en-US" smtClean="0"/>
              <a:t>‹#›</a:t>
            </a:fld>
            <a:endParaRPr lang="en-US"/>
          </a:p>
        </p:txBody>
      </p:sp>
    </p:spTree>
    <p:extLst>
      <p:ext uri="{BB962C8B-B14F-4D97-AF65-F5344CB8AC3E}">
        <p14:creationId xmlns:p14="http://schemas.microsoft.com/office/powerpoint/2010/main" val="2156786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217236-7ABD-4885-AA9C-5A6310C29DA7}" type="datetimeFigureOut">
              <a:rPr lang="en-US" smtClean="0"/>
              <a:t>8/10/21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19C3B0-C015-4A85-A5EB-B7C206F4838D}" type="slidenum">
              <a:rPr lang="en-US" smtClean="0"/>
              <a:t>‹#›</a:t>
            </a:fld>
            <a:endParaRPr lang="en-US"/>
          </a:p>
        </p:txBody>
      </p:sp>
    </p:spTree>
    <p:extLst>
      <p:ext uri="{BB962C8B-B14F-4D97-AF65-F5344CB8AC3E}">
        <p14:creationId xmlns:p14="http://schemas.microsoft.com/office/powerpoint/2010/main" val="399638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217236-7ABD-4885-AA9C-5A6310C29DA7}" type="datetimeFigureOut">
              <a:rPr lang="en-US" smtClean="0"/>
              <a:t>8/10/21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19C3B0-C015-4A85-A5EB-B7C206F4838D}" type="slidenum">
              <a:rPr lang="en-US" smtClean="0"/>
              <a:t>‹#›</a:t>
            </a:fld>
            <a:endParaRPr lang="en-US"/>
          </a:p>
        </p:txBody>
      </p:sp>
    </p:spTree>
    <p:extLst>
      <p:ext uri="{BB962C8B-B14F-4D97-AF65-F5344CB8AC3E}">
        <p14:creationId xmlns:p14="http://schemas.microsoft.com/office/powerpoint/2010/main" val="398502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354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217236-7ABD-4885-AA9C-5A6310C29DA7}" type="datetimeFigureOut">
              <a:rPr lang="en-US" smtClean="0"/>
              <a:t>8/10/21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19C3B0-C015-4A85-A5EB-B7C206F4838D}" type="slidenum">
              <a:rPr lang="en-US" smtClean="0"/>
              <a:t>‹#›</a:t>
            </a:fld>
            <a:endParaRPr lang="en-US"/>
          </a:p>
        </p:txBody>
      </p:sp>
    </p:spTree>
    <p:extLst>
      <p:ext uri="{BB962C8B-B14F-4D97-AF65-F5344CB8AC3E}">
        <p14:creationId xmlns:p14="http://schemas.microsoft.com/office/powerpoint/2010/main" val="1486486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217236-7ABD-4885-AA9C-5A6310C29DA7}" type="datetimeFigureOut">
              <a:rPr lang="en-US" smtClean="0"/>
              <a:t>8/10/21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19C3B0-C015-4A85-A5EB-B7C206F4838D}" type="slidenum">
              <a:rPr lang="en-US" smtClean="0"/>
              <a:t>‹#›</a:t>
            </a:fld>
            <a:endParaRPr lang="en-US"/>
          </a:p>
        </p:txBody>
      </p:sp>
    </p:spTree>
    <p:extLst>
      <p:ext uri="{BB962C8B-B14F-4D97-AF65-F5344CB8AC3E}">
        <p14:creationId xmlns:p14="http://schemas.microsoft.com/office/powerpoint/2010/main" val="3252967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217236-7ABD-4885-AA9C-5A6310C29DA7}" type="datetimeFigureOut">
              <a:rPr lang="en-US" smtClean="0"/>
              <a:t>8/10/21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9C3B0-C015-4A85-A5EB-B7C206F4838D}" type="slidenum">
              <a:rPr lang="en-US" smtClean="0"/>
              <a:t>‹#›</a:t>
            </a:fld>
            <a:endParaRPr lang="en-US"/>
          </a:p>
        </p:txBody>
      </p:sp>
    </p:spTree>
    <p:extLst>
      <p:ext uri="{BB962C8B-B14F-4D97-AF65-F5344CB8AC3E}">
        <p14:creationId xmlns:p14="http://schemas.microsoft.com/office/powerpoint/2010/main" val="2304801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217236-7ABD-4885-AA9C-5A6310C29DA7}" type="datetimeFigureOut">
              <a:rPr lang="en-US" smtClean="0"/>
              <a:t>8/10/21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9C3B0-C015-4A85-A5EB-B7C206F4838D}" type="slidenum">
              <a:rPr lang="en-US" smtClean="0"/>
              <a:t>‹#›</a:t>
            </a:fld>
            <a:endParaRPr lang="en-US"/>
          </a:p>
        </p:txBody>
      </p:sp>
    </p:spTree>
    <p:extLst>
      <p:ext uri="{BB962C8B-B14F-4D97-AF65-F5344CB8AC3E}">
        <p14:creationId xmlns:p14="http://schemas.microsoft.com/office/powerpoint/2010/main" val="1406586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217236-7ABD-4885-AA9C-5A6310C29DA7}" type="datetimeFigureOut">
              <a:rPr lang="en-US" smtClean="0"/>
              <a:t>8/10/21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9C3B0-C015-4A85-A5EB-B7C206F4838D}" type="slidenum">
              <a:rPr lang="en-US" smtClean="0"/>
              <a:t>‹#›</a:t>
            </a:fld>
            <a:endParaRPr lang="en-US"/>
          </a:p>
        </p:txBody>
      </p:sp>
    </p:spTree>
    <p:extLst>
      <p:ext uri="{BB962C8B-B14F-4D97-AF65-F5344CB8AC3E}">
        <p14:creationId xmlns:p14="http://schemas.microsoft.com/office/powerpoint/2010/main" val="134424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217236-7ABD-4885-AA9C-5A6310C29DA7}" type="datetimeFigureOut">
              <a:rPr lang="en-US" smtClean="0"/>
              <a:t>8/10/21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9C3B0-C015-4A85-A5EB-B7C206F4838D}" type="slidenum">
              <a:rPr lang="en-US" smtClean="0"/>
              <a:t>‹#›</a:t>
            </a:fld>
            <a:endParaRPr lang="en-US"/>
          </a:p>
        </p:txBody>
      </p:sp>
    </p:spTree>
    <p:extLst>
      <p:ext uri="{BB962C8B-B14F-4D97-AF65-F5344CB8AC3E}">
        <p14:creationId xmlns:p14="http://schemas.microsoft.com/office/powerpoint/2010/main" val="259510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D43BD57A-0080-4710-B3AB-D9A13E1403DF}" type="datetime1">
              <a:rPr lang="en-US"/>
              <a:pPr>
                <a:defRPr/>
              </a:pPr>
              <a:t>8/10/21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F065C8-49EA-4677-8C30-B8704A8E100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A143E3AE-432E-42E7-A5D7-0FF25F80C88B}" type="datetime1">
              <a:rPr lang="en-US"/>
              <a:pPr>
                <a:defRPr/>
              </a:pPr>
              <a:t>8/10/21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FB7067-B7FB-447D-9081-7685D62944D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870B948F-982C-4F6D-B840-19223CDA380E}" type="datetime1">
              <a:rPr lang="en-US"/>
              <a:pPr>
                <a:defRPr/>
              </a:pPr>
              <a:t>8/10/21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0F60203-0751-4CFE-8C83-CC89223D1D7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95874F30-77EB-4888-9CFA-508BF69EE7EE}" type="datetime1">
              <a:rPr lang="en-US"/>
              <a:pPr>
                <a:defRPr/>
              </a:pPr>
              <a:t>8/10/21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0035B8D-5B35-4B87-A31B-CE455FA4437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FA68CE7B-84D6-4551-B2F2-5716342F49BF}" type="datetime1">
              <a:rPr lang="en-US"/>
              <a:pPr>
                <a:defRPr/>
              </a:pPr>
              <a:t>8/10/21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4063F02-9D3B-4958-B329-2C33708CE94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217236-7ABD-4885-AA9C-5A6310C29DA7}" type="datetimeFigureOut">
              <a:rPr lang="en-US" smtClean="0"/>
              <a:t>8/10/21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9C3B0-C015-4A85-A5EB-B7C206F4838D}" type="slidenum">
              <a:rPr lang="en-US" smtClean="0"/>
              <a:t>‹#›</a:t>
            </a:fld>
            <a:endParaRPr lang="en-US"/>
          </a:p>
        </p:txBody>
      </p:sp>
    </p:spTree>
    <p:extLst>
      <p:ext uri="{BB962C8B-B14F-4D97-AF65-F5344CB8AC3E}">
        <p14:creationId xmlns:p14="http://schemas.microsoft.com/office/powerpoint/2010/main" val="3654233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217236-7ABD-4885-AA9C-5A6310C29DA7}" type="datetimeFigureOut">
              <a:rPr lang="en-US" smtClean="0"/>
              <a:t>8/10/21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9C3B0-C015-4A85-A5EB-B7C206F4838D}" type="slidenum">
              <a:rPr lang="en-US" smtClean="0"/>
              <a:t>‹#›</a:t>
            </a:fld>
            <a:endParaRPr lang="en-US"/>
          </a:p>
        </p:txBody>
      </p:sp>
    </p:spTree>
    <p:extLst>
      <p:ext uri="{BB962C8B-B14F-4D97-AF65-F5344CB8AC3E}">
        <p14:creationId xmlns:p14="http://schemas.microsoft.com/office/powerpoint/2010/main" val="3803836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217236-7ABD-4885-AA9C-5A6310C29DA7}" type="datetimeFigureOut">
              <a:rPr lang="en-US" smtClean="0"/>
              <a:t>8/10/21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9C3B0-C015-4A85-A5EB-B7C206F4838D}" type="slidenum">
              <a:rPr lang="en-US" smtClean="0"/>
              <a:t>‹#›</a:t>
            </a:fld>
            <a:endParaRPr lang="en-US"/>
          </a:p>
        </p:txBody>
      </p:sp>
    </p:spTree>
    <p:extLst>
      <p:ext uri="{BB962C8B-B14F-4D97-AF65-F5344CB8AC3E}">
        <p14:creationId xmlns:p14="http://schemas.microsoft.com/office/powerpoint/2010/main" val="300019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0" y="0"/>
            <a:ext cx="9144000" cy="6858000"/>
          </a:xfrm>
          <a:prstGeom prst="rect">
            <a:avLst/>
          </a:prstGeom>
          <a:gradFill flip="none" rotWithShape="1">
            <a:gsLst>
              <a:gs pos="0">
                <a:srgbClr val="7030A0">
                  <a:alpha val="58000"/>
                </a:srgbClr>
              </a:gs>
              <a:gs pos="100000">
                <a:schemeClr val="accent1">
                  <a:tint val="23500"/>
                  <a:satMod val="160000"/>
                  <a:alpha val="0"/>
                </a:schemeClr>
              </a:gs>
              <a:gs pos="64000">
                <a:schemeClr val="accent1">
                  <a:tint val="23500"/>
                  <a:satMod val="160000"/>
                  <a:alpha val="0"/>
                </a:schemeClr>
              </a:gs>
            </a:gsLst>
            <a:lin ang="174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9" name="Title Placeholder 1"/>
          <p:cNvSpPr>
            <a:spLocks noGrp="1"/>
          </p:cNvSpPr>
          <p:nvPr>
            <p:ph type="title"/>
          </p:nvPr>
        </p:nvSpPr>
        <p:spPr bwMode="auto">
          <a:xfrm>
            <a:off x="1219200" y="198438"/>
            <a:ext cx="6705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F62D06F-D487-4BF8-AB9C-0BE75D226B4E}" type="slidenum">
              <a:rPr lang="en-US"/>
              <a:pPr>
                <a:defRPr/>
              </a:pPr>
              <a:t>‹#›</a:t>
            </a:fld>
            <a:endParaRPr lang="en-US"/>
          </a:p>
        </p:txBody>
      </p:sp>
      <p:sp>
        <p:nvSpPr>
          <p:cNvPr id="7" name="Rectangle 10"/>
          <p:cNvSpPr>
            <a:spLocks noChangeArrowheads="1"/>
          </p:cNvSpPr>
          <p:nvPr/>
        </p:nvSpPr>
        <p:spPr bwMode="auto">
          <a:xfrm flipV="1">
            <a:off x="0" y="1428750"/>
            <a:ext cx="9144000" cy="76200"/>
          </a:xfrm>
          <a:prstGeom prst="rect">
            <a:avLst/>
          </a:prstGeom>
          <a:gradFill rotWithShape="0">
            <a:gsLst>
              <a:gs pos="49000">
                <a:srgbClr val="7030A0"/>
              </a:gs>
              <a:gs pos="100000">
                <a:schemeClr val="bg2">
                  <a:lumMod val="20000"/>
                  <a:lumOff val="80000"/>
                </a:schemeClr>
              </a:gs>
            </a:gsLst>
            <a:lin ang="0" scaled="1"/>
          </a:gradFill>
          <a:ln w="9525">
            <a:noFill/>
            <a:miter lim="800000"/>
            <a:headEnd/>
            <a:tailEnd/>
          </a:ln>
          <a:effectLst>
            <a:outerShdw blurRad="50800" dist="38100" dir="5400000" algn="t" rotWithShape="0">
              <a:prstClr val="black">
                <a:alpha val="40000"/>
              </a:prstClr>
            </a:outerShdw>
          </a:effectLst>
        </p:spPr>
        <p:txBody>
          <a:bodyPr wrap="none" lIns="91043" tIns="45520" rIns="91043" bIns="45520" anchor="ctr"/>
          <a:lstStyle/>
          <a:p>
            <a:pPr fontAlgn="auto">
              <a:spcBef>
                <a:spcPts val="0"/>
              </a:spcBef>
              <a:spcAft>
                <a:spcPts val="0"/>
              </a:spcAft>
              <a:defRPr/>
            </a:pPr>
            <a:endParaRPr lang="en-US" dirty="0">
              <a:solidFill>
                <a:srgbClr val="000000"/>
              </a:solidFill>
              <a:latin typeface="+mn-lt"/>
              <a:cs typeface="+mn-cs"/>
            </a:endParaRPr>
          </a:p>
        </p:txBody>
      </p:sp>
      <p:sp>
        <p:nvSpPr>
          <p:cNvPr id="9" name="Text Box 5"/>
          <p:cNvSpPr txBox="1">
            <a:spLocks noChangeArrowheads="1"/>
          </p:cNvSpPr>
          <p:nvPr/>
        </p:nvSpPr>
        <p:spPr bwMode="auto">
          <a:xfrm>
            <a:off x="3200400" y="1331913"/>
            <a:ext cx="2868613" cy="268287"/>
          </a:xfrm>
          <a:prstGeom prst="rect">
            <a:avLst/>
          </a:prstGeom>
          <a:solidFill>
            <a:schemeClr val="bg1"/>
          </a:solidFill>
          <a:ln w="9525">
            <a:noFill/>
            <a:miter lim="800000"/>
            <a:headEnd/>
            <a:tailEnd/>
          </a:ln>
          <a:effectLst>
            <a:softEdge rad="63500"/>
          </a:effectLst>
        </p:spPr>
        <p:txBody>
          <a:bodyPr wrap="none" lIns="82981" tIns="41493" rIns="82981" bIns="41493">
            <a:spAutoFit/>
          </a:bodyPr>
          <a:lstStyle/>
          <a:p>
            <a:pPr algn="ctr" defTabSz="829923" fontAlgn="auto">
              <a:spcBef>
                <a:spcPts val="0"/>
              </a:spcBef>
              <a:spcAft>
                <a:spcPts val="0"/>
              </a:spcAft>
              <a:defRPr/>
            </a:pPr>
            <a:r>
              <a:rPr lang="en-US" sz="1200" b="1" i="1" dirty="0">
                <a:solidFill>
                  <a:srgbClr val="000066"/>
                </a:solidFill>
                <a:latin typeface="+mn-lt"/>
                <a:cs typeface="+mn-cs"/>
              </a:rPr>
              <a:t>STAT T&amp;E COE:  </a:t>
            </a:r>
            <a:r>
              <a:rPr lang="en-US" sz="1200" b="1" i="1" dirty="0" err="1">
                <a:solidFill>
                  <a:srgbClr val="000066"/>
                </a:solidFill>
                <a:latin typeface="+mn-lt"/>
                <a:cs typeface="+mn-cs"/>
              </a:rPr>
              <a:t>Scientia</a:t>
            </a:r>
            <a:r>
              <a:rPr lang="en-US" sz="1200" b="1" i="1" dirty="0">
                <a:solidFill>
                  <a:srgbClr val="000066"/>
                </a:solidFill>
                <a:latin typeface="+mn-lt"/>
                <a:cs typeface="+mn-cs"/>
              </a:rPr>
              <a:t> </a:t>
            </a:r>
            <a:r>
              <a:rPr lang="en-US" sz="1200" b="1" i="1" dirty="0" err="1">
                <a:solidFill>
                  <a:srgbClr val="000066"/>
                </a:solidFill>
                <a:latin typeface="+mn-lt"/>
                <a:cs typeface="+mn-cs"/>
              </a:rPr>
              <a:t>Prudentia</a:t>
            </a:r>
            <a:r>
              <a:rPr lang="en-US" sz="1200" b="1" i="1" dirty="0">
                <a:solidFill>
                  <a:srgbClr val="000066"/>
                </a:solidFill>
                <a:latin typeface="+mn-lt"/>
                <a:cs typeface="+mn-cs"/>
              </a:rPr>
              <a:t> et Valor</a:t>
            </a:r>
          </a:p>
        </p:txBody>
      </p:sp>
      <p:pic>
        <p:nvPicPr>
          <p:cNvPr id="1037" name="Picture 3"/>
          <p:cNvPicPr>
            <a:picLocks noChangeAspect="1" noChangeArrowheads="1"/>
          </p:cNvPicPr>
          <p:nvPr/>
        </p:nvPicPr>
        <p:blipFill>
          <a:blip r:embed="rId8" cstate="print"/>
          <a:srcRect/>
          <a:stretch>
            <a:fillRect/>
          </a:stretch>
        </p:blipFill>
        <p:spPr bwMode="auto">
          <a:xfrm>
            <a:off x="0" y="152400"/>
            <a:ext cx="1219200" cy="1219200"/>
          </a:xfrm>
          <a:prstGeom prst="rect">
            <a:avLst/>
          </a:prstGeom>
          <a:noFill/>
          <a:ln w="9525">
            <a:noFill/>
            <a:miter lim="800000"/>
            <a:headEnd/>
            <a:tailEnd/>
          </a:ln>
        </p:spPr>
      </p:pic>
      <p:pic>
        <p:nvPicPr>
          <p:cNvPr id="15" name="Picture 17" descr="AFIT(good)"/>
          <p:cNvPicPr>
            <a:picLocks noChangeAspect="1" noChangeArrowheads="1"/>
          </p:cNvPicPr>
          <p:nvPr userDrawn="1"/>
        </p:nvPicPr>
        <p:blipFill>
          <a:blip r:embed="rId9" cstate="print">
            <a:duotone>
              <a:prstClr val="black"/>
              <a:schemeClr val="accent2">
                <a:tint val="45000"/>
                <a:satMod val="400000"/>
              </a:schemeClr>
            </a:duotone>
          </a:blip>
          <a:srcRect/>
          <a:stretch>
            <a:fillRect/>
          </a:stretch>
        </p:blipFill>
        <p:spPr bwMode="auto">
          <a:xfrm>
            <a:off x="54116" y="6392612"/>
            <a:ext cx="834640" cy="400366"/>
          </a:xfrm>
          <a:prstGeom prst="rect">
            <a:avLst/>
          </a:prstGeom>
          <a:noFill/>
          <a:ln w="9525">
            <a:noFill/>
            <a:miter lim="800000"/>
            <a:headEnd/>
            <a:tailEnd/>
          </a:ln>
        </p:spPr>
      </p:pic>
      <p:grpSp>
        <p:nvGrpSpPr>
          <p:cNvPr id="1039" name="Group 12"/>
          <p:cNvGrpSpPr>
            <a:grpSpLocks/>
          </p:cNvGrpSpPr>
          <p:nvPr userDrawn="1"/>
        </p:nvGrpSpPr>
        <p:grpSpPr bwMode="auto">
          <a:xfrm>
            <a:off x="7993063" y="222250"/>
            <a:ext cx="1069975" cy="1098550"/>
            <a:chOff x="762000" y="228600"/>
            <a:chExt cx="5715000" cy="5867400"/>
          </a:xfrm>
        </p:grpSpPr>
        <p:sp>
          <p:nvSpPr>
            <p:cNvPr id="14" name="Oval 13"/>
            <p:cNvSpPr/>
            <p:nvPr/>
          </p:nvSpPr>
          <p:spPr>
            <a:xfrm>
              <a:off x="762000" y="5486400"/>
              <a:ext cx="5715000" cy="609600"/>
            </a:xfrm>
            <a:prstGeom prst="ellipse">
              <a:avLst/>
            </a:prstGeom>
            <a:gradFill flip="none" rotWithShape="1">
              <a:gsLst>
                <a:gs pos="0">
                  <a:schemeClr val="bg1">
                    <a:lumMod val="75000"/>
                  </a:schemeClr>
                </a:gs>
                <a:gs pos="100000">
                  <a:schemeClr val="bg1">
                    <a:alpha val="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43" name="Picture 2" descr="http://cs.eis.afit.edu/sites/CoE/Admin1/Logo/CoE_Logo14Sept12_DrAhnerRequest.png"/>
            <p:cNvPicPr>
              <a:picLocks noChangeAspect="1" noChangeArrowheads="1"/>
            </p:cNvPicPr>
            <p:nvPr/>
          </p:nvPicPr>
          <p:blipFill>
            <a:blip r:embed="rId10" cstate="print"/>
            <a:srcRect/>
            <a:stretch>
              <a:fillRect/>
            </a:stretch>
          </p:blipFill>
          <p:spPr bwMode="auto">
            <a:xfrm>
              <a:off x="762000" y="228600"/>
              <a:ext cx="5708650" cy="5708650"/>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hf hdr="0" ftr="0" dt="0"/>
  <p:txStyles>
    <p:title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eaLnBrk="1" fontAlgn="base" hangingPunct="1">
        <a:spcBef>
          <a:spcPct val="0"/>
        </a:spcBef>
        <a:spcAft>
          <a:spcPct val="0"/>
        </a:spcAft>
        <a:defRPr sz="4000">
          <a:solidFill>
            <a:schemeClr val="tx1"/>
          </a:solidFill>
          <a:latin typeface="Calibri" pitchFamily="34" charset="0"/>
        </a:defRPr>
      </a:lvl6pPr>
      <a:lvl7pPr marL="914400" algn="ctr" rtl="0" eaLnBrk="1" fontAlgn="base" hangingPunct="1">
        <a:spcBef>
          <a:spcPct val="0"/>
        </a:spcBef>
        <a:spcAft>
          <a:spcPct val="0"/>
        </a:spcAft>
        <a:defRPr sz="4000">
          <a:solidFill>
            <a:schemeClr val="tx1"/>
          </a:solidFill>
          <a:latin typeface="Calibri" pitchFamily="34" charset="0"/>
        </a:defRPr>
      </a:lvl7pPr>
      <a:lvl8pPr marL="1371600" algn="ctr" rtl="0" eaLnBrk="1" fontAlgn="base" hangingPunct="1">
        <a:spcBef>
          <a:spcPct val="0"/>
        </a:spcBef>
        <a:spcAft>
          <a:spcPct val="0"/>
        </a:spcAft>
        <a:defRPr sz="4000">
          <a:solidFill>
            <a:schemeClr val="tx1"/>
          </a:solidFill>
          <a:latin typeface="Calibri" pitchFamily="34" charset="0"/>
        </a:defRPr>
      </a:lvl8pPr>
      <a:lvl9pPr marL="1828800" algn="ctr" rtl="0" eaLnBrk="1" fontAlgn="base" hangingPunct="1">
        <a:spcBef>
          <a:spcPct val="0"/>
        </a:spcBef>
        <a:spcAft>
          <a:spcPct val="0"/>
        </a:spcAft>
        <a:defRPr sz="40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217236-7ABD-4885-AA9C-5A6310C29DA7}" type="datetimeFigureOut">
              <a:rPr lang="en-US" smtClean="0"/>
              <a:t>8/10/21</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9C3B0-C015-4A85-A5EB-B7C206F4838D}" type="slidenum">
              <a:rPr lang="en-US" smtClean="0"/>
              <a:t>‹#›</a:t>
            </a:fld>
            <a:endParaRPr lang="en-US"/>
          </a:p>
        </p:txBody>
      </p:sp>
    </p:spTree>
    <p:extLst>
      <p:ext uri="{BB962C8B-B14F-4D97-AF65-F5344CB8AC3E}">
        <p14:creationId xmlns:p14="http://schemas.microsoft.com/office/powerpoint/2010/main" val="320622835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10" r:id="rId8"/>
    <p:sldLayoutId id="2147483711" r:id="rId9"/>
    <p:sldLayoutId id="2147483706" r:id="rId10"/>
    <p:sldLayoutId id="2147483707" r:id="rId11"/>
    <p:sldLayoutId id="2147483708" r:id="rId12"/>
    <p:sldLayoutId id="214748370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afit.edu/STAT" TargetMode="External"/><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customXml" Target="../ink/ink1.xml"/><Relationship Id="rId10"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media15.m4a"/><Relationship Id="rId7" Type="http://schemas.openxmlformats.org/officeDocument/2006/relationships/oleObject" Target="../embeddings/oleObject1.bin"/><Relationship Id="rId2" Type="http://schemas.microsoft.com/office/2007/relationships/media" Target="../media/media15.m4a"/><Relationship Id="rId1" Type="http://schemas.openxmlformats.org/officeDocument/2006/relationships/vmlDrawing" Target="../drawings/vmlDrawing1.vml"/><Relationship Id="rId6" Type="http://schemas.openxmlformats.org/officeDocument/2006/relationships/image" Target="../media/image110.png"/><Relationship Id="rId5" Type="http://schemas.openxmlformats.org/officeDocument/2006/relationships/notesSlide" Target="../notesSlides/notesSlide15.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6274A82B-AD56-4544-82CE-9B1986587C27}"/>
                  </a:ext>
                </a:extLst>
              </p14:cNvPr>
              <p14:cNvContentPartPr/>
              <p14:nvPr/>
            </p14:nvContentPartPr>
            <p14:xfrm>
              <a:off x="3579480" y="5454720"/>
              <a:ext cx="1738080" cy="39960"/>
            </p14:xfrm>
          </p:contentPart>
        </mc:Choice>
        <mc:Fallback xmlns="">
          <p:pic>
            <p:nvPicPr>
              <p:cNvPr id="3" name="Ink 2">
                <a:extLst>
                  <a:ext uri="{FF2B5EF4-FFF2-40B4-BE49-F238E27FC236}">
                    <a16:creationId xmlns:a16="http://schemas.microsoft.com/office/drawing/2014/main" id="{6274A82B-AD56-4544-82CE-9B1986587C27}"/>
                  </a:ext>
                </a:extLst>
              </p:cNvPr>
              <p:cNvPicPr/>
              <p:nvPr/>
            </p:nvPicPr>
            <p:blipFill>
              <a:blip r:embed="rId6"/>
              <a:stretch>
                <a:fillRect/>
              </a:stretch>
            </p:blipFill>
            <p:spPr>
              <a:xfrm>
                <a:off x="3563640" y="5391360"/>
                <a:ext cx="1769400" cy="166680"/>
              </a:xfrm>
              <a:prstGeom prst="rect">
                <a:avLst/>
              </a:prstGeom>
            </p:spPr>
          </p:pic>
        </mc:Fallback>
      </mc:AlternateContent>
      <p:sp>
        <p:nvSpPr>
          <p:cNvPr id="10242" name="Title 11"/>
          <p:cNvSpPr>
            <a:spLocks noGrp="1"/>
          </p:cNvSpPr>
          <p:nvPr>
            <p:ph type="ctrTitle"/>
          </p:nvPr>
        </p:nvSpPr>
        <p:spPr/>
        <p:txBody>
          <a:bodyPr/>
          <a:lstStyle/>
          <a:p>
            <a:endParaRPr lang="en-US"/>
          </a:p>
        </p:txBody>
      </p:sp>
      <p:sp>
        <p:nvSpPr>
          <p:cNvPr id="14" name="Subtitle 13"/>
          <p:cNvSpPr>
            <a:spLocks noGrp="1"/>
          </p:cNvSpPr>
          <p:nvPr>
            <p:ph type="subTitle" idx="1"/>
          </p:nvPr>
        </p:nvSpPr>
        <p:spPr/>
        <p:txBody>
          <a:bodyPr/>
          <a:lstStyle/>
          <a:p>
            <a:pPr>
              <a:defRPr/>
            </a:pPr>
            <a:endParaRPr lang="en-US"/>
          </a:p>
        </p:txBody>
      </p:sp>
      <p:sp>
        <p:nvSpPr>
          <p:cNvPr id="4" name="Rectangle 3"/>
          <p:cNvSpPr/>
          <p:nvPr/>
        </p:nvSpPr>
        <p:spPr>
          <a:xfrm>
            <a:off x="0" y="0"/>
            <a:ext cx="9144000" cy="6858000"/>
          </a:xfrm>
          <a:prstGeom prst="rect">
            <a:avLst/>
          </a:prstGeom>
          <a:gradFill flip="none" rotWithShape="1">
            <a:gsLst>
              <a:gs pos="0">
                <a:srgbClr val="7030A0">
                  <a:alpha val="92000"/>
                </a:srgbClr>
              </a:gs>
              <a:gs pos="50000">
                <a:schemeClr val="bg1"/>
              </a:gs>
              <a:gs pos="100000">
                <a:schemeClr val="accent1">
                  <a:tint val="23500"/>
                  <a:satMod val="160000"/>
                </a:schemeClr>
              </a:gs>
            </a:gsLst>
            <a:lin ang="174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247" name="Picture 12" descr="http://cs.eis.afit.edu/sites/CoE/Admin1/Logo/CoE_Logo14Sept12_DrAhnerRequest.png"/>
          <p:cNvPicPr>
            <a:picLocks noChangeAspect="1" noChangeArrowheads="1"/>
          </p:cNvPicPr>
          <p:nvPr/>
        </p:nvPicPr>
        <p:blipFill>
          <a:blip r:embed="rId7" cstate="print">
            <a:lum bright="70000" contrast="-70000"/>
          </a:blip>
          <a:srcRect l="25746" b="36940"/>
          <a:stretch>
            <a:fillRect/>
          </a:stretch>
        </p:blipFill>
        <p:spPr bwMode="auto">
          <a:xfrm>
            <a:off x="14037" y="2565400"/>
            <a:ext cx="5054600" cy="4292600"/>
          </a:xfrm>
          <a:prstGeom prst="rect">
            <a:avLst/>
          </a:prstGeom>
          <a:noFill/>
          <a:ln w="9525">
            <a:noFill/>
            <a:miter lim="800000"/>
            <a:headEnd/>
            <a:tailEnd/>
          </a:ln>
        </p:spPr>
      </p:pic>
      <p:sp>
        <p:nvSpPr>
          <p:cNvPr id="10248" name="Rectangle 4"/>
          <p:cNvSpPr txBox="1">
            <a:spLocks noChangeArrowheads="1"/>
          </p:cNvSpPr>
          <p:nvPr/>
        </p:nvSpPr>
        <p:spPr bwMode="auto">
          <a:xfrm>
            <a:off x="182880" y="2908300"/>
            <a:ext cx="8947083" cy="1470025"/>
          </a:xfrm>
          <a:prstGeom prst="rect">
            <a:avLst/>
          </a:prstGeom>
          <a:noFill/>
          <a:ln w="9525">
            <a:noFill/>
            <a:miter lim="800000"/>
            <a:headEnd/>
            <a:tailEnd/>
          </a:ln>
        </p:spPr>
        <p:txBody>
          <a:bodyPr/>
          <a:lstStyle/>
          <a:p>
            <a:pPr algn="ctr">
              <a:lnSpc>
                <a:spcPct val="90000"/>
              </a:lnSpc>
            </a:pPr>
            <a:r>
              <a:rPr lang="en-US" altLang="en-US" sz="3200" b="1" dirty="0">
                <a:latin typeface="Calibri" pitchFamily="34" charset="0"/>
                <a:cs typeface="Times New Roman" pitchFamily="18" charset="0"/>
              </a:rPr>
              <a:t>Applying Scientific Test and Analysis Techniques in the Agile/</a:t>
            </a:r>
            <a:r>
              <a:rPr lang="en-US" altLang="en-US" sz="3200" b="1" dirty="0" err="1">
                <a:latin typeface="Calibri" pitchFamily="34" charset="0"/>
                <a:cs typeface="Times New Roman" pitchFamily="18" charset="0"/>
              </a:rPr>
              <a:t>DevSecOps</a:t>
            </a:r>
            <a:r>
              <a:rPr lang="en-US" altLang="en-US" sz="3200" b="1" dirty="0">
                <a:latin typeface="Calibri" pitchFamily="34" charset="0"/>
                <a:cs typeface="Times New Roman" pitchFamily="18" charset="0"/>
              </a:rPr>
              <a:t> T&amp;E Environment</a:t>
            </a:r>
            <a:br>
              <a:rPr lang="en-US" altLang="en-US" sz="3200" b="1" dirty="0">
                <a:latin typeface="Calibri" pitchFamily="34" charset="0"/>
                <a:cs typeface="Times New Roman" pitchFamily="18" charset="0"/>
              </a:rPr>
            </a:br>
            <a:endParaRPr lang="en-US" altLang="en-US" sz="2800" dirty="0">
              <a:latin typeface="Calibri" pitchFamily="34" charset="0"/>
            </a:endParaRPr>
          </a:p>
        </p:txBody>
      </p:sp>
      <p:sp>
        <p:nvSpPr>
          <p:cNvPr id="8" name="Rectangle 10"/>
          <p:cNvSpPr>
            <a:spLocks noChangeArrowheads="1"/>
          </p:cNvSpPr>
          <p:nvPr/>
        </p:nvSpPr>
        <p:spPr bwMode="auto">
          <a:xfrm flipV="1">
            <a:off x="0" y="6189663"/>
            <a:ext cx="9144000" cy="92075"/>
          </a:xfrm>
          <a:prstGeom prst="rect">
            <a:avLst/>
          </a:prstGeom>
          <a:gradFill rotWithShape="0">
            <a:gsLst>
              <a:gs pos="0">
                <a:schemeClr val="bg1">
                  <a:lumMod val="20000"/>
                  <a:lumOff val="80000"/>
                </a:schemeClr>
              </a:gs>
              <a:gs pos="49000">
                <a:srgbClr val="7030A0"/>
              </a:gs>
              <a:gs pos="100000">
                <a:schemeClr val="bg2">
                  <a:lumMod val="20000"/>
                  <a:lumOff val="80000"/>
                </a:schemeClr>
              </a:gs>
            </a:gsLst>
            <a:lin ang="0" scaled="1"/>
          </a:gradFill>
          <a:ln w="9525">
            <a:noFill/>
            <a:miter lim="800000"/>
            <a:headEnd/>
            <a:tailEnd/>
          </a:ln>
          <a:effectLst/>
        </p:spPr>
        <p:txBody>
          <a:bodyPr wrap="none" lIns="91043" tIns="45520" rIns="91043" bIns="45520" anchor="ctr"/>
          <a:lstStyle/>
          <a:p>
            <a:pPr fontAlgn="auto">
              <a:spcBef>
                <a:spcPts val="0"/>
              </a:spcBef>
              <a:spcAft>
                <a:spcPts val="0"/>
              </a:spcAft>
              <a:defRPr/>
            </a:pPr>
            <a:endParaRPr lang="en-US" dirty="0">
              <a:solidFill>
                <a:srgbClr val="000000"/>
              </a:solidFill>
              <a:latin typeface="+mn-lt"/>
              <a:cs typeface="+mn-cs"/>
            </a:endParaRPr>
          </a:p>
        </p:txBody>
      </p:sp>
      <p:sp>
        <p:nvSpPr>
          <p:cNvPr id="10" name="TextBox 9"/>
          <p:cNvSpPr txBox="1"/>
          <p:nvPr/>
        </p:nvSpPr>
        <p:spPr>
          <a:xfrm>
            <a:off x="2493968" y="4123045"/>
            <a:ext cx="4324905" cy="1631216"/>
          </a:xfrm>
          <a:prstGeom prst="rect">
            <a:avLst/>
          </a:prstGeom>
          <a:noFill/>
        </p:spPr>
        <p:txBody>
          <a:bodyPr wrap="square">
            <a:spAutoFit/>
          </a:bodyPr>
          <a:lstStyle/>
          <a:p>
            <a:pPr algn="ctr">
              <a:defRPr/>
            </a:pPr>
            <a:r>
              <a:rPr lang="en-US" altLang="en-US" sz="2000" b="1" dirty="0">
                <a:latin typeface="+mn-lt"/>
                <a:cs typeface="Times New Roman" pitchFamily="18" charset="0"/>
              </a:rPr>
              <a:t>Bill Rowell, PhD, CISSP, CEH</a:t>
            </a:r>
            <a:br>
              <a:rPr lang="en-US" altLang="en-US" sz="2000" b="1" dirty="0">
                <a:latin typeface="+mn-lt"/>
                <a:cs typeface="Times New Roman" pitchFamily="18" charset="0"/>
              </a:rPr>
            </a:br>
            <a:r>
              <a:rPr lang="en-US" altLang="en-US" sz="2000" b="1" dirty="0">
                <a:latin typeface="+mn-lt"/>
                <a:cs typeface="Times New Roman" pitchFamily="18" charset="0"/>
              </a:rPr>
              <a:t>Cybersecurity/Software STAT Expert, OSD STAT COE</a:t>
            </a:r>
            <a:endParaRPr lang="en-US" sz="2000" b="1" dirty="0">
              <a:latin typeface="+mn-lt"/>
            </a:endParaRPr>
          </a:p>
          <a:p>
            <a:pPr algn="ctr">
              <a:defRPr/>
            </a:pPr>
            <a:r>
              <a:rPr lang="en-US" sz="2000" dirty="0">
                <a:latin typeface="+mn-lt"/>
                <a:hlinkClick r:id="rId8"/>
              </a:rPr>
              <a:t>www.AFIT.edu/STAT</a:t>
            </a:r>
            <a:endParaRPr lang="en-US" sz="2000" dirty="0">
              <a:latin typeface="+mn-lt"/>
            </a:endParaRPr>
          </a:p>
          <a:p>
            <a:pPr algn="ctr">
              <a:defRPr/>
            </a:pPr>
            <a:r>
              <a:rPr lang="en-US" sz="2000" dirty="0">
                <a:latin typeface="+mn-lt"/>
              </a:rPr>
              <a:t>937-255-3636 x 4592</a:t>
            </a:r>
          </a:p>
        </p:txBody>
      </p:sp>
      <p:pic>
        <p:nvPicPr>
          <p:cNvPr id="10251" name="Picture 3"/>
          <p:cNvPicPr>
            <a:picLocks noChangeAspect="1" noChangeArrowheads="1"/>
          </p:cNvPicPr>
          <p:nvPr/>
        </p:nvPicPr>
        <p:blipFill>
          <a:blip r:embed="rId9" cstate="print"/>
          <a:srcRect/>
          <a:stretch>
            <a:fillRect/>
          </a:stretch>
        </p:blipFill>
        <p:spPr bwMode="auto">
          <a:xfrm>
            <a:off x="3270250" y="130175"/>
            <a:ext cx="2603500" cy="2603500"/>
          </a:xfrm>
          <a:prstGeom prst="rect">
            <a:avLst/>
          </a:prstGeom>
          <a:noFill/>
          <a:ln w="9525">
            <a:noFill/>
            <a:miter lim="800000"/>
            <a:headEnd/>
            <a:tailEnd/>
          </a:ln>
        </p:spPr>
      </p:pic>
      <p:sp>
        <p:nvSpPr>
          <p:cNvPr id="13" name="Text Box 5"/>
          <p:cNvSpPr txBox="1">
            <a:spLocks noChangeArrowheads="1"/>
          </p:cNvSpPr>
          <p:nvPr/>
        </p:nvSpPr>
        <p:spPr bwMode="auto">
          <a:xfrm>
            <a:off x="3599863" y="6092825"/>
            <a:ext cx="1908316" cy="268462"/>
          </a:xfrm>
          <a:prstGeom prst="rect">
            <a:avLst/>
          </a:prstGeom>
          <a:solidFill>
            <a:schemeClr val="bg1"/>
          </a:solidFill>
          <a:ln w="9525">
            <a:noFill/>
            <a:miter lim="800000"/>
            <a:headEnd/>
            <a:tailEnd/>
          </a:ln>
          <a:effectLst>
            <a:softEdge rad="63500"/>
          </a:effectLst>
        </p:spPr>
        <p:txBody>
          <a:bodyPr wrap="none" lIns="82981" tIns="41493" rIns="82981" bIns="41493">
            <a:spAutoFit/>
          </a:bodyPr>
          <a:lstStyle/>
          <a:p>
            <a:pPr algn="ctr" defTabSz="829923" fontAlgn="auto">
              <a:spcBef>
                <a:spcPts val="0"/>
              </a:spcBef>
              <a:spcAft>
                <a:spcPts val="0"/>
              </a:spcAft>
              <a:defRPr/>
            </a:pPr>
            <a:r>
              <a:rPr lang="en-US" sz="1200" b="1" i="1" dirty="0">
                <a:solidFill>
                  <a:srgbClr val="000066"/>
                </a:solidFill>
                <a:latin typeface="+mn-lt"/>
                <a:cs typeface="+mn-cs"/>
              </a:rPr>
              <a:t> </a:t>
            </a:r>
            <a:r>
              <a:rPr lang="en-US" sz="1200" b="1" i="1" dirty="0" err="1">
                <a:solidFill>
                  <a:srgbClr val="000066"/>
                </a:solidFill>
                <a:latin typeface="+mn-lt"/>
                <a:cs typeface="+mn-cs"/>
              </a:rPr>
              <a:t>Scientia</a:t>
            </a:r>
            <a:r>
              <a:rPr lang="en-US" sz="1200" b="1" i="1" dirty="0">
                <a:solidFill>
                  <a:srgbClr val="000066"/>
                </a:solidFill>
                <a:latin typeface="+mn-lt"/>
                <a:cs typeface="+mn-cs"/>
              </a:rPr>
              <a:t> </a:t>
            </a:r>
            <a:r>
              <a:rPr lang="en-US" sz="1200" b="1" i="1" dirty="0" err="1">
                <a:solidFill>
                  <a:srgbClr val="000066"/>
                </a:solidFill>
                <a:latin typeface="+mn-lt"/>
                <a:cs typeface="+mn-cs"/>
              </a:rPr>
              <a:t>Prudentia</a:t>
            </a:r>
            <a:r>
              <a:rPr lang="en-US" sz="1200" b="1" i="1" dirty="0">
                <a:solidFill>
                  <a:srgbClr val="000066"/>
                </a:solidFill>
                <a:latin typeface="+mn-lt"/>
                <a:cs typeface="+mn-cs"/>
              </a:rPr>
              <a:t> et Valor</a:t>
            </a:r>
          </a:p>
        </p:txBody>
      </p:sp>
      <p:pic>
        <p:nvPicPr>
          <p:cNvPr id="11" name="Picture 17" descr="AFIT(good)"/>
          <p:cNvPicPr>
            <a:picLocks noChangeAspect="1" noChangeArrowheads="1"/>
          </p:cNvPicPr>
          <p:nvPr/>
        </p:nvPicPr>
        <p:blipFill>
          <a:blip r:embed="rId10" cstate="print">
            <a:duotone>
              <a:prstClr val="black"/>
              <a:schemeClr val="accent2">
                <a:tint val="45000"/>
                <a:satMod val="400000"/>
              </a:schemeClr>
            </a:duotone>
          </a:blip>
          <a:srcRect/>
          <a:stretch>
            <a:fillRect/>
          </a:stretch>
        </p:blipFill>
        <p:spPr bwMode="auto">
          <a:xfrm>
            <a:off x="6384089" y="4605009"/>
            <a:ext cx="2745874" cy="1317160"/>
          </a:xfrm>
          <a:prstGeom prst="rect">
            <a:avLst/>
          </a:prstGeom>
          <a:noFill/>
          <a:ln w="9525">
            <a:noFill/>
            <a:miter lim="800000"/>
            <a:headEnd/>
            <a:tailEnd/>
          </a:ln>
        </p:spPr>
      </p:pic>
      <p:sp>
        <p:nvSpPr>
          <p:cNvPr id="2" name="TextBox 1"/>
          <p:cNvSpPr txBox="1"/>
          <p:nvPr/>
        </p:nvSpPr>
        <p:spPr>
          <a:xfrm flipH="1">
            <a:off x="3722590" y="6434844"/>
            <a:ext cx="2249557" cy="369332"/>
          </a:xfrm>
          <a:prstGeom prst="rect">
            <a:avLst/>
          </a:prstGeom>
          <a:noFill/>
        </p:spPr>
        <p:txBody>
          <a:bodyPr wrap="square" rtlCol="0">
            <a:spAutoFit/>
          </a:bodyPr>
          <a:lstStyle/>
          <a:p>
            <a:pPr algn="ctr"/>
            <a:endParaRPr lang="en-US" dirty="0"/>
          </a:p>
        </p:txBody>
      </p:sp>
      <p:sp>
        <p:nvSpPr>
          <p:cNvPr id="15" name="TextBox 14"/>
          <p:cNvSpPr txBox="1"/>
          <p:nvPr/>
        </p:nvSpPr>
        <p:spPr>
          <a:xfrm flipH="1">
            <a:off x="3429242" y="-54491"/>
            <a:ext cx="2249557" cy="369332"/>
          </a:xfrm>
          <a:prstGeom prst="rect">
            <a:avLst/>
          </a:prstGeom>
          <a:noFill/>
        </p:spPr>
        <p:txBody>
          <a:bodyPr wrap="square" rtlCol="0">
            <a:spAutoFit/>
          </a:bodyPr>
          <a:lstStyle/>
          <a:p>
            <a:pPr algn="ctr"/>
            <a:endParaRPr lang="en-US" dirty="0"/>
          </a:p>
        </p:txBody>
      </p:sp>
      <p:pic>
        <p:nvPicPr>
          <p:cNvPr id="19" name="Audio 18">
            <a:hlinkClick r:id="" action="ppaction://media"/>
            <a:extLst>
              <a:ext uri="{FF2B5EF4-FFF2-40B4-BE49-F238E27FC236}">
                <a16:creationId xmlns:a16="http://schemas.microsoft.com/office/drawing/2014/main" id="{5526019C-DC3C-4280-9308-5C3F0A8B7FA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
        <p:nvSpPr>
          <p:cNvPr id="5" name="TextBox 4"/>
          <p:cNvSpPr txBox="1"/>
          <p:nvPr/>
        </p:nvSpPr>
        <p:spPr>
          <a:xfrm>
            <a:off x="153537" y="6273700"/>
            <a:ext cx="7210823" cy="584775"/>
          </a:xfrm>
          <a:prstGeom prst="rect">
            <a:avLst/>
          </a:prstGeom>
          <a:noFill/>
        </p:spPr>
        <p:txBody>
          <a:bodyPr wrap="square" rtlCol="0">
            <a:spAutoFit/>
          </a:bodyPr>
          <a:lstStyle/>
          <a:p>
            <a:r>
              <a:rPr lang="en-US" sz="1600" dirty="0"/>
              <a:t>DISTRIBUTION STATEMENT A. Approved for public release; distribution</a:t>
            </a:r>
          </a:p>
          <a:p>
            <a:r>
              <a:rPr lang="en-US" sz="1600" dirty="0"/>
              <a:t> is unlimited. CLEARED on 19 July 2021. Case Number: 88ABW-2021-0657</a:t>
            </a:r>
          </a:p>
        </p:txBody>
      </p:sp>
    </p:spTree>
    <p:extLst>
      <p:ext uri="{BB962C8B-B14F-4D97-AF65-F5344CB8AC3E}">
        <p14:creationId xmlns:p14="http://schemas.microsoft.com/office/powerpoint/2010/main" val="2984841808"/>
      </p:ext>
    </p:extLst>
  </p:cSld>
  <p:clrMapOvr>
    <a:masterClrMapping/>
  </p:clrMapOvr>
  <mc:AlternateContent xmlns:mc="http://schemas.openxmlformats.org/markup-compatibility/2006" xmlns:p14="http://schemas.microsoft.com/office/powerpoint/2010/main">
    <mc:Choice Requires="p14">
      <p:transition spd="slow" p14:dur="2000" advTm="26455"/>
    </mc:Choice>
    <mc:Fallback xmlns="">
      <p:transition spd="slow" advTm="26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Predicted Report Retrieval Response Time Confidence Intervals (seconds)</a:t>
            </a:r>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10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92857986"/>
              </p:ext>
            </p:extLst>
          </p:nvPr>
        </p:nvGraphicFramePr>
        <p:xfrm>
          <a:off x="1263942" y="2323750"/>
          <a:ext cx="6660858" cy="2843869"/>
        </p:xfrm>
        <a:graphic>
          <a:graphicData uri="http://schemas.openxmlformats.org/drawingml/2006/table">
            <a:tbl>
              <a:tblPr firstRow="1" firstCol="1" bandRow="1">
                <a:tableStyleId>{5C22544A-7EE6-4342-B048-85BDC9FD1C3A}</a:tableStyleId>
              </a:tblPr>
              <a:tblGrid>
                <a:gridCol w="2549965">
                  <a:extLst>
                    <a:ext uri="{9D8B030D-6E8A-4147-A177-3AD203B41FA5}">
                      <a16:colId xmlns:a16="http://schemas.microsoft.com/office/drawing/2014/main" val="2063338167"/>
                    </a:ext>
                  </a:extLst>
                </a:gridCol>
                <a:gridCol w="2173189">
                  <a:extLst>
                    <a:ext uri="{9D8B030D-6E8A-4147-A177-3AD203B41FA5}">
                      <a16:colId xmlns:a16="http://schemas.microsoft.com/office/drawing/2014/main" val="2970760389"/>
                    </a:ext>
                  </a:extLst>
                </a:gridCol>
                <a:gridCol w="1937704">
                  <a:extLst>
                    <a:ext uri="{9D8B030D-6E8A-4147-A177-3AD203B41FA5}">
                      <a16:colId xmlns:a16="http://schemas.microsoft.com/office/drawing/2014/main" val="489462899"/>
                    </a:ext>
                  </a:extLst>
                </a:gridCol>
              </a:tblGrid>
              <a:tr h="1196464">
                <a:tc>
                  <a:txBody>
                    <a:bodyPr/>
                    <a:lstStyle/>
                    <a:p>
                      <a:pPr marL="0" marR="0" algn="ctr">
                        <a:spcBef>
                          <a:spcPts val="0"/>
                        </a:spcBef>
                        <a:spcAft>
                          <a:spcPts val="0"/>
                        </a:spcAft>
                        <a:tabLst>
                          <a:tab pos="457200" algn="l"/>
                        </a:tabLst>
                      </a:pPr>
                      <a:r>
                        <a:rPr lang="en-US" sz="2000" dirty="0">
                          <a:effectLst/>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tabLst>
                          <a:tab pos="457200" algn="l"/>
                        </a:tabLst>
                      </a:pPr>
                      <a:r>
                        <a:rPr lang="en-US" sz="2000" dirty="0">
                          <a:effectLst/>
                        </a:rPr>
                        <a:t>Report Type “1”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indent="0" algn="ctr">
                        <a:spcBef>
                          <a:spcPts val="0"/>
                        </a:spcBef>
                        <a:spcAft>
                          <a:spcPts val="0"/>
                        </a:spcAft>
                        <a:tabLst>
                          <a:tab pos="228600" algn="l"/>
                          <a:tab pos="457200" algn="l"/>
                        </a:tabLst>
                      </a:pPr>
                      <a:r>
                        <a:rPr lang="en-US" sz="2000" dirty="0">
                          <a:effectLst/>
                        </a:rPr>
                        <a:t>Report Type “2”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15955076"/>
                  </a:ext>
                </a:extLst>
              </a:tr>
              <a:tr h="854294">
                <a:tc>
                  <a:txBody>
                    <a:bodyPr/>
                    <a:lstStyle/>
                    <a:p>
                      <a:pPr marL="0" marR="0" algn="ctr">
                        <a:spcBef>
                          <a:spcPts val="0"/>
                        </a:spcBef>
                        <a:spcAft>
                          <a:spcPts val="0"/>
                        </a:spcAft>
                        <a:tabLst>
                          <a:tab pos="457200" algn="l"/>
                        </a:tabLst>
                      </a:pPr>
                      <a:r>
                        <a:rPr lang="en-US" sz="2000" dirty="0">
                          <a:effectLst/>
                        </a:rPr>
                        <a:t>User Location “A”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1600" dirty="0">
                          <a:effectLst/>
                        </a:rPr>
                        <a:t>5.1 - 6.1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228600" algn="l"/>
                          <a:tab pos="457200" algn="l"/>
                        </a:tabLst>
                      </a:pPr>
                      <a:r>
                        <a:rPr lang="en-US" sz="1600" dirty="0">
                          <a:effectLst/>
                        </a:rPr>
                        <a:t>9.0 - 10.2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75184182"/>
                  </a:ext>
                </a:extLst>
              </a:tr>
              <a:tr h="793111">
                <a:tc>
                  <a:txBody>
                    <a:bodyPr/>
                    <a:lstStyle/>
                    <a:p>
                      <a:pPr marL="0" marR="0" algn="ctr">
                        <a:spcBef>
                          <a:spcPts val="0"/>
                        </a:spcBef>
                        <a:spcAft>
                          <a:spcPts val="0"/>
                        </a:spcAft>
                        <a:tabLst>
                          <a:tab pos="457200" algn="l"/>
                        </a:tabLst>
                      </a:pPr>
                      <a:r>
                        <a:rPr lang="en-US" sz="2000" dirty="0">
                          <a:effectLst/>
                        </a:rPr>
                        <a:t>User Location “B”</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1600" dirty="0">
                          <a:solidFill>
                            <a:srgbClr val="FF0000"/>
                          </a:solidFill>
                          <a:effectLst/>
                        </a:rPr>
                        <a:t>12.9 - 14.1</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1600" dirty="0">
                          <a:solidFill>
                            <a:srgbClr val="FF0000"/>
                          </a:solidFill>
                          <a:effectLst/>
                        </a:rPr>
                        <a:t>19.5 - 20.9 </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7090445"/>
                  </a:ext>
                </a:extLst>
              </a:tr>
            </a:tbl>
          </a:graphicData>
        </a:graphic>
      </p:graphicFrame>
      <p:pic>
        <p:nvPicPr>
          <p:cNvPr id="7" name="Audio 6">
            <a:hlinkClick r:id="" action="ppaction://media"/>
            <a:extLst>
              <a:ext uri="{FF2B5EF4-FFF2-40B4-BE49-F238E27FC236}">
                <a16:creationId xmlns:a16="http://schemas.microsoft.com/office/drawing/2014/main" id="{8C1F9813-CE08-4F89-AF64-CF742FA994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36988288"/>
      </p:ext>
    </p:extLst>
  </p:cSld>
  <p:clrMapOvr>
    <a:masterClrMapping/>
  </p:clrMapOvr>
  <mc:AlternateContent xmlns:mc="http://schemas.openxmlformats.org/markup-compatibility/2006" xmlns:p14="http://schemas.microsoft.com/office/powerpoint/2010/main">
    <mc:Choice Requires="p14">
      <p:transition spd="slow" p14:dur="2000" advTm="33234"/>
    </mc:Choice>
    <mc:Fallback xmlns="">
      <p:transition spd="slow" advTm="33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Verification </a:t>
            </a:r>
            <a:br>
              <a:rPr lang="en-US" dirty="0"/>
            </a:br>
            <a:r>
              <a:rPr lang="en-US" dirty="0"/>
              <a:t>Test Results</a:t>
            </a:r>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11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960048412"/>
              </p:ext>
            </p:extLst>
          </p:nvPr>
        </p:nvGraphicFramePr>
        <p:xfrm>
          <a:off x="1078300" y="1593907"/>
          <a:ext cx="7897534" cy="5181600"/>
        </p:xfrm>
        <a:graphic>
          <a:graphicData uri="http://schemas.openxmlformats.org/drawingml/2006/table">
            <a:tbl>
              <a:tblPr firstRow="1" firstCol="1" bandRow="1">
                <a:tableStyleId>{5C22544A-7EE6-4342-B048-85BDC9FD1C3A}</a:tableStyleId>
              </a:tblPr>
              <a:tblGrid>
                <a:gridCol w="1191245">
                  <a:extLst>
                    <a:ext uri="{9D8B030D-6E8A-4147-A177-3AD203B41FA5}">
                      <a16:colId xmlns:a16="http://schemas.microsoft.com/office/drawing/2014/main" val="3459940073"/>
                    </a:ext>
                  </a:extLst>
                </a:gridCol>
                <a:gridCol w="1684488">
                  <a:extLst>
                    <a:ext uri="{9D8B030D-6E8A-4147-A177-3AD203B41FA5}">
                      <a16:colId xmlns:a16="http://schemas.microsoft.com/office/drawing/2014/main" val="4086709267"/>
                    </a:ext>
                  </a:extLst>
                </a:gridCol>
                <a:gridCol w="1631012">
                  <a:extLst>
                    <a:ext uri="{9D8B030D-6E8A-4147-A177-3AD203B41FA5}">
                      <a16:colId xmlns:a16="http://schemas.microsoft.com/office/drawing/2014/main" val="2818921637"/>
                    </a:ext>
                  </a:extLst>
                </a:gridCol>
                <a:gridCol w="1751192">
                  <a:extLst>
                    <a:ext uri="{9D8B030D-6E8A-4147-A177-3AD203B41FA5}">
                      <a16:colId xmlns:a16="http://schemas.microsoft.com/office/drawing/2014/main" val="1659010645"/>
                    </a:ext>
                  </a:extLst>
                </a:gridCol>
                <a:gridCol w="1639597">
                  <a:extLst>
                    <a:ext uri="{9D8B030D-6E8A-4147-A177-3AD203B41FA5}">
                      <a16:colId xmlns:a16="http://schemas.microsoft.com/office/drawing/2014/main" val="414559749"/>
                    </a:ext>
                  </a:extLst>
                </a:gridCol>
              </a:tblGrid>
              <a:tr h="260772">
                <a:tc>
                  <a:txBody>
                    <a:bodyPr/>
                    <a:lstStyle/>
                    <a:p>
                      <a:pPr marL="0" marR="0" algn="ctr">
                        <a:spcBef>
                          <a:spcPts val="0"/>
                        </a:spcBef>
                        <a:spcAft>
                          <a:spcPts val="0"/>
                        </a:spcAft>
                        <a:tabLst>
                          <a:tab pos="457200" algn="l"/>
                        </a:tabLst>
                      </a:pPr>
                      <a:r>
                        <a:rPr lang="en-US" sz="1800" dirty="0">
                          <a:effectLst/>
                        </a:rPr>
                        <a:t>Test Run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tabLst>
                          <a:tab pos="457200" algn="l"/>
                        </a:tabLst>
                      </a:pPr>
                      <a:r>
                        <a:rPr lang="en-US" sz="1600" dirty="0">
                          <a:effectLst/>
                        </a:rPr>
                        <a:t>User</a:t>
                      </a:r>
                      <a:r>
                        <a:rPr lang="en-US" sz="2000" dirty="0">
                          <a:effectLst/>
                        </a:rPr>
                        <a:t> </a:t>
                      </a:r>
                      <a:r>
                        <a:rPr lang="en-US" sz="1600" dirty="0">
                          <a:effectLst/>
                        </a:rPr>
                        <a:t>Location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tabLst>
                          <a:tab pos="457200" algn="l"/>
                        </a:tabLst>
                      </a:pPr>
                      <a:r>
                        <a:rPr lang="en-US" sz="1600" dirty="0">
                          <a:effectLst/>
                        </a:rPr>
                        <a:t>Report Type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tabLst>
                          <a:tab pos="457200" algn="l"/>
                        </a:tabLst>
                      </a:pPr>
                      <a:r>
                        <a:rPr lang="en-US" sz="1600" b="1" kern="1200" dirty="0">
                          <a:solidFill>
                            <a:schemeClr val="lt1"/>
                          </a:solidFill>
                          <a:effectLst/>
                          <a:latin typeface="+mn-lt"/>
                          <a:ea typeface="+mn-ea"/>
                          <a:cs typeface="+mn-cs"/>
                        </a:rPr>
                        <a:t>User Location “A”</a:t>
                      </a:r>
                    </a:p>
                  </a:txBody>
                  <a:tcPr marL="68580" marR="68580" marT="0" marB="0"/>
                </a:tc>
                <a:tc>
                  <a:txBody>
                    <a:bodyPr/>
                    <a:lstStyle/>
                    <a:p>
                      <a:pPr marL="0" marR="0" algn="ctr">
                        <a:spcBef>
                          <a:spcPts val="0"/>
                        </a:spcBef>
                        <a:spcAft>
                          <a:spcPts val="0"/>
                        </a:spcAft>
                        <a:tabLst>
                          <a:tab pos="457200" algn="l"/>
                        </a:tabLst>
                      </a:pPr>
                      <a:r>
                        <a:rPr lang="en-US" sz="1600" b="1" kern="1200" dirty="0">
                          <a:solidFill>
                            <a:schemeClr val="lt1"/>
                          </a:solidFill>
                          <a:effectLst/>
                          <a:latin typeface="+mn-lt"/>
                          <a:ea typeface="+mn-ea"/>
                          <a:cs typeface="+mn-cs"/>
                        </a:rPr>
                        <a:t>User Location “B”</a:t>
                      </a:r>
                    </a:p>
                  </a:txBody>
                  <a:tcPr marL="68580" marR="68580" marT="0" marB="0"/>
                </a:tc>
                <a:extLst>
                  <a:ext uri="{0D108BD9-81ED-4DB2-BD59-A6C34878D82A}">
                    <a16:rowId xmlns:a16="http://schemas.microsoft.com/office/drawing/2014/main" val="30846216"/>
                  </a:ext>
                </a:extLst>
              </a:tr>
              <a:tr h="447216">
                <a:tc>
                  <a:txBody>
                    <a:bodyPr/>
                    <a:lstStyle/>
                    <a:p>
                      <a:pPr marL="0" marR="0" algn="ctr">
                        <a:spcBef>
                          <a:spcPts val="0"/>
                        </a:spcBef>
                        <a:spcAft>
                          <a:spcPts val="0"/>
                        </a:spcAft>
                        <a:tabLst>
                          <a:tab pos="457200" algn="l"/>
                        </a:tabLst>
                      </a:pPr>
                      <a:r>
                        <a:rPr lang="en-US" sz="1800" dirty="0">
                          <a:effectLst/>
                        </a:rPr>
                        <a:t>  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457200" algn="l"/>
                        </a:tabLst>
                      </a:pPr>
                      <a:r>
                        <a:rPr lang="en-US" sz="1600" b="0" kern="1200" dirty="0">
                          <a:solidFill>
                            <a:schemeClr val="tx1"/>
                          </a:solidFill>
                          <a:effectLst/>
                          <a:latin typeface="+mn-lt"/>
                          <a:ea typeface="+mn-ea"/>
                          <a:cs typeface="+mn-cs"/>
                        </a:rPr>
                        <a:t>A</a:t>
                      </a: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endParaRPr lang="en-US" sz="1600" kern="1200" dirty="0">
                        <a:solidFill>
                          <a:schemeClr val="dk1"/>
                        </a:solidFill>
                        <a:effectLst/>
                        <a:latin typeface="+mn-lt"/>
                        <a:ea typeface="+mn-ea"/>
                        <a:cs typeface="+mn-cs"/>
                      </a:endParaRPr>
                    </a:p>
                    <a:p>
                      <a:pPr marL="0" marR="0" indent="0" algn="ctr" defTabSz="914400" rtl="0" eaLnBrk="1" latinLnBrk="0" hangingPunct="1">
                        <a:spcBef>
                          <a:spcPts val="0"/>
                        </a:spcBef>
                        <a:spcAft>
                          <a:spcPts val="0"/>
                        </a:spcAft>
                        <a:tabLst>
                          <a:tab pos="457200" algn="l"/>
                        </a:tabLst>
                      </a:pPr>
                      <a:r>
                        <a:rPr lang="en-US" sz="1600" b="0" kern="1200" dirty="0">
                          <a:solidFill>
                            <a:schemeClr val="tx1"/>
                          </a:solidFill>
                          <a:effectLst/>
                          <a:latin typeface="+mn-lt"/>
                          <a:ea typeface="+mn-ea"/>
                          <a:cs typeface="+mn-cs"/>
                        </a:rPr>
                        <a:t>1</a:t>
                      </a:r>
                    </a:p>
                  </a:txBody>
                  <a:tcPr marL="68580" marR="68580" marT="0" marB="0"/>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dirty="0">
                          <a:solidFill>
                            <a:schemeClr val="dk1"/>
                          </a:solidFill>
                          <a:effectLst/>
                          <a:latin typeface="+mn-lt"/>
                          <a:ea typeface="+mn-ea"/>
                          <a:cs typeface="+mn-cs"/>
                        </a:rPr>
                        <a:t>4.81</a:t>
                      </a:r>
                    </a:p>
                  </a:txBody>
                  <a:tcPr marL="68580" marR="68580" marT="0" marB="0" anchor="b"/>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dirty="0">
                          <a:solidFill>
                            <a:schemeClr val="dk1"/>
                          </a:solidFill>
                          <a:effectLst/>
                          <a:latin typeface="+mn-lt"/>
                          <a:ea typeface="+mn-ea"/>
                          <a:cs typeface="+mn-cs"/>
                        </a:rPr>
                        <a:t> </a:t>
                      </a:r>
                    </a:p>
                  </a:txBody>
                  <a:tcPr marL="68580" marR="68580" marT="0" marB="0" anchor="b"/>
                </a:tc>
                <a:extLst>
                  <a:ext uri="{0D108BD9-81ED-4DB2-BD59-A6C34878D82A}">
                    <a16:rowId xmlns:a16="http://schemas.microsoft.com/office/drawing/2014/main" val="2538571490"/>
                  </a:ext>
                </a:extLst>
              </a:tr>
              <a:tr h="447216">
                <a:tc>
                  <a:txBody>
                    <a:bodyPr/>
                    <a:lstStyle/>
                    <a:p>
                      <a:pPr marL="0" marR="0" algn="ctr" defTabSz="914400" rtl="0" eaLnBrk="1" latinLnBrk="0" hangingPunct="1">
                        <a:spcBef>
                          <a:spcPts val="0"/>
                        </a:spcBef>
                        <a:spcAft>
                          <a:spcPts val="0"/>
                        </a:spcAft>
                        <a:tabLst>
                          <a:tab pos="457200" algn="l"/>
                        </a:tabLst>
                      </a:pPr>
                      <a:r>
                        <a:rPr lang="en-US" sz="1800" b="1" kern="1200" dirty="0">
                          <a:solidFill>
                            <a:schemeClr val="lt1"/>
                          </a:solidFill>
                          <a:effectLst/>
                          <a:latin typeface="+mn-lt"/>
                          <a:ea typeface="+mn-ea"/>
                          <a:cs typeface="+mn-cs"/>
                        </a:rPr>
                        <a:t>  2</a:t>
                      </a:r>
                    </a:p>
                  </a:txBody>
                  <a:tcPr marL="68580" marR="68580" marT="0" marB="0" anchor="ctr"/>
                </a:tc>
                <a:tc>
                  <a:txBody>
                    <a:bodyPr/>
                    <a:lstStyle/>
                    <a:p>
                      <a:pPr marL="0" marR="0" indent="0" algn="ctr">
                        <a:spcBef>
                          <a:spcPts val="0"/>
                        </a:spcBef>
                        <a:spcAft>
                          <a:spcPts val="0"/>
                        </a:spcAft>
                        <a:tabLst>
                          <a:tab pos="228600" algn="l"/>
                          <a:tab pos="457200" algn="l"/>
                        </a:tabLst>
                      </a:pPr>
                      <a:r>
                        <a:rPr lang="en-US" sz="1600" dirty="0">
                          <a:effectLst/>
                        </a:rPr>
                        <a:t>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endParaRPr lang="en-US" sz="1600" kern="1200" dirty="0">
                        <a:solidFill>
                          <a:schemeClr val="dk1"/>
                        </a:solidFill>
                        <a:effectLst/>
                        <a:latin typeface="+mn-lt"/>
                        <a:ea typeface="+mn-ea"/>
                        <a:cs typeface="+mn-cs"/>
                      </a:endParaRPr>
                    </a:p>
                    <a:p>
                      <a:pPr marL="0" marR="0" indent="0" algn="ctr" defTabSz="914400" rtl="0" eaLnBrk="1" latinLnBrk="0" hangingPunct="1">
                        <a:spcBef>
                          <a:spcPts val="0"/>
                        </a:spcBef>
                        <a:spcAft>
                          <a:spcPts val="0"/>
                        </a:spcAft>
                        <a:tabLst>
                          <a:tab pos="228600" algn="l"/>
                          <a:tab pos="457200" algn="l"/>
                        </a:tabLst>
                      </a:pPr>
                      <a:r>
                        <a:rPr lang="en-US" sz="1600" kern="1200" dirty="0">
                          <a:solidFill>
                            <a:schemeClr val="dk1"/>
                          </a:solidFill>
                          <a:effectLst/>
                          <a:latin typeface="+mn-lt"/>
                          <a:ea typeface="+mn-ea"/>
                          <a:cs typeface="+mn-cs"/>
                        </a:rPr>
                        <a:t>2</a:t>
                      </a:r>
                    </a:p>
                  </a:txBody>
                  <a:tcPr marL="68580" marR="68580" marT="0" marB="0"/>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9.84</a:t>
                      </a:r>
                    </a:p>
                  </a:txBody>
                  <a:tcPr marL="68580" marR="68580" marT="0" marB="0" anchor="b"/>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 </a:t>
                      </a:r>
                    </a:p>
                  </a:txBody>
                  <a:tcPr marL="68580" marR="68580" marT="0" marB="0" anchor="b"/>
                </a:tc>
                <a:extLst>
                  <a:ext uri="{0D108BD9-81ED-4DB2-BD59-A6C34878D82A}">
                    <a16:rowId xmlns:a16="http://schemas.microsoft.com/office/drawing/2014/main" val="3464631207"/>
                  </a:ext>
                </a:extLst>
              </a:tr>
              <a:tr h="447216">
                <a:tc>
                  <a:txBody>
                    <a:bodyPr/>
                    <a:lstStyle/>
                    <a:p>
                      <a:pPr marL="0" marR="0" algn="ctr" defTabSz="914400" rtl="0" eaLnBrk="1" latinLnBrk="0" hangingPunct="1">
                        <a:spcBef>
                          <a:spcPts val="0"/>
                        </a:spcBef>
                        <a:spcAft>
                          <a:spcPts val="0"/>
                        </a:spcAft>
                        <a:tabLst>
                          <a:tab pos="457200" algn="l"/>
                        </a:tabLst>
                      </a:pPr>
                      <a:r>
                        <a:rPr lang="en-US" sz="1800" b="1" kern="1200" dirty="0">
                          <a:solidFill>
                            <a:schemeClr val="lt1"/>
                          </a:solidFill>
                          <a:effectLst/>
                          <a:latin typeface="+mn-lt"/>
                          <a:ea typeface="+mn-ea"/>
                          <a:cs typeface="+mn-cs"/>
                        </a:rPr>
                        <a:t>  3</a:t>
                      </a:r>
                    </a:p>
                  </a:txBody>
                  <a:tcPr marL="68580" marR="68580" marT="0" marB="0" anchor="ctr"/>
                </a:tc>
                <a:tc>
                  <a:txBody>
                    <a:bodyPr/>
                    <a:lstStyle/>
                    <a:p>
                      <a:pPr marL="0" marR="0" indent="0" algn="ctr">
                        <a:spcBef>
                          <a:spcPts val="0"/>
                        </a:spcBef>
                        <a:spcAft>
                          <a:spcPts val="0"/>
                        </a:spcAft>
                        <a:tabLst>
                          <a:tab pos="228600" algn="l"/>
                          <a:tab pos="457200" algn="l"/>
                        </a:tabLst>
                      </a:pPr>
                      <a:r>
                        <a:rPr lang="en-US" sz="1600" dirty="0">
                          <a:effectLst/>
                        </a:rPr>
                        <a:t>B</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endParaRPr lang="en-US" sz="1600" kern="1200" dirty="0">
                        <a:solidFill>
                          <a:schemeClr val="dk1"/>
                        </a:solidFill>
                        <a:effectLst/>
                        <a:latin typeface="+mn-lt"/>
                        <a:ea typeface="+mn-ea"/>
                        <a:cs typeface="+mn-cs"/>
                      </a:endParaRPr>
                    </a:p>
                    <a:p>
                      <a:pPr marL="0" marR="0" indent="0" algn="ctr" defTabSz="914400" rtl="0" eaLnBrk="1" latinLnBrk="0" hangingPunct="1">
                        <a:spcBef>
                          <a:spcPts val="0"/>
                        </a:spcBef>
                        <a:spcAft>
                          <a:spcPts val="0"/>
                        </a:spcAft>
                        <a:tabLst>
                          <a:tab pos="228600" algn="l"/>
                          <a:tab pos="457200" algn="l"/>
                        </a:tabLst>
                      </a:pPr>
                      <a:r>
                        <a:rPr lang="en-US" sz="1600" kern="1200" dirty="0">
                          <a:solidFill>
                            <a:schemeClr val="dk1"/>
                          </a:solidFill>
                          <a:effectLst/>
                          <a:latin typeface="+mn-lt"/>
                          <a:ea typeface="+mn-ea"/>
                          <a:cs typeface="+mn-cs"/>
                        </a:rPr>
                        <a:t>1</a:t>
                      </a:r>
                    </a:p>
                  </a:txBody>
                  <a:tcPr marL="68580" marR="68580" marT="0" marB="0"/>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 </a:t>
                      </a:r>
                    </a:p>
                  </a:txBody>
                  <a:tcPr marL="68580" marR="68580" marT="0" marB="0" anchor="b"/>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12.80</a:t>
                      </a:r>
                    </a:p>
                  </a:txBody>
                  <a:tcPr marL="68580" marR="68580" marT="0" marB="0" anchor="b"/>
                </a:tc>
                <a:extLst>
                  <a:ext uri="{0D108BD9-81ED-4DB2-BD59-A6C34878D82A}">
                    <a16:rowId xmlns:a16="http://schemas.microsoft.com/office/drawing/2014/main" val="2007815054"/>
                  </a:ext>
                </a:extLst>
              </a:tr>
              <a:tr h="447216">
                <a:tc>
                  <a:txBody>
                    <a:bodyPr/>
                    <a:lstStyle/>
                    <a:p>
                      <a:pPr marL="0" marR="0" algn="ctr" defTabSz="914400" rtl="0" eaLnBrk="1" latinLnBrk="0" hangingPunct="1">
                        <a:spcBef>
                          <a:spcPts val="0"/>
                        </a:spcBef>
                        <a:spcAft>
                          <a:spcPts val="0"/>
                        </a:spcAft>
                        <a:tabLst>
                          <a:tab pos="457200" algn="l"/>
                        </a:tabLst>
                      </a:pPr>
                      <a:r>
                        <a:rPr lang="en-US" sz="1800" b="1" kern="1200" dirty="0">
                          <a:solidFill>
                            <a:schemeClr val="lt1"/>
                          </a:solidFill>
                          <a:effectLst/>
                          <a:latin typeface="+mn-lt"/>
                          <a:ea typeface="+mn-ea"/>
                          <a:cs typeface="+mn-cs"/>
                        </a:rPr>
                        <a:t>  4</a:t>
                      </a:r>
                    </a:p>
                  </a:txBody>
                  <a:tcPr marL="68580" marR="68580" marT="0" marB="0" anchor="ctr"/>
                </a:tc>
                <a:tc>
                  <a:txBody>
                    <a:bodyPr/>
                    <a:lstStyle/>
                    <a:p>
                      <a:pPr marL="0" marR="0" indent="0" algn="ctr">
                        <a:spcBef>
                          <a:spcPts val="0"/>
                        </a:spcBef>
                        <a:spcAft>
                          <a:spcPts val="0"/>
                        </a:spcAft>
                        <a:tabLst>
                          <a:tab pos="228600" algn="l"/>
                          <a:tab pos="457200" algn="l"/>
                        </a:tabLst>
                      </a:pPr>
                      <a:r>
                        <a:rPr lang="en-US" sz="1600" dirty="0">
                          <a:effectLst/>
                        </a:rPr>
                        <a:t>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endParaRPr lang="en-US" sz="1600" kern="1200" dirty="0">
                        <a:solidFill>
                          <a:schemeClr val="dk1"/>
                        </a:solidFill>
                        <a:effectLst/>
                        <a:latin typeface="+mn-lt"/>
                        <a:ea typeface="+mn-ea"/>
                        <a:cs typeface="+mn-cs"/>
                      </a:endParaRPr>
                    </a:p>
                    <a:p>
                      <a:pPr marL="0" marR="0" indent="0" algn="ctr" defTabSz="914400" rtl="0" eaLnBrk="1" latinLnBrk="0" hangingPunct="1">
                        <a:spcBef>
                          <a:spcPts val="0"/>
                        </a:spcBef>
                        <a:spcAft>
                          <a:spcPts val="0"/>
                        </a:spcAft>
                        <a:tabLst>
                          <a:tab pos="228600" algn="l"/>
                          <a:tab pos="457200" algn="l"/>
                        </a:tabLst>
                      </a:pPr>
                      <a:r>
                        <a:rPr lang="en-US" sz="1600" kern="1200" dirty="0">
                          <a:solidFill>
                            <a:schemeClr val="dk1"/>
                          </a:solidFill>
                          <a:effectLst/>
                          <a:latin typeface="+mn-lt"/>
                          <a:ea typeface="+mn-ea"/>
                          <a:cs typeface="+mn-cs"/>
                        </a:rPr>
                        <a:t>1</a:t>
                      </a:r>
                    </a:p>
                  </a:txBody>
                  <a:tcPr marL="68580" marR="68580" marT="0" marB="0"/>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4.18</a:t>
                      </a:r>
                    </a:p>
                  </a:txBody>
                  <a:tcPr marL="68580" marR="68580" marT="0" marB="0" anchor="b"/>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 </a:t>
                      </a:r>
                    </a:p>
                  </a:txBody>
                  <a:tcPr marL="68580" marR="68580" marT="0" marB="0" anchor="b"/>
                </a:tc>
                <a:extLst>
                  <a:ext uri="{0D108BD9-81ED-4DB2-BD59-A6C34878D82A}">
                    <a16:rowId xmlns:a16="http://schemas.microsoft.com/office/drawing/2014/main" val="3138667864"/>
                  </a:ext>
                </a:extLst>
              </a:tr>
              <a:tr h="447216">
                <a:tc>
                  <a:txBody>
                    <a:bodyPr/>
                    <a:lstStyle/>
                    <a:p>
                      <a:pPr marL="0" marR="0" algn="ctr" defTabSz="914400" rtl="0" eaLnBrk="1" latinLnBrk="0" hangingPunct="1">
                        <a:spcBef>
                          <a:spcPts val="0"/>
                        </a:spcBef>
                        <a:spcAft>
                          <a:spcPts val="0"/>
                        </a:spcAft>
                        <a:tabLst>
                          <a:tab pos="457200" algn="l"/>
                        </a:tabLst>
                      </a:pPr>
                      <a:r>
                        <a:rPr lang="en-US" sz="1800" b="1" kern="1200" dirty="0">
                          <a:solidFill>
                            <a:schemeClr val="lt1"/>
                          </a:solidFill>
                          <a:effectLst/>
                          <a:latin typeface="+mn-lt"/>
                          <a:ea typeface="+mn-ea"/>
                          <a:cs typeface="+mn-cs"/>
                        </a:rPr>
                        <a:t>  5</a:t>
                      </a:r>
                    </a:p>
                  </a:txBody>
                  <a:tcPr marL="68580" marR="68580" marT="0" marB="0" anchor="ctr"/>
                </a:tc>
                <a:tc>
                  <a:txBody>
                    <a:bodyPr/>
                    <a:lstStyle/>
                    <a:p>
                      <a:pPr marL="0" marR="0" indent="0" algn="ctr">
                        <a:spcBef>
                          <a:spcPts val="0"/>
                        </a:spcBef>
                        <a:spcAft>
                          <a:spcPts val="0"/>
                        </a:spcAft>
                        <a:tabLst>
                          <a:tab pos="228600" algn="l"/>
                          <a:tab pos="457200" algn="l"/>
                        </a:tabLst>
                      </a:pPr>
                      <a:r>
                        <a:rPr lang="en-US" sz="1600" dirty="0">
                          <a:effectLst/>
                        </a:rPr>
                        <a:t>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endParaRPr lang="en-US" sz="1600" kern="1200" dirty="0">
                        <a:solidFill>
                          <a:schemeClr val="dk1"/>
                        </a:solidFill>
                        <a:effectLst/>
                        <a:latin typeface="+mn-lt"/>
                        <a:ea typeface="+mn-ea"/>
                        <a:cs typeface="+mn-cs"/>
                      </a:endParaRPr>
                    </a:p>
                    <a:p>
                      <a:pPr marL="0" marR="0" indent="0" algn="ctr" defTabSz="914400" rtl="0" eaLnBrk="1" latinLnBrk="0" hangingPunct="1">
                        <a:spcBef>
                          <a:spcPts val="0"/>
                        </a:spcBef>
                        <a:spcAft>
                          <a:spcPts val="0"/>
                        </a:spcAft>
                        <a:tabLst>
                          <a:tab pos="228600" algn="l"/>
                          <a:tab pos="457200" algn="l"/>
                        </a:tabLst>
                      </a:pPr>
                      <a:r>
                        <a:rPr lang="en-US" sz="1600" kern="1200" dirty="0">
                          <a:solidFill>
                            <a:schemeClr val="dk1"/>
                          </a:solidFill>
                          <a:effectLst/>
                          <a:latin typeface="+mn-lt"/>
                          <a:ea typeface="+mn-ea"/>
                          <a:cs typeface="+mn-cs"/>
                        </a:rPr>
                        <a:t>2</a:t>
                      </a:r>
                    </a:p>
                  </a:txBody>
                  <a:tcPr marL="68580" marR="68580" marT="0" marB="0"/>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10.31</a:t>
                      </a:r>
                    </a:p>
                  </a:txBody>
                  <a:tcPr marL="68580" marR="68580" marT="0" marB="0" anchor="b"/>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 </a:t>
                      </a:r>
                    </a:p>
                  </a:txBody>
                  <a:tcPr marL="68580" marR="68580" marT="0" marB="0" anchor="b"/>
                </a:tc>
                <a:extLst>
                  <a:ext uri="{0D108BD9-81ED-4DB2-BD59-A6C34878D82A}">
                    <a16:rowId xmlns:a16="http://schemas.microsoft.com/office/drawing/2014/main" val="3357860772"/>
                  </a:ext>
                </a:extLst>
              </a:tr>
              <a:tr h="447216">
                <a:tc>
                  <a:txBody>
                    <a:bodyPr/>
                    <a:lstStyle/>
                    <a:p>
                      <a:pPr marL="0" marR="0" algn="ctr" defTabSz="914400" rtl="0" eaLnBrk="1" latinLnBrk="0" hangingPunct="1">
                        <a:spcBef>
                          <a:spcPts val="0"/>
                        </a:spcBef>
                        <a:spcAft>
                          <a:spcPts val="0"/>
                        </a:spcAft>
                        <a:tabLst>
                          <a:tab pos="457200" algn="l"/>
                        </a:tabLst>
                      </a:pPr>
                      <a:r>
                        <a:rPr lang="en-US" sz="1800" b="1" kern="1200" dirty="0">
                          <a:solidFill>
                            <a:schemeClr val="lt1"/>
                          </a:solidFill>
                          <a:effectLst/>
                          <a:latin typeface="+mn-lt"/>
                          <a:ea typeface="+mn-ea"/>
                          <a:cs typeface="+mn-cs"/>
                        </a:rPr>
                        <a:t>  6</a:t>
                      </a:r>
                    </a:p>
                  </a:txBody>
                  <a:tcPr marL="68580" marR="68580" marT="0" marB="0" anchor="ctr"/>
                </a:tc>
                <a:tc>
                  <a:txBody>
                    <a:bodyPr/>
                    <a:lstStyle/>
                    <a:p>
                      <a:pPr marL="0" marR="0" indent="0" algn="ctr">
                        <a:spcBef>
                          <a:spcPts val="0"/>
                        </a:spcBef>
                        <a:spcAft>
                          <a:spcPts val="0"/>
                        </a:spcAft>
                        <a:tabLst>
                          <a:tab pos="228600" algn="l"/>
                          <a:tab pos="457200" algn="l"/>
                        </a:tabLst>
                      </a:pPr>
                      <a:r>
                        <a:rPr lang="en-US" sz="1600" dirty="0">
                          <a:effectLst/>
                        </a:rPr>
                        <a:t>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endParaRPr lang="en-US" sz="1600" kern="1200" dirty="0">
                        <a:solidFill>
                          <a:schemeClr val="dk1"/>
                        </a:solidFill>
                        <a:effectLst/>
                        <a:latin typeface="+mn-lt"/>
                        <a:ea typeface="+mn-ea"/>
                        <a:cs typeface="+mn-cs"/>
                      </a:endParaRPr>
                    </a:p>
                    <a:p>
                      <a:pPr marL="0" marR="0" indent="0" algn="ctr" defTabSz="914400" rtl="0" eaLnBrk="1" latinLnBrk="0" hangingPunct="1">
                        <a:spcBef>
                          <a:spcPts val="0"/>
                        </a:spcBef>
                        <a:spcAft>
                          <a:spcPts val="0"/>
                        </a:spcAft>
                        <a:tabLst>
                          <a:tab pos="228600" algn="l"/>
                          <a:tab pos="457200" algn="l"/>
                        </a:tabLst>
                      </a:pPr>
                      <a:r>
                        <a:rPr lang="en-US" sz="1600" kern="1200" dirty="0">
                          <a:solidFill>
                            <a:schemeClr val="dk1"/>
                          </a:solidFill>
                          <a:effectLst/>
                          <a:latin typeface="+mn-lt"/>
                          <a:ea typeface="+mn-ea"/>
                          <a:cs typeface="+mn-cs"/>
                        </a:rPr>
                        <a:t>1</a:t>
                      </a:r>
                    </a:p>
                  </a:txBody>
                  <a:tcPr marL="68580" marR="68580" marT="0" marB="0"/>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5.65</a:t>
                      </a:r>
                    </a:p>
                  </a:txBody>
                  <a:tcPr marL="68580" marR="68580" marT="0" marB="0" anchor="b"/>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 </a:t>
                      </a:r>
                    </a:p>
                  </a:txBody>
                  <a:tcPr marL="68580" marR="68580" marT="0" marB="0" anchor="b"/>
                </a:tc>
                <a:extLst>
                  <a:ext uri="{0D108BD9-81ED-4DB2-BD59-A6C34878D82A}">
                    <a16:rowId xmlns:a16="http://schemas.microsoft.com/office/drawing/2014/main" val="2296990037"/>
                  </a:ext>
                </a:extLst>
              </a:tr>
              <a:tr h="447216">
                <a:tc>
                  <a:txBody>
                    <a:bodyPr/>
                    <a:lstStyle/>
                    <a:p>
                      <a:pPr marL="0" marR="0" algn="ctr" defTabSz="914400" rtl="0" eaLnBrk="1" latinLnBrk="0" hangingPunct="1">
                        <a:spcBef>
                          <a:spcPts val="0"/>
                        </a:spcBef>
                        <a:spcAft>
                          <a:spcPts val="0"/>
                        </a:spcAft>
                        <a:tabLst>
                          <a:tab pos="457200" algn="l"/>
                        </a:tabLst>
                      </a:pPr>
                      <a:r>
                        <a:rPr lang="en-US" sz="1800" b="1" kern="1200" dirty="0">
                          <a:solidFill>
                            <a:schemeClr val="lt1"/>
                          </a:solidFill>
                          <a:effectLst/>
                          <a:latin typeface="+mn-lt"/>
                          <a:ea typeface="+mn-ea"/>
                          <a:cs typeface="+mn-cs"/>
                        </a:rPr>
                        <a:t>  7</a:t>
                      </a:r>
                    </a:p>
                  </a:txBody>
                  <a:tcPr marL="68580" marR="68580" marT="0" marB="0" anchor="ctr"/>
                </a:tc>
                <a:tc>
                  <a:txBody>
                    <a:bodyPr/>
                    <a:lstStyle/>
                    <a:p>
                      <a:pPr marL="0" marR="0" indent="0" algn="ctr">
                        <a:spcBef>
                          <a:spcPts val="0"/>
                        </a:spcBef>
                        <a:spcAft>
                          <a:spcPts val="0"/>
                        </a:spcAft>
                        <a:tabLst>
                          <a:tab pos="228600" algn="l"/>
                          <a:tab pos="457200" algn="l"/>
                        </a:tabLst>
                      </a:pPr>
                      <a:r>
                        <a:rPr lang="en-US" sz="1600" dirty="0">
                          <a:effectLst/>
                        </a:rPr>
                        <a:t>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endParaRPr lang="en-US" sz="1600" kern="1200" dirty="0">
                        <a:solidFill>
                          <a:schemeClr val="dk1"/>
                        </a:solidFill>
                        <a:effectLst/>
                        <a:latin typeface="+mn-lt"/>
                        <a:ea typeface="+mn-ea"/>
                        <a:cs typeface="+mn-cs"/>
                      </a:endParaRPr>
                    </a:p>
                    <a:p>
                      <a:pPr marL="0" marR="0" indent="0" algn="ctr" defTabSz="914400" rtl="0" eaLnBrk="1" latinLnBrk="0" hangingPunct="1">
                        <a:spcBef>
                          <a:spcPts val="0"/>
                        </a:spcBef>
                        <a:spcAft>
                          <a:spcPts val="0"/>
                        </a:spcAft>
                        <a:tabLst>
                          <a:tab pos="228600" algn="l"/>
                          <a:tab pos="457200" algn="l"/>
                        </a:tabLst>
                      </a:pPr>
                      <a:r>
                        <a:rPr lang="en-US" sz="1600" kern="1200" dirty="0">
                          <a:solidFill>
                            <a:schemeClr val="dk1"/>
                          </a:solidFill>
                          <a:effectLst/>
                          <a:latin typeface="+mn-lt"/>
                          <a:ea typeface="+mn-ea"/>
                          <a:cs typeface="+mn-cs"/>
                        </a:rPr>
                        <a:t>2</a:t>
                      </a:r>
                    </a:p>
                  </a:txBody>
                  <a:tcPr marL="68580" marR="68580" marT="0" marB="0"/>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7.66</a:t>
                      </a:r>
                    </a:p>
                  </a:txBody>
                  <a:tcPr marL="68580" marR="68580" marT="0" marB="0" anchor="b"/>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 </a:t>
                      </a:r>
                    </a:p>
                  </a:txBody>
                  <a:tcPr marL="68580" marR="68580" marT="0" marB="0" anchor="b"/>
                </a:tc>
                <a:extLst>
                  <a:ext uri="{0D108BD9-81ED-4DB2-BD59-A6C34878D82A}">
                    <a16:rowId xmlns:a16="http://schemas.microsoft.com/office/drawing/2014/main" val="2778837208"/>
                  </a:ext>
                </a:extLst>
              </a:tr>
              <a:tr h="447216">
                <a:tc>
                  <a:txBody>
                    <a:bodyPr/>
                    <a:lstStyle/>
                    <a:p>
                      <a:pPr marL="0" marR="0" algn="ctr" defTabSz="914400" rtl="0" eaLnBrk="1" latinLnBrk="0" hangingPunct="1">
                        <a:spcBef>
                          <a:spcPts val="0"/>
                        </a:spcBef>
                        <a:spcAft>
                          <a:spcPts val="0"/>
                        </a:spcAft>
                        <a:tabLst>
                          <a:tab pos="457200" algn="l"/>
                        </a:tabLst>
                      </a:pPr>
                      <a:r>
                        <a:rPr lang="en-US" sz="1800" b="1" kern="1200" dirty="0">
                          <a:solidFill>
                            <a:schemeClr val="lt1"/>
                          </a:solidFill>
                          <a:effectLst/>
                          <a:latin typeface="+mn-lt"/>
                          <a:ea typeface="+mn-ea"/>
                          <a:cs typeface="+mn-cs"/>
                        </a:rPr>
                        <a:t>  8</a:t>
                      </a:r>
                    </a:p>
                  </a:txBody>
                  <a:tcPr marL="68580" marR="68580" marT="0" marB="0" anchor="ctr"/>
                </a:tc>
                <a:tc>
                  <a:txBody>
                    <a:bodyPr/>
                    <a:lstStyle/>
                    <a:p>
                      <a:pPr marL="0" marR="0" indent="0" algn="ctr">
                        <a:spcBef>
                          <a:spcPts val="0"/>
                        </a:spcBef>
                        <a:spcAft>
                          <a:spcPts val="0"/>
                        </a:spcAft>
                        <a:tabLst>
                          <a:tab pos="228600" algn="l"/>
                          <a:tab pos="457200" algn="l"/>
                        </a:tabLst>
                      </a:pPr>
                      <a:r>
                        <a:rPr lang="en-US" sz="1600" dirty="0">
                          <a:effectLst/>
                        </a:rPr>
                        <a:t>B</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endParaRPr lang="en-US" sz="1600" kern="1200" dirty="0">
                        <a:solidFill>
                          <a:schemeClr val="dk1"/>
                        </a:solidFill>
                        <a:effectLst/>
                        <a:latin typeface="+mn-lt"/>
                        <a:ea typeface="+mn-ea"/>
                        <a:cs typeface="+mn-cs"/>
                      </a:endParaRPr>
                    </a:p>
                    <a:p>
                      <a:pPr marL="0" marR="0" indent="0" algn="ctr" defTabSz="914400" rtl="0" eaLnBrk="1" latinLnBrk="0" hangingPunct="1">
                        <a:spcBef>
                          <a:spcPts val="0"/>
                        </a:spcBef>
                        <a:spcAft>
                          <a:spcPts val="0"/>
                        </a:spcAft>
                        <a:tabLst>
                          <a:tab pos="228600" algn="l"/>
                          <a:tab pos="457200" algn="l"/>
                        </a:tabLst>
                      </a:pPr>
                      <a:r>
                        <a:rPr lang="en-US" sz="1600" kern="1200" dirty="0">
                          <a:solidFill>
                            <a:schemeClr val="dk1"/>
                          </a:solidFill>
                          <a:effectLst/>
                          <a:latin typeface="+mn-lt"/>
                          <a:ea typeface="+mn-ea"/>
                          <a:cs typeface="+mn-cs"/>
                        </a:rPr>
                        <a:t>2</a:t>
                      </a:r>
                    </a:p>
                  </a:txBody>
                  <a:tcPr marL="68580" marR="68580" marT="0" marB="0"/>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 </a:t>
                      </a:r>
                    </a:p>
                  </a:txBody>
                  <a:tcPr marL="68580" marR="68580" marT="0" marB="0" anchor="b"/>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a:solidFill>
                            <a:schemeClr val="dk1"/>
                          </a:solidFill>
                          <a:effectLst/>
                          <a:latin typeface="+mn-lt"/>
                          <a:ea typeface="+mn-ea"/>
                          <a:cs typeface="+mn-cs"/>
                        </a:rPr>
                        <a:t>19.90</a:t>
                      </a:r>
                    </a:p>
                  </a:txBody>
                  <a:tcPr marL="68580" marR="68580" marT="0" marB="0" anchor="b"/>
                </a:tc>
                <a:extLst>
                  <a:ext uri="{0D108BD9-81ED-4DB2-BD59-A6C34878D82A}">
                    <a16:rowId xmlns:a16="http://schemas.microsoft.com/office/drawing/2014/main" val="677297338"/>
                  </a:ext>
                </a:extLst>
              </a:tr>
              <a:tr h="447216">
                <a:tc>
                  <a:txBody>
                    <a:bodyPr/>
                    <a:lstStyle/>
                    <a:p>
                      <a:pPr marL="0" marR="0" algn="ctr" defTabSz="914400" rtl="0" eaLnBrk="1" latinLnBrk="0" hangingPunct="1">
                        <a:spcBef>
                          <a:spcPts val="0"/>
                        </a:spcBef>
                        <a:spcAft>
                          <a:spcPts val="0"/>
                        </a:spcAft>
                        <a:tabLst>
                          <a:tab pos="457200" algn="l"/>
                        </a:tabLst>
                      </a:pPr>
                      <a:r>
                        <a:rPr lang="en-US" sz="1800" b="1" kern="1200" dirty="0">
                          <a:solidFill>
                            <a:schemeClr val="lt1"/>
                          </a:solidFill>
                          <a:effectLst/>
                          <a:latin typeface="+mn-lt"/>
                          <a:ea typeface="+mn-ea"/>
                          <a:cs typeface="+mn-cs"/>
                        </a:rPr>
                        <a:t>  9</a:t>
                      </a:r>
                    </a:p>
                  </a:txBody>
                  <a:tcPr marL="68580" marR="68580" marT="0" marB="0" anchor="ctr"/>
                </a:tc>
                <a:tc>
                  <a:txBody>
                    <a:bodyPr/>
                    <a:lstStyle/>
                    <a:p>
                      <a:pPr marL="0" marR="0" indent="0" algn="ctr">
                        <a:spcBef>
                          <a:spcPts val="0"/>
                        </a:spcBef>
                        <a:spcAft>
                          <a:spcPts val="0"/>
                        </a:spcAft>
                        <a:tabLst>
                          <a:tab pos="228600" algn="l"/>
                          <a:tab pos="457200" algn="l"/>
                        </a:tabLst>
                      </a:pPr>
                      <a:r>
                        <a:rPr lang="en-US" sz="1600" dirty="0">
                          <a:effectLst/>
                        </a:rPr>
                        <a:t>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endParaRPr lang="en-US" sz="1600" kern="1200" dirty="0">
                        <a:solidFill>
                          <a:schemeClr val="dk1"/>
                        </a:solidFill>
                        <a:effectLst/>
                        <a:latin typeface="+mn-lt"/>
                        <a:ea typeface="+mn-ea"/>
                        <a:cs typeface="+mn-cs"/>
                      </a:endParaRPr>
                    </a:p>
                    <a:p>
                      <a:pPr marL="0" marR="0" indent="0" algn="ctr" defTabSz="914400" rtl="0" eaLnBrk="1" latinLnBrk="0" hangingPunct="1">
                        <a:spcBef>
                          <a:spcPts val="0"/>
                        </a:spcBef>
                        <a:spcAft>
                          <a:spcPts val="0"/>
                        </a:spcAft>
                        <a:tabLst>
                          <a:tab pos="228600" algn="l"/>
                          <a:tab pos="457200" algn="l"/>
                        </a:tabLst>
                      </a:pPr>
                      <a:r>
                        <a:rPr lang="en-US" sz="1600" kern="1200" dirty="0">
                          <a:solidFill>
                            <a:schemeClr val="dk1"/>
                          </a:solidFill>
                          <a:effectLst/>
                          <a:latin typeface="+mn-lt"/>
                          <a:ea typeface="+mn-ea"/>
                          <a:cs typeface="+mn-cs"/>
                        </a:rPr>
                        <a:t>1</a:t>
                      </a:r>
                    </a:p>
                  </a:txBody>
                  <a:tcPr marL="68580" marR="68580" marT="0" marB="0"/>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dirty="0">
                          <a:solidFill>
                            <a:schemeClr val="dk1"/>
                          </a:solidFill>
                          <a:effectLst/>
                          <a:latin typeface="+mn-lt"/>
                          <a:ea typeface="+mn-ea"/>
                          <a:cs typeface="+mn-cs"/>
                        </a:rPr>
                        <a:t>6.21</a:t>
                      </a:r>
                    </a:p>
                  </a:txBody>
                  <a:tcPr marL="68580" marR="68580" marT="0" marB="0" anchor="b"/>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dirty="0">
                          <a:solidFill>
                            <a:schemeClr val="dk1"/>
                          </a:solidFill>
                          <a:effectLst/>
                          <a:latin typeface="+mn-lt"/>
                          <a:ea typeface="+mn-ea"/>
                          <a:cs typeface="+mn-cs"/>
                        </a:rPr>
                        <a:t> </a:t>
                      </a:r>
                    </a:p>
                  </a:txBody>
                  <a:tcPr marL="68580" marR="68580" marT="0" marB="0" anchor="b"/>
                </a:tc>
                <a:extLst>
                  <a:ext uri="{0D108BD9-81ED-4DB2-BD59-A6C34878D82A}">
                    <a16:rowId xmlns:a16="http://schemas.microsoft.com/office/drawing/2014/main" val="2277936340"/>
                  </a:ext>
                </a:extLst>
              </a:tr>
              <a:tr h="447216">
                <a:tc>
                  <a:txBody>
                    <a:bodyPr/>
                    <a:lstStyle/>
                    <a:p>
                      <a:pPr marL="0" marR="0" algn="ctr" defTabSz="914400" rtl="0" eaLnBrk="1" latinLnBrk="0" hangingPunct="1">
                        <a:spcBef>
                          <a:spcPts val="0"/>
                        </a:spcBef>
                        <a:spcAft>
                          <a:spcPts val="0"/>
                        </a:spcAft>
                        <a:tabLst>
                          <a:tab pos="457200" algn="l"/>
                        </a:tabLst>
                      </a:pPr>
                      <a:r>
                        <a:rPr lang="en-US" sz="1800" b="1" kern="1200" dirty="0">
                          <a:solidFill>
                            <a:schemeClr val="lt1"/>
                          </a:solidFill>
                          <a:effectLst/>
                          <a:latin typeface="+mn-lt"/>
                          <a:ea typeface="+mn-ea"/>
                          <a:cs typeface="+mn-cs"/>
                        </a:rPr>
                        <a:t>10</a:t>
                      </a:r>
                    </a:p>
                  </a:txBody>
                  <a:tcPr marL="68580" marR="68580" marT="0" marB="0" anchor="ctr"/>
                </a:tc>
                <a:tc>
                  <a:txBody>
                    <a:bodyPr/>
                    <a:lstStyle/>
                    <a:p>
                      <a:pPr marL="0" marR="0" indent="0" algn="ctr">
                        <a:spcBef>
                          <a:spcPts val="0"/>
                        </a:spcBef>
                        <a:spcAft>
                          <a:spcPts val="0"/>
                        </a:spcAft>
                        <a:tabLst>
                          <a:tab pos="228600" algn="l"/>
                          <a:tab pos="457200" algn="l"/>
                        </a:tabLst>
                      </a:pPr>
                      <a:r>
                        <a:rPr lang="en-US" sz="1600" dirty="0">
                          <a:effectLst/>
                        </a:rPr>
                        <a:t>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endParaRPr lang="en-US" sz="1600" kern="1200" dirty="0">
                        <a:solidFill>
                          <a:schemeClr val="dk1"/>
                        </a:solidFill>
                        <a:effectLst/>
                        <a:latin typeface="+mn-lt"/>
                        <a:ea typeface="+mn-ea"/>
                        <a:cs typeface="+mn-cs"/>
                      </a:endParaRPr>
                    </a:p>
                    <a:p>
                      <a:pPr marL="0" marR="0" indent="0" algn="ctr" defTabSz="914400" rtl="0" eaLnBrk="1" latinLnBrk="0" hangingPunct="1">
                        <a:spcBef>
                          <a:spcPts val="0"/>
                        </a:spcBef>
                        <a:spcAft>
                          <a:spcPts val="0"/>
                        </a:spcAft>
                        <a:tabLst>
                          <a:tab pos="228600" algn="l"/>
                          <a:tab pos="457200" algn="l"/>
                        </a:tabLst>
                      </a:pPr>
                      <a:r>
                        <a:rPr lang="en-US" sz="1600" kern="1200" dirty="0">
                          <a:solidFill>
                            <a:schemeClr val="dk1"/>
                          </a:solidFill>
                          <a:effectLst/>
                          <a:latin typeface="+mn-lt"/>
                          <a:ea typeface="+mn-ea"/>
                          <a:cs typeface="+mn-cs"/>
                        </a:rPr>
                        <a:t>2</a:t>
                      </a:r>
                    </a:p>
                  </a:txBody>
                  <a:tcPr marL="68580" marR="68580" marT="0" marB="0"/>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dirty="0">
                          <a:solidFill>
                            <a:schemeClr val="dk1"/>
                          </a:solidFill>
                          <a:effectLst/>
                          <a:latin typeface="+mn-lt"/>
                          <a:ea typeface="+mn-ea"/>
                          <a:cs typeface="+mn-cs"/>
                        </a:rPr>
                        <a:t>8.11</a:t>
                      </a:r>
                    </a:p>
                  </a:txBody>
                  <a:tcPr marL="68580" marR="68580" marT="0" marB="0" anchor="b"/>
                </a:tc>
                <a:tc>
                  <a:txBody>
                    <a:bodyPr/>
                    <a:lstStyle/>
                    <a:p>
                      <a:pPr marL="0" marR="0" indent="0" algn="ctr" defTabSz="914400" rtl="0" eaLnBrk="1" latinLnBrk="0" hangingPunct="1">
                        <a:lnSpc>
                          <a:spcPct val="115000"/>
                        </a:lnSpc>
                        <a:spcBef>
                          <a:spcPts val="0"/>
                        </a:spcBef>
                        <a:spcAft>
                          <a:spcPts val="0"/>
                        </a:spcAft>
                        <a:tabLst>
                          <a:tab pos="228600" algn="l"/>
                          <a:tab pos="457200" algn="l"/>
                        </a:tabLst>
                      </a:pPr>
                      <a:r>
                        <a:rPr lang="en-US" sz="1600" kern="1200" dirty="0">
                          <a:solidFill>
                            <a:schemeClr val="dk1"/>
                          </a:solidFill>
                          <a:effectLst/>
                          <a:latin typeface="+mn-lt"/>
                          <a:ea typeface="+mn-ea"/>
                          <a:cs typeface="+mn-cs"/>
                        </a:rPr>
                        <a:t> </a:t>
                      </a:r>
                    </a:p>
                  </a:txBody>
                  <a:tcPr marL="68580" marR="68580" marT="0" marB="0" anchor="b"/>
                </a:tc>
                <a:extLst>
                  <a:ext uri="{0D108BD9-81ED-4DB2-BD59-A6C34878D82A}">
                    <a16:rowId xmlns:a16="http://schemas.microsoft.com/office/drawing/2014/main" val="3090056931"/>
                  </a:ext>
                </a:extLst>
              </a:tr>
            </a:tbl>
          </a:graphicData>
        </a:graphic>
      </p:graphicFrame>
      <p:pic>
        <p:nvPicPr>
          <p:cNvPr id="7" name="Audio 6">
            <a:hlinkClick r:id="" action="ppaction://media"/>
            <a:extLst>
              <a:ext uri="{FF2B5EF4-FFF2-40B4-BE49-F238E27FC236}">
                <a16:creationId xmlns:a16="http://schemas.microsoft.com/office/drawing/2014/main" id="{F3419256-CB3E-481D-BF70-FF7718C63D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0948221"/>
      </p:ext>
    </p:extLst>
  </p:cSld>
  <p:clrMapOvr>
    <a:masterClrMapping/>
  </p:clrMapOvr>
  <mc:AlternateContent xmlns:mc="http://schemas.openxmlformats.org/markup-compatibility/2006" xmlns:p14="http://schemas.microsoft.com/office/powerpoint/2010/main">
    <mc:Choice Requires="p14">
      <p:transition spd="slow" p14:dur="2000" advTm="47471"/>
    </mc:Choice>
    <mc:Fallback xmlns="">
      <p:transition spd="slow" advTm="4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554" y="207064"/>
            <a:ext cx="6837872" cy="1143000"/>
          </a:xfrm>
        </p:spPr>
        <p:txBody>
          <a:bodyPr/>
          <a:lstStyle/>
          <a:p>
            <a:br>
              <a:rPr lang="en-US" dirty="0"/>
            </a:br>
            <a:r>
              <a:rPr lang="en-US" sz="3200" dirty="0"/>
              <a:t>Analysis - Requirement </a:t>
            </a:r>
            <a:br>
              <a:rPr lang="en-US" sz="3200" dirty="0"/>
            </a:br>
            <a:r>
              <a:rPr lang="en-US" sz="3200" dirty="0"/>
              <a:t>Verification Test Results</a:t>
            </a:r>
            <a:br>
              <a:rPr lang="en-US" dirty="0"/>
            </a:br>
            <a:endParaRPr lang="en-US" dirty="0"/>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12</a:t>
            </a:fld>
            <a:endParaRPr lang="en-US"/>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618945" y="2792284"/>
            <a:ext cx="2971800" cy="1947545"/>
          </a:xfrm>
          <a:prstGeom prst="rect">
            <a:avLst/>
          </a:prstGeom>
        </p:spPr>
      </p:pic>
      <p:sp>
        <p:nvSpPr>
          <p:cNvPr id="6" name="Right Arrow 5"/>
          <p:cNvSpPr/>
          <p:nvPr/>
        </p:nvSpPr>
        <p:spPr>
          <a:xfrm>
            <a:off x="3590745" y="3661282"/>
            <a:ext cx="451485" cy="104775"/>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7" name="Picture 6"/>
          <p:cNvPicPr/>
          <p:nvPr/>
        </p:nvPicPr>
        <p:blipFill>
          <a:blip r:embed="rId6"/>
          <a:stretch>
            <a:fillRect/>
          </a:stretch>
        </p:blipFill>
        <p:spPr>
          <a:xfrm>
            <a:off x="4107791" y="3366006"/>
            <a:ext cx="3257550" cy="695325"/>
          </a:xfrm>
          <a:prstGeom prst="rect">
            <a:avLst/>
          </a:prstGeom>
        </p:spPr>
      </p:pic>
      <p:sp>
        <p:nvSpPr>
          <p:cNvPr id="3" name="TextBox 2"/>
          <p:cNvSpPr txBox="1"/>
          <p:nvPr/>
        </p:nvSpPr>
        <p:spPr>
          <a:xfrm>
            <a:off x="618945" y="5008662"/>
            <a:ext cx="8316049" cy="1200329"/>
          </a:xfrm>
          <a:prstGeom prst="rect">
            <a:avLst/>
          </a:prstGeom>
          <a:noFill/>
        </p:spPr>
        <p:txBody>
          <a:bodyPr wrap="square" rtlCol="0">
            <a:spAutoFit/>
          </a:bodyPr>
          <a:lstStyle/>
          <a:p>
            <a:r>
              <a:rPr lang="en-US" dirty="0"/>
              <a:t>Note: Because the value of the upper limit of the tolerance interval statistic (13.51366 seconds) exceeds the requirement (12 seconds), the hypothesis is rejected, that is, there is insufficient evidence to verify that the requirement has been satisfied. </a:t>
            </a:r>
          </a:p>
        </p:txBody>
      </p:sp>
      <p:pic>
        <p:nvPicPr>
          <p:cNvPr id="9" name="Audio 8">
            <a:hlinkClick r:id="" action="ppaction://media"/>
            <a:extLst>
              <a:ext uri="{FF2B5EF4-FFF2-40B4-BE49-F238E27FC236}">
                <a16:creationId xmlns:a16="http://schemas.microsoft.com/office/drawing/2014/main" id="{391EF48A-7576-4F9C-B620-91844D1805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7983242"/>
      </p:ext>
    </p:extLst>
  </p:cSld>
  <p:clrMapOvr>
    <a:masterClrMapping/>
  </p:clrMapOvr>
  <mc:AlternateContent xmlns:mc="http://schemas.openxmlformats.org/markup-compatibility/2006" xmlns:p14="http://schemas.microsoft.com/office/powerpoint/2010/main">
    <mc:Choice Requires="p14">
      <p:transition spd="slow" p14:dur="2000" advTm="51006"/>
    </mc:Choice>
    <mc:Fallback xmlns="">
      <p:transition spd="slow" advTm="51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Scalability</a:t>
            </a:r>
          </a:p>
        </p:txBody>
      </p:sp>
      <p:sp>
        <p:nvSpPr>
          <p:cNvPr id="3" name="Content Placeholder 2"/>
          <p:cNvSpPr>
            <a:spLocks noGrp="1"/>
          </p:cNvSpPr>
          <p:nvPr>
            <p:ph idx="1"/>
          </p:nvPr>
        </p:nvSpPr>
        <p:spPr>
          <a:xfrm>
            <a:off x="457200" y="1600200"/>
            <a:ext cx="8229600" cy="5121275"/>
          </a:xfrm>
        </p:spPr>
        <p:txBody>
          <a:bodyPr/>
          <a:lstStyle/>
          <a:p>
            <a:r>
              <a:rPr lang="en-US" dirty="0"/>
              <a:t>Capability of a system, network, or process to handle a growing amount of work, or its potential adaptability to accommodate growth</a:t>
            </a:r>
          </a:p>
          <a:p>
            <a:r>
              <a:rPr lang="en-US" dirty="0"/>
              <a:t>Number of concurrent users the system can handle without degrading System Response Time (SRT)</a:t>
            </a:r>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13</a:t>
            </a:fld>
            <a:endParaRPr lang="en-US"/>
          </a:p>
        </p:txBody>
      </p:sp>
      <p:pic>
        <p:nvPicPr>
          <p:cNvPr id="8" name="Audio 7">
            <a:hlinkClick r:id="" action="ppaction://media"/>
            <a:extLst>
              <a:ext uri="{FF2B5EF4-FFF2-40B4-BE49-F238E27FC236}">
                <a16:creationId xmlns:a16="http://schemas.microsoft.com/office/drawing/2014/main" id="{764CFCB1-4808-4CA4-B393-55DF94C20C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3070050"/>
      </p:ext>
    </p:extLst>
  </p:cSld>
  <p:clrMapOvr>
    <a:masterClrMapping/>
  </p:clrMapOvr>
  <mc:AlternateContent xmlns:mc="http://schemas.openxmlformats.org/markup-compatibility/2006" xmlns:p14="http://schemas.microsoft.com/office/powerpoint/2010/main">
    <mc:Choice Requires="p14">
      <p:transition spd="slow" p14:dur="2000" advTm="56005"/>
    </mc:Choice>
    <mc:Fallback xmlns="">
      <p:transition spd="slow" advTm="5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137" y="237627"/>
            <a:ext cx="6705600" cy="1143000"/>
          </a:xfrm>
        </p:spPr>
        <p:txBody>
          <a:bodyPr/>
          <a:lstStyle/>
          <a:p>
            <a:r>
              <a:rPr lang="en-US" dirty="0"/>
              <a:t>Typical Scalability Verification Test Steps</a:t>
            </a:r>
          </a:p>
        </p:txBody>
      </p:sp>
      <p:sp>
        <p:nvSpPr>
          <p:cNvPr id="3" name="Content Placeholder 2"/>
          <p:cNvSpPr>
            <a:spLocks noGrp="1"/>
          </p:cNvSpPr>
          <p:nvPr>
            <p:ph idx="1"/>
          </p:nvPr>
        </p:nvSpPr>
        <p:spPr/>
        <p:txBody>
          <a:bodyPr/>
          <a:lstStyle/>
          <a:p>
            <a:pPr marL="274320" indent="-457200">
              <a:buNone/>
            </a:pPr>
            <a:r>
              <a:rPr lang="en-US" sz="2400" dirty="0"/>
              <a:t>1. Incrementally generate users in the same proportion that the user types appear in the set of concurrent users. </a:t>
            </a:r>
          </a:p>
          <a:p>
            <a:pPr marL="274320" indent="-457200">
              <a:buNone/>
            </a:pPr>
            <a:r>
              <a:rPr lang="en-US" sz="2400" dirty="0"/>
              <a:t>2. Wait for system to stabilize after each increment of users is added.</a:t>
            </a:r>
          </a:p>
          <a:p>
            <a:pPr marL="274320" indent="-457200">
              <a:buNone/>
            </a:pPr>
            <a:r>
              <a:rPr lang="en-US" sz="2400" dirty="0"/>
              <a:t>3. Determine when SRT begins to degrade</a:t>
            </a:r>
          </a:p>
          <a:p>
            <a:pPr marL="674370" lvl="1" indent="-457200">
              <a:buNone/>
            </a:pPr>
            <a:r>
              <a:rPr lang="en-US" sz="2000" dirty="0"/>
              <a:t>- Clear increase in average transaction response time (latency)</a:t>
            </a:r>
          </a:p>
          <a:p>
            <a:pPr marL="674370" lvl="1" indent="-457200">
              <a:buNone/>
            </a:pPr>
            <a:r>
              <a:rPr lang="en-US" sz="2000" dirty="0"/>
              <a:t>- Clear decrease in total transactions per second (throughput) </a:t>
            </a:r>
          </a:p>
          <a:p>
            <a:pPr marL="274320" indent="-457200">
              <a:buNone/>
            </a:pPr>
            <a:r>
              <a:rPr lang="en-US" sz="2400" dirty="0"/>
              <a:t>4. Record number of concurrent users when SRT degradation begins</a:t>
            </a:r>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14</a:t>
            </a:fld>
            <a:endParaRPr lang="en-US"/>
          </a:p>
        </p:txBody>
      </p:sp>
      <p:pic>
        <p:nvPicPr>
          <p:cNvPr id="8" name="Audio 7">
            <a:hlinkClick r:id="" action="ppaction://media"/>
            <a:extLst>
              <a:ext uri="{FF2B5EF4-FFF2-40B4-BE49-F238E27FC236}">
                <a16:creationId xmlns:a16="http://schemas.microsoft.com/office/drawing/2014/main" id="{B8B259A3-10E4-4D7B-8932-267E018AB6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2779018"/>
      </p:ext>
    </p:extLst>
  </p:cSld>
  <p:clrMapOvr>
    <a:masterClrMapping/>
  </p:clrMapOvr>
  <mc:AlternateContent xmlns:mc="http://schemas.openxmlformats.org/markup-compatibility/2006" xmlns:p14="http://schemas.microsoft.com/office/powerpoint/2010/main">
    <mc:Choice Requires="p14">
      <p:transition spd="slow" p14:dur="2000" advTm="55110"/>
    </mc:Choice>
    <mc:Fallback xmlns="">
      <p:transition spd="slow" advTm="5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Sign-on </a:t>
            </a:r>
            <a:br>
              <a:rPr lang="en-US" dirty="0"/>
            </a:br>
            <a:r>
              <a:rPr lang="en-US" dirty="0"/>
              <a:t>Reliability Verification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2063" y="1600200"/>
                <a:ext cx="8414536" cy="5121275"/>
              </a:xfrm>
            </p:spPr>
            <p:txBody>
              <a:bodyPr/>
              <a:lstStyle/>
              <a:p>
                <a:r>
                  <a:rPr lang="en-US" sz="2400" dirty="0"/>
                  <a:t>Reliability NFR: 98% of time users successfully execute the Single Sign-on command</a:t>
                </a:r>
              </a:p>
              <a:p>
                <a:r>
                  <a:rPr lang="en-US" sz="2400" dirty="0"/>
                  <a:t>Rigorous hypothesis test</a:t>
                </a:r>
              </a:p>
              <a:p>
                <a:pPr lvl="1"/>
                <a:r>
                  <a:rPr lang="en-US" sz="2000" dirty="0"/>
                  <a:t>	H</a:t>
                </a:r>
                <a:r>
                  <a:rPr lang="en-US" sz="2000" baseline="-25000" dirty="0"/>
                  <a:t>0</a:t>
                </a:r>
                <a:r>
                  <a:rPr lang="en-US" sz="2000" dirty="0"/>
                  <a:t>:  Single Sign-on success rate is 0.98 or higher (null hypothesis)</a:t>
                </a:r>
              </a:p>
              <a:p>
                <a:pPr lvl="1"/>
                <a:r>
                  <a:rPr lang="en-US" sz="2000" dirty="0"/>
                  <a:t>	H</a:t>
                </a:r>
                <a:r>
                  <a:rPr lang="en-US" sz="2000" baseline="-25000" dirty="0"/>
                  <a:t>A</a:t>
                </a:r>
                <a:r>
                  <a:rPr lang="en-US" sz="2000" dirty="0"/>
                  <a:t>:  Single Sign-on rate is less than 0.98 (alternate hypothesis)</a:t>
                </a:r>
              </a:p>
              <a:p>
                <a:pPr lvl="1"/>
                <a:r>
                  <a:rPr lang="en-US" sz="2000" dirty="0"/>
                  <a:t>	</a:t>
                </a:r>
                <a:r>
                  <a:rPr lang="en-US" sz="2000" i="1" dirty="0"/>
                  <a:t>p</a:t>
                </a:r>
                <a:r>
                  <a:rPr lang="en-US" sz="2000" dirty="0"/>
                  <a:t>̂   =  0.97 (observed proportion in sample)</a:t>
                </a:r>
              </a:p>
              <a:p>
                <a:pPr lvl="1"/>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a:latin typeface="Cambria Math" panose="02040503050406030204" pitchFamily="18" charset="0"/>
                          </a:rPr>
                          <m:t>0</m:t>
                        </m:r>
                      </m:sub>
                    </m:sSub>
                    <m:r>
                      <a:rPr lang="en-US" sz="2000" b="0" i="1" smtClean="0">
                        <a:latin typeface="Cambria Math" panose="02040503050406030204" pitchFamily="18" charset="0"/>
                      </a:rPr>
                      <m:t> </m:t>
                    </m:r>
                  </m:oMath>
                </a14:m>
                <a:r>
                  <a:rPr lang="en-US" sz="2000" dirty="0"/>
                  <a:t>=  0.98 (null hypothesis value of 98%)</a:t>
                </a:r>
              </a:p>
              <a:p>
                <a:pPr lvl="1"/>
                <a:r>
                  <a:rPr lang="en-US" sz="2000" dirty="0"/>
                  <a:t>	 </a:t>
                </a:r>
                <a14:m>
                  <m:oMath xmlns:m="http://schemas.openxmlformats.org/officeDocument/2006/math">
                    <m:r>
                      <a:rPr lang="en-US" sz="2000" i="1">
                        <a:latin typeface="Cambria Math" panose="02040503050406030204" pitchFamily="18" charset="0"/>
                      </a:rPr>
                      <m:t>𝑛</m:t>
                    </m:r>
                  </m:oMath>
                </a14:m>
                <a:r>
                  <a:rPr lang="en-US" sz="2000" dirty="0"/>
                  <a:t>  = 500 (sample size adequate to verify with 95% confidence)</a:t>
                </a:r>
              </a:p>
              <a:p>
                <a:pPr lvl="1"/>
                <a:r>
                  <a:rPr lang="en-US" sz="2000" dirty="0"/>
                  <a:t>   </a:t>
                </a:r>
                <a14:m>
                  <m:oMath xmlns:m="http://schemas.openxmlformats.org/officeDocument/2006/math">
                    <m:r>
                      <a:rPr lang="en-US" sz="2000" i="1">
                        <a:latin typeface="Cambria Math" panose="02040503050406030204" pitchFamily="18" charset="0"/>
                      </a:rPr>
                      <m:t>𝑧</m:t>
                    </m:r>
                  </m:oMath>
                </a14:m>
                <a:r>
                  <a:rPr lang="en-US" sz="2000" baseline="-25000" dirty="0"/>
                  <a:t>.05</a:t>
                </a:r>
                <a:r>
                  <a:rPr lang="en-US" sz="2000" dirty="0"/>
                  <a:t>= -1.645</a:t>
                </a:r>
              </a:p>
              <a:p>
                <a:r>
                  <a:rPr lang="en-US" sz="2400" dirty="0"/>
                  <a:t>Compute </a:t>
                </a:r>
                <a14:m>
                  <m:oMath xmlns:m="http://schemas.openxmlformats.org/officeDocument/2006/math">
                    <m:r>
                      <a:rPr lang="en-US" sz="2400" i="1">
                        <a:latin typeface="Cambria Math" panose="02040503050406030204" pitchFamily="18" charset="0"/>
                      </a:rPr>
                      <m:t>𝑧</m:t>
                    </m:r>
                    <m:r>
                      <a:rPr lang="en-US" sz="2400" i="1">
                        <a:latin typeface="Cambria Math" panose="02040503050406030204" pitchFamily="18" charset="0"/>
                      </a:rPr>
                      <m:t> </m:t>
                    </m:r>
                  </m:oMath>
                </a14:m>
                <a:r>
                  <a:rPr lang="en-US" sz="2400" dirty="0"/>
                  <a:t>-statistic using the formula below and compare to value of </a:t>
                </a:r>
                <a14:m>
                  <m:oMath xmlns:m="http://schemas.openxmlformats.org/officeDocument/2006/math">
                    <m:r>
                      <a:rPr lang="en-US" sz="2400" i="1">
                        <a:latin typeface="Cambria Math" panose="02040503050406030204" pitchFamily="18" charset="0"/>
                      </a:rPr>
                      <m:t>𝑧</m:t>
                    </m:r>
                  </m:oMath>
                </a14:m>
                <a:r>
                  <a:rPr lang="en-US" sz="2400" baseline="-25000" dirty="0"/>
                  <a:t>.05</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2063" y="1600200"/>
                <a:ext cx="8414536" cy="5121275"/>
              </a:xfrm>
              <a:blipFill>
                <a:blip r:embed="rId6"/>
                <a:stretch>
                  <a:fillRect l="-942" t="-95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15</a:t>
            </a:fld>
            <a:endParaRPr lang="en-US"/>
          </a:p>
        </p:txBody>
      </p:sp>
      <p:graphicFrame>
        <p:nvGraphicFramePr>
          <p:cNvPr id="5" name="Object 4"/>
          <p:cNvGraphicFramePr>
            <a:graphicFrameLocks noChangeAspect="1"/>
          </p:cNvGraphicFramePr>
          <p:nvPr/>
        </p:nvGraphicFramePr>
        <p:xfrm>
          <a:off x="4175125" y="5113338"/>
          <a:ext cx="114300" cy="696912"/>
        </p:xfrm>
        <a:graphic>
          <a:graphicData uri="http://schemas.openxmlformats.org/presentationml/2006/ole">
            <mc:AlternateContent xmlns:mc="http://schemas.openxmlformats.org/markup-compatibility/2006">
              <mc:Choice xmlns:v="urn:schemas-microsoft-com:vml" Requires="v">
                <p:oleObj spid="_x0000_s1034" name="Equation" r:id="rId7" imgW="114120" imgH="177480" progId="Equation.DSMT4">
                  <p:embed/>
                </p:oleObj>
              </mc:Choice>
              <mc:Fallback>
                <p:oleObj name="Equation" r:id="rId7" imgW="114120" imgH="177480" progId="Equation.DSMT4">
                  <p:embed/>
                  <p:pic>
                    <p:nvPicPr>
                      <p:cNvPr id="5" name="Object 4"/>
                      <p:cNvPicPr/>
                      <p:nvPr/>
                    </p:nvPicPr>
                    <p:blipFill>
                      <a:blip r:embed="rId8"/>
                      <a:stretch>
                        <a:fillRect/>
                      </a:stretch>
                    </p:blipFill>
                    <p:spPr>
                      <a:xfrm>
                        <a:off x="4175125" y="5113338"/>
                        <a:ext cx="114300" cy="696912"/>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 name="Rectangle 5"/>
              <p:cNvSpPr/>
              <p:nvPr/>
            </p:nvSpPr>
            <p:spPr>
              <a:xfrm>
                <a:off x="1265603" y="5859738"/>
                <a:ext cx="2162121" cy="86728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𝑧</m:t>
                      </m:r>
                      <m:r>
                        <a:rPr lang="en-US" sz="1600" i="0">
                          <a:latin typeface="Cambria Math" panose="02040503050406030204" pitchFamily="18" charset="0"/>
                        </a:rPr>
                        <m:t>= </m:t>
                      </m:r>
                      <m:f>
                        <m:fPr>
                          <m:ctrlPr>
                            <a:rPr lang="en-US" sz="1600" i="1">
                              <a:latin typeface="Cambria Math" panose="02040503050406030204" pitchFamily="18" charset="0"/>
                            </a:rPr>
                          </m:ctrlPr>
                        </m:fPr>
                        <m:num>
                          <m:acc>
                            <m:accPr>
                              <m:chr m:val="̂"/>
                              <m:ctrlPr>
                                <a:rPr lang="en-US" sz="1600" i="1">
                                  <a:latin typeface="Cambria Math" panose="02040503050406030204" pitchFamily="18" charset="0"/>
                                </a:rPr>
                              </m:ctrlPr>
                            </m:accPr>
                            <m:e>
                              <m:r>
                                <a:rPr lang="en-US" sz="1600" i="1">
                                  <a:latin typeface="Cambria Math" panose="02040503050406030204" pitchFamily="18" charset="0"/>
                                </a:rPr>
                                <m:t>𝑝</m:t>
                              </m:r>
                            </m:e>
                          </m:acc>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0">
                                  <a:latin typeface="Cambria Math" panose="02040503050406030204" pitchFamily="18" charset="0"/>
                                </a:rPr>
                                <m:t>0</m:t>
                              </m:r>
                            </m:sub>
                          </m:sSub>
                        </m:num>
                        <m:den>
                          <m:rad>
                            <m:radPr>
                              <m:degHide m:val="on"/>
                              <m:ctrlPr>
                                <a:rPr lang="en-US" sz="1600" i="1">
                                  <a:latin typeface="Cambria Math" panose="02040503050406030204" pitchFamily="18" charset="0"/>
                                </a:rPr>
                              </m:ctrlPr>
                            </m:radPr>
                            <m:deg/>
                            <m:e>
                              <m:f>
                                <m:fPr>
                                  <m:ctrlPr>
                                    <a:rPr lang="en-US" sz="1600" i="1">
                                      <a:latin typeface="Cambria Math" panose="02040503050406030204" pitchFamily="18" charset="0"/>
                                    </a:rPr>
                                  </m:ctrlPr>
                                </m:fPr>
                                <m:num>
                                  <m:d>
                                    <m:dPr>
                                      <m:beg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0">
                                              <a:latin typeface="Cambria Math" panose="02040503050406030204" pitchFamily="18" charset="0"/>
                                            </a:rPr>
                                            <m:t>0</m:t>
                                          </m:r>
                                        </m:sub>
                                      </m:sSub>
                                      <m:r>
                                        <a:rPr lang="en-US" sz="1600" i="0">
                                          <a:latin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0">
                                              <a:latin typeface="Cambria Math" panose="02040503050406030204" pitchFamily="18" charset="0"/>
                                            </a:rPr>
                                            <m:t>0</m:t>
                                          </m:r>
                                        </m:sub>
                                      </m:sSub>
                                    </m:e>
                                  </m:d>
                                </m:num>
                                <m:den>
                                  <m:r>
                                    <a:rPr lang="en-US" sz="1600" i="1">
                                      <a:latin typeface="Cambria Math" panose="02040503050406030204" pitchFamily="18" charset="0"/>
                                    </a:rPr>
                                    <m:t>𝑛</m:t>
                                  </m:r>
                                </m:den>
                              </m:f>
                            </m:e>
                          </m:rad>
                        </m:den>
                      </m:f>
                    </m:oMath>
                  </m:oMathPara>
                </a14:m>
                <a:endParaRPr lang="en-US" sz="1600" dirty="0"/>
              </a:p>
            </p:txBody>
          </p:sp>
        </mc:Choice>
        <mc:Fallback xmlns="">
          <p:sp>
            <p:nvSpPr>
              <p:cNvPr id="6" name="Rectangle 5"/>
              <p:cNvSpPr>
                <a:spLocks noRot="1" noChangeAspect="1" noMove="1" noResize="1" noEditPoints="1" noAdjustHandles="1" noChangeArrowheads="1" noChangeShapeType="1" noTextEdit="1"/>
              </p:cNvSpPr>
              <p:nvPr/>
            </p:nvSpPr>
            <p:spPr>
              <a:xfrm>
                <a:off x="1265603" y="5859738"/>
                <a:ext cx="2162121" cy="867289"/>
              </a:xfrm>
              <a:prstGeom prst="rect">
                <a:avLst/>
              </a:prstGeom>
              <a:blipFill>
                <a:blip r:embed="rId9"/>
                <a:stretch>
                  <a:fillRect/>
                </a:stretch>
              </a:blipFill>
            </p:spPr>
            <p:txBody>
              <a:bodyPr/>
              <a:lstStyle/>
              <a:p>
                <a:r>
                  <a:rPr lang="en-US">
                    <a:noFill/>
                  </a:rPr>
                  <a:t> </a:t>
                </a:r>
              </a:p>
            </p:txBody>
          </p:sp>
        </mc:Fallback>
      </mc:AlternateContent>
      <p:sp>
        <p:nvSpPr>
          <p:cNvPr id="7" name="TextBox 6"/>
          <p:cNvSpPr txBox="1"/>
          <p:nvPr/>
        </p:nvSpPr>
        <p:spPr>
          <a:xfrm>
            <a:off x="3172583" y="6075598"/>
            <a:ext cx="5576501" cy="400110"/>
          </a:xfrm>
          <a:prstGeom prst="rect">
            <a:avLst/>
          </a:prstGeom>
          <a:noFill/>
        </p:spPr>
        <p:txBody>
          <a:bodyPr wrap="square" rtlCol="0">
            <a:spAutoFit/>
          </a:bodyPr>
          <a:lstStyle/>
          <a:p>
            <a:r>
              <a:rPr lang="en-US" sz="2000" dirty="0">
                <a:latin typeface="+mn-lt"/>
              </a:rPr>
              <a:t>= -1.60 &gt;-1.645  =&gt; cannot reject null hypothesis H</a:t>
            </a:r>
            <a:r>
              <a:rPr lang="en-US" sz="2000" baseline="-25000" dirty="0">
                <a:latin typeface="+mn-lt"/>
              </a:rPr>
              <a:t>0</a:t>
            </a:r>
            <a:r>
              <a:rPr lang="en-US" sz="2000" dirty="0">
                <a:latin typeface="+mn-lt"/>
              </a:rPr>
              <a:t> </a:t>
            </a:r>
          </a:p>
        </p:txBody>
      </p:sp>
      <p:pic>
        <p:nvPicPr>
          <p:cNvPr id="14" name="Audio 13">
            <a:hlinkClick r:id="" action="ppaction://media"/>
            <a:extLst>
              <a:ext uri="{FF2B5EF4-FFF2-40B4-BE49-F238E27FC236}">
                <a16:creationId xmlns:a16="http://schemas.microsoft.com/office/drawing/2014/main" id="{1DFBB638-508C-41CD-8A5A-6E8850D68D5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06263998"/>
      </p:ext>
    </p:extLst>
  </p:cSld>
  <p:clrMapOvr>
    <a:masterClrMapping/>
  </p:clrMapOvr>
  <mc:AlternateContent xmlns:mc="http://schemas.openxmlformats.org/markup-compatibility/2006" xmlns:p14="http://schemas.microsoft.com/office/powerpoint/2010/main">
    <mc:Choice Requires="p14">
      <p:transition spd="slow" p14:dur="2000" advTm="124701"/>
    </mc:Choice>
    <mc:Fallback xmlns="">
      <p:transition spd="slow" advTm="12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Risk-based Approach to Software Test Coverage</a:t>
            </a:r>
          </a:p>
        </p:txBody>
      </p:sp>
      <p:sp>
        <p:nvSpPr>
          <p:cNvPr id="3" name="Content Placeholder 2"/>
          <p:cNvSpPr>
            <a:spLocks noGrp="1"/>
          </p:cNvSpPr>
          <p:nvPr>
            <p:ph idx="1"/>
          </p:nvPr>
        </p:nvSpPr>
        <p:spPr>
          <a:xfrm>
            <a:off x="457199" y="1600200"/>
            <a:ext cx="8617789" cy="5006340"/>
          </a:xfrm>
        </p:spPr>
        <p:txBody>
          <a:bodyPr/>
          <a:lstStyle/>
          <a:p>
            <a:r>
              <a:rPr lang="en-US" sz="2000" dirty="0"/>
              <a:t>Shift from non-functional to functional testing</a:t>
            </a:r>
          </a:p>
          <a:p>
            <a:r>
              <a:rPr lang="en-US" sz="2000" dirty="0"/>
              <a:t>Focus on whether test results equal expected test results (Oracle)</a:t>
            </a:r>
          </a:p>
          <a:p>
            <a:r>
              <a:rPr lang="en-US" sz="2000" dirty="0"/>
              <a:t>Understand risks in doing functional testing</a:t>
            </a:r>
          </a:p>
          <a:p>
            <a:pPr lvl="1"/>
            <a:r>
              <a:rPr lang="en-US" sz="1800" dirty="0">
                <a:solidFill>
                  <a:srgbClr val="FF0000"/>
                </a:solidFill>
              </a:rPr>
              <a:t>Failing to find real bugs</a:t>
            </a:r>
          </a:p>
          <a:p>
            <a:pPr lvl="1"/>
            <a:r>
              <a:rPr lang="en-US" sz="1800" dirty="0">
                <a:solidFill>
                  <a:srgbClr val="FF0000"/>
                </a:solidFill>
              </a:rPr>
              <a:t>Failing to adequately test all functionality</a:t>
            </a:r>
          </a:p>
          <a:p>
            <a:pPr lvl="1"/>
            <a:r>
              <a:rPr lang="en-US" sz="1800" dirty="0"/>
              <a:t>Wasting time finding bugs that are not real or have already been identified</a:t>
            </a:r>
          </a:p>
          <a:p>
            <a:pPr lvl="1"/>
            <a:r>
              <a:rPr lang="en-US" sz="1800" dirty="0"/>
              <a:t>Writing  tests that have bugs that need to be fixed</a:t>
            </a:r>
          </a:p>
          <a:p>
            <a:r>
              <a:rPr lang="en-US" sz="2000" dirty="0"/>
              <a:t>Problems with testing functions with large input spaces</a:t>
            </a:r>
          </a:p>
          <a:p>
            <a:r>
              <a:rPr lang="en-US" sz="2000" dirty="0"/>
              <a:t>Combinatorial Optimization (CO) to the rescue</a:t>
            </a:r>
          </a:p>
          <a:p>
            <a:pPr lvl="1"/>
            <a:r>
              <a:rPr lang="en-US" sz="2000" dirty="0"/>
              <a:t>Generates significantly fewer test cases than exhaustive testing</a:t>
            </a:r>
          </a:p>
          <a:p>
            <a:pPr lvl="1"/>
            <a:r>
              <a:rPr lang="en-US" sz="2000" dirty="0"/>
              <a:t>Empirically proven to identify high percentage of unidentified software faults</a:t>
            </a:r>
          </a:p>
          <a:p>
            <a:pPr lvl="1"/>
            <a:r>
              <a:rPr lang="en-US" sz="2000" dirty="0"/>
              <a:t>Offers built-in coverage metrics to compare risk of different test designs</a:t>
            </a:r>
          </a:p>
          <a:p>
            <a:pPr lvl="1"/>
            <a:endParaRPr lang="en-US" sz="1600" dirty="0"/>
          </a:p>
          <a:p>
            <a:pPr lvl="1"/>
            <a:endParaRPr lang="en-US" sz="1600" dirty="0"/>
          </a:p>
          <a:p>
            <a:pPr lvl="1"/>
            <a:endParaRPr lang="en-US" sz="1600" dirty="0"/>
          </a:p>
          <a:p>
            <a:endParaRPr lang="en-US" sz="2000" dirty="0"/>
          </a:p>
          <a:p>
            <a:endParaRPr lang="en-US" sz="2000" dirty="0"/>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16</a:t>
            </a:fld>
            <a:endParaRPr lang="en-US"/>
          </a:p>
        </p:txBody>
      </p:sp>
      <p:pic>
        <p:nvPicPr>
          <p:cNvPr id="9" name="Audio 8">
            <a:hlinkClick r:id="" action="ppaction://media"/>
            <a:extLst>
              <a:ext uri="{FF2B5EF4-FFF2-40B4-BE49-F238E27FC236}">
                <a16:creationId xmlns:a16="http://schemas.microsoft.com/office/drawing/2014/main" id="{FAEFDE0A-4E0A-46E6-B665-BE75391A9D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80960856"/>
      </p:ext>
    </p:extLst>
  </p:cSld>
  <p:clrMapOvr>
    <a:masterClrMapping/>
  </p:clrMapOvr>
  <mc:AlternateContent xmlns:mc="http://schemas.openxmlformats.org/markup-compatibility/2006" xmlns:p14="http://schemas.microsoft.com/office/powerpoint/2010/main">
    <mc:Choice Requires="p14">
      <p:transition spd="slow" p14:dur="2000" advTm="152332"/>
    </mc:Choice>
    <mc:Fallback xmlns="">
      <p:transition spd="slow" advTm="152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Ordering Form</a:t>
            </a:r>
            <a:br>
              <a:rPr lang="en-US" dirty="0"/>
            </a:br>
            <a:r>
              <a:rPr lang="en-US" dirty="0"/>
              <a:t> for User Story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26595567"/>
              </p:ext>
            </p:extLst>
          </p:nvPr>
        </p:nvGraphicFramePr>
        <p:xfrm>
          <a:off x="905773" y="2182484"/>
          <a:ext cx="7384211" cy="3631721"/>
        </p:xfrm>
        <a:graphic>
          <a:graphicData uri="http://schemas.openxmlformats.org/drawingml/2006/table">
            <a:tbl>
              <a:tblPr firstRow="1" firstCol="1" bandRow="1">
                <a:tableStyleId>{5C22544A-7EE6-4342-B048-85BDC9FD1C3A}</a:tableStyleId>
              </a:tblPr>
              <a:tblGrid>
                <a:gridCol w="1742178">
                  <a:extLst>
                    <a:ext uri="{9D8B030D-6E8A-4147-A177-3AD203B41FA5}">
                      <a16:colId xmlns:a16="http://schemas.microsoft.com/office/drawing/2014/main" val="3825313649"/>
                    </a:ext>
                  </a:extLst>
                </a:gridCol>
                <a:gridCol w="1401763">
                  <a:extLst>
                    <a:ext uri="{9D8B030D-6E8A-4147-A177-3AD203B41FA5}">
                      <a16:colId xmlns:a16="http://schemas.microsoft.com/office/drawing/2014/main" val="3575367939"/>
                    </a:ext>
                  </a:extLst>
                </a:gridCol>
                <a:gridCol w="1151784">
                  <a:extLst>
                    <a:ext uri="{9D8B030D-6E8A-4147-A177-3AD203B41FA5}">
                      <a16:colId xmlns:a16="http://schemas.microsoft.com/office/drawing/2014/main" val="3194928478"/>
                    </a:ext>
                  </a:extLst>
                </a:gridCol>
                <a:gridCol w="1382140">
                  <a:extLst>
                    <a:ext uri="{9D8B030D-6E8A-4147-A177-3AD203B41FA5}">
                      <a16:colId xmlns:a16="http://schemas.microsoft.com/office/drawing/2014/main" val="524855748"/>
                    </a:ext>
                  </a:extLst>
                </a:gridCol>
                <a:gridCol w="1706346">
                  <a:extLst>
                    <a:ext uri="{9D8B030D-6E8A-4147-A177-3AD203B41FA5}">
                      <a16:colId xmlns:a16="http://schemas.microsoft.com/office/drawing/2014/main" val="2083734025"/>
                    </a:ext>
                  </a:extLst>
                </a:gridCol>
              </a:tblGrid>
              <a:tr h="1037635">
                <a:tc>
                  <a:txBody>
                    <a:bodyPr/>
                    <a:lstStyle/>
                    <a:p>
                      <a:pPr marL="0" marR="0" algn="ctr">
                        <a:spcBef>
                          <a:spcPts val="0"/>
                        </a:spcBef>
                        <a:spcAft>
                          <a:spcPts val="0"/>
                        </a:spcAft>
                        <a:tabLst>
                          <a:tab pos="457200" algn="l"/>
                        </a:tabLst>
                      </a:pPr>
                      <a:r>
                        <a:rPr lang="en-US" sz="2000" dirty="0">
                          <a:effectLst/>
                        </a:rPr>
                        <a:t>Availability</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2000" dirty="0">
                          <a:effectLst/>
                        </a:rPr>
                        <a:t>Delivery Mode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2000" dirty="0">
                          <a:effectLst/>
                        </a:rPr>
                        <a:t>Urgency</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2000" dirty="0">
                          <a:effectLst/>
                        </a:rPr>
                        <a:t>Delivery Location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2000" dirty="0">
                          <a:effectLst/>
                        </a:rPr>
                        <a:t>Funding Source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6080495"/>
                  </a:ext>
                </a:extLst>
              </a:tr>
              <a:tr h="1037635">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228600" algn="l"/>
                          <a:tab pos="457200" algn="l"/>
                        </a:tabLst>
                        <a:defRPr/>
                      </a:pPr>
                      <a:endParaRPr lang="en-US" sz="1600" b="1" kern="1200" dirty="0">
                        <a:solidFill>
                          <a:schemeClr val="dk1"/>
                        </a:solidFill>
                        <a:effectLst/>
                        <a:latin typeface="+mn-lt"/>
                        <a:ea typeface="+mn-ea"/>
                        <a:cs typeface="+mn-cs"/>
                      </a:endParaRPr>
                    </a:p>
                    <a:p>
                      <a:pPr marL="0" marR="0" indent="0" algn="ctr" defTabSz="914400" rtl="0" eaLnBrk="1" latinLnBrk="0" hangingPunct="1">
                        <a:spcBef>
                          <a:spcPts val="0"/>
                        </a:spcBef>
                        <a:spcAft>
                          <a:spcPts val="0"/>
                        </a:spcAft>
                        <a:tabLst>
                          <a:tab pos="228600" algn="l"/>
                          <a:tab pos="457200" algn="l"/>
                        </a:tabLst>
                      </a:pPr>
                      <a:r>
                        <a:rPr lang="en-US" sz="1600" b="0" kern="1200" dirty="0">
                          <a:solidFill>
                            <a:schemeClr val="dk1"/>
                          </a:solidFill>
                          <a:effectLst/>
                          <a:latin typeface="+mn-lt"/>
                          <a:ea typeface="+mn-ea"/>
                          <a:cs typeface="+mn-cs"/>
                        </a:rPr>
                        <a:t>Available</a:t>
                      </a:r>
                    </a:p>
                  </a:txBody>
                  <a:tcPr marL="68580" marR="68580" marT="0" marB="0" anchor="ctr">
                    <a:solidFill>
                      <a:schemeClr val="accent1">
                        <a:lumMod val="20000"/>
                        <a:lumOff val="80000"/>
                      </a:schemeClr>
                    </a:solidFill>
                  </a:tcPr>
                </a:tc>
                <a:tc>
                  <a:txBody>
                    <a:bodyPr/>
                    <a:lstStyle/>
                    <a:p>
                      <a:pPr marL="0" marR="0" indent="0" algn="ctr">
                        <a:spcBef>
                          <a:spcPts val="0"/>
                        </a:spcBef>
                        <a:spcAft>
                          <a:spcPts val="0"/>
                        </a:spcAft>
                        <a:tabLst>
                          <a:tab pos="228600" algn="l"/>
                          <a:tab pos="457200" algn="l"/>
                        </a:tabLst>
                      </a:pPr>
                      <a:r>
                        <a:rPr lang="en-US" sz="1600" dirty="0">
                          <a:effectLst/>
                        </a:rPr>
                        <a:t>Military P</a:t>
                      </a:r>
                      <a:r>
                        <a:rPr lang="en-US" sz="1600" i="1" dirty="0">
                          <a:effectLst/>
                        </a:rPr>
                        <a:t>l</a:t>
                      </a:r>
                      <a:r>
                        <a:rPr lang="en-US" sz="1600" dirty="0">
                          <a:effectLst/>
                        </a:rPr>
                        <a:t>ane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indent="0" algn="ctr">
                        <a:spcBef>
                          <a:spcPts val="0"/>
                        </a:spcBef>
                        <a:spcAft>
                          <a:spcPts val="0"/>
                        </a:spcAft>
                        <a:tabLst>
                          <a:tab pos="228600" algn="l"/>
                          <a:tab pos="457200" algn="l"/>
                        </a:tabLst>
                      </a:pPr>
                      <a:r>
                        <a:rPr lang="en-US" sz="1600" dirty="0">
                          <a:effectLst/>
                        </a:rPr>
                        <a:t>Overnight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indent="0" algn="ctr">
                        <a:spcBef>
                          <a:spcPts val="0"/>
                        </a:spcBef>
                        <a:spcAft>
                          <a:spcPts val="0"/>
                        </a:spcAft>
                        <a:tabLst>
                          <a:tab pos="228600" algn="l"/>
                          <a:tab pos="457200" algn="l"/>
                        </a:tabLst>
                      </a:pPr>
                      <a:r>
                        <a:rPr lang="en-US" sz="1600">
                          <a:effectLst/>
                        </a:rPr>
                        <a:t>CONUS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indent="0" algn="ctr">
                        <a:spcBef>
                          <a:spcPts val="0"/>
                        </a:spcBef>
                        <a:spcAft>
                          <a:spcPts val="0"/>
                        </a:spcAft>
                        <a:tabLst>
                          <a:tab pos="228600" algn="l"/>
                          <a:tab pos="457200" algn="l"/>
                        </a:tabLst>
                      </a:pPr>
                      <a:r>
                        <a:rPr lang="en-US" sz="1600" dirty="0">
                          <a:effectLst/>
                        </a:rPr>
                        <a:t>Working Capital Fund</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3572900805"/>
                  </a:ext>
                </a:extLst>
              </a:tr>
              <a:tr h="518817">
                <a:tc>
                  <a:txBody>
                    <a:bodyPr/>
                    <a:lstStyle/>
                    <a:p>
                      <a:pPr marL="0" marR="0" indent="0" algn="ctr" defTabSz="914400" rtl="0" eaLnBrk="1" latinLnBrk="0" hangingPunct="1">
                        <a:spcBef>
                          <a:spcPts val="0"/>
                        </a:spcBef>
                        <a:spcAft>
                          <a:spcPts val="0"/>
                        </a:spcAft>
                        <a:tabLst>
                          <a:tab pos="228600" algn="l"/>
                          <a:tab pos="457200" algn="l"/>
                        </a:tabLst>
                      </a:pPr>
                      <a:r>
                        <a:rPr lang="en-US" sz="1600" b="0" kern="1200" dirty="0">
                          <a:solidFill>
                            <a:schemeClr val="dk1"/>
                          </a:solidFill>
                          <a:effectLst/>
                          <a:latin typeface="+mn-lt"/>
                          <a:ea typeface="+mn-ea"/>
                          <a:cs typeface="+mn-cs"/>
                        </a:rPr>
                        <a:t>Back-Ordered</a:t>
                      </a:r>
                    </a:p>
                  </a:txBody>
                  <a:tcPr marL="68580" marR="68580" marT="0" marB="0" anchor="ctr">
                    <a:solidFill>
                      <a:schemeClr val="bg1"/>
                    </a:solidFill>
                  </a:tcPr>
                </a:tc>
                <a:tc>
                  <a:txBody>
                    <a:bodyPr/>
                    <a:lstStyle/>
                    <a:p>
                      <a:pPr marL="0" marR="0" indent="0" algn="ctr">
                        <a:spcBef>
                          <a:spcPts val="0"/>
                        </a:spcBef>
                        <a:spcAft>
                          <a:spcPts val="0"/>
                        </a:spcAft>
                        <a:tabLst>
                          <a:tab pos="228600" algn="l"/>
                          <a:tab pos="457200" algn="l"/>
                        </a:tabLst>
                      </a:pPr>
                      <a:r>
                        <a:rPr lang="en-US" sz="1600" dirty="0">
                          <a:effectLst/>
                        </a:rPr>
                        <a:t>Re-supply Ship</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a:spcBef>
                          <a:spcPts val="0"/>
                        </a:spcBef>
                        <a:spcAft>
                          <a:spcPts val="0"/>
                        </a:spcAft>
                        <a:tabLst>
                          <a:tab pos="228600" algn="l"/>
                          <a:tab pos="457200" algn="l"/>
                        </a:tabLst>
                      </a:pPr>
                      <a:r>
                        <a:rPr lang="en-US" sz="1600" dirty="0">
                          <a:effectLst/>
                        </a:rPr>
                        <a:t>2-5 Days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a:spcBef>
                          <a:spcPts val="0"/>
                        </a:spcBef>
                        <a:spcAft>
                          <a:spcPts val="0"/>
                        </a:spcAft>
                        <a:tabLst>
                          <a:tab pos="228600" algn="l"/>
                          <a:tab pos="457200" algn="l"/>
                        </a:tabLst>
                      </a:pPr>
                      <a:r>
                        <a:rPr lang="en-US" sz="1600" dirty="0">
                          <a:effectLst/>
                        </a:rPr>
                        <a:t>OCONUS-E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a:spcBef>
                          <a:spcPts val="0"/>
                        </a:spcBef>
                        <a:spcAft>
                          <a:spcPts val="0"/>
                        </a:spcAft>
                        <a:tabLst>
                          <a:tab pos="228600" algn="l"/>
                          <a:tab pos="457200" algn="l"/>
                        </a:tabLst>
                      </a:pPr>
                      <a:r>
                        <a:rPr lang="en-US" sz="1600" dirty="0">
                          <a:effectLst/>
                        </a:rPr>
                        <a:t>General Fund</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280978474"/>
                  </a:ext>
                </a:extLst>
              </a:tr>
              <a:tr h="518817">
                <a:tc>
                  <a:txBody>
                    <a:bodyPr/>
                    <a:lstStyle/>
                    <a:p>
                      <a:pPr marL="0" marR="0" indent="0" algn="ctr" defTabSz="914400" rtl="0" eaLnBrk="1" latinLnBrk="0" hangingPunct="1">
                        <a:spcBef>
                          <a:spcPts val="0"/>
                        </a:spcBef>
                        <a:spcAft>
                          <a:spcPts val="0"/>
                        </a:spcAft>
                        <a:tabLst>
                          <a:tab pos="228600" algn="l"/>
                          <a:tab pos="457200" algn="l"/>
                        </a:tabLst>
                      </a:pPr>
                      <a:r>
                        <a:rPr lang="en-US" sz="1600" b="0" kern="1200" dirty="0">
                          <a:solidFill>
                            <a:schemeClr val="dk1"/>
                          </a:solidFill>
                          <a:effectLst/>
                          <a:latin typeface="+mn-lt"/>
                          <a:ea typeface="+mn-ea"/>
                          <a:cs typeface="+mn-cs"/>
                        </a:rPr>
                        <a:t>Discontinued</a:t>
                      </a:r>
                    </a:p>
                  </a:txBody>
                  <a:tcPr marL="68580" marR="68580" marT="0" marB="0" anchor="ctr">
                    <a:solidFill>
                      <a:schemeClr val="accent1">
                        <a:lumMod val="20000"/>
                        <a:lumOff val="80000"/>
                      </a:schemeClr>
                    </a:solidFill>
                  </a:tcPr>
                </a:tc>
                <a:tc>
                  <a:txBody>
                    <a:bodyPr/>
                    <a:lstStyle/>
                    <a:p>
                      <a:pPr marL="0" marR="0" indent="0" algn="ctr">
                        <a:spcBef>
                          <a:spcPts val="0"/>
                        </a:spcBef>
                        <a:spcAft>
                          <a:spcPts val="0"/>
                        </a:spcAft>
                        <a:tabLst>
                          <a:tab pos="228600" algn="l"/>
                          <a:tab pos="457200" algn="l"/>
                        </a:tabLst>
                      </a:pPr>
                      <a:r>
                        <a:rPr lang="en-US" sz="1600" dirty="0">
                          <a:effectLst/>
                        </a:rPr>
                        <a:t>USPS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indent="0" algn="ctr">
                        <a:spcBef>
                          <a:spcPts val="0"/>
                        </a:spcBef>
                        <a:spcAft>
                          <a:spcPts val="0"/>
                        </a:spcAft>
                        <a:tabLst>
                          <a:tab pos="228600" algn="l"/>
                          <a:tab pos="457200" algn="l"/>
                        </a:tabLst>
                      </a:pPr>
                      <a:r>
                        <a:rPr lang="en-US" sz="1600" dirty="0">
                          <a:effectLst/>
                        </a:rPr>
                        <a:t>6-10 Days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indent="0" algn="ctr">
                        <a:spcBef>
                          <a:spcPts val="0"/>
                        </a:spcBef>
                        <a:spcAft>
                          <a:spcPts val="0"/>
                        </a:spcAft>
                        <a:tabLst>
                          <a:tab pos="228600" algn="l"/>
                          <a:tab pos="457200" algn="l"/>
                        </a:tabLst>
                      </a:pPr>
                      <a:r>
                        <a:rPr lang="en-US" sz="1600" dirty="0">
                          <a:effectLst/>
                        </a:rPr>
                        <a:t>OCONUS-W</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indent="0" algn="ctr">
                        <a:spcBef>
                          <a:spcPts val="0"/>
                        </a:spcBef>
                        <a:spcAft>
                          <a:spcPts val="0"/>
                        </a:spcAft>
                        <a:tabLst>
                          <a:tab pos="228600" algn="l"/>
                          <a:tab pos="457200" algn="l"/>
                        </a:tabLst>
                      </a:pPr>
                      <a:r>
                        <a:rPr lang="en-US" sz="1600" dirty="0">
                          <a:effectLst/>
                        </a:rPr>
                        <a:t>Transaction Fund</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3975928111"/>
                  </a:ext>
                </a:extLst>
              </a:tr>
              <a:tr h="518817">
                <a:tc>
                  <a:txBody>
                    <a:bodyPr/>
                    <a:lstStyle/>
                    <a:p>
                      <a:pPr marL="0" marR="0" indent="0" algn="ctr" defTabSz="914400" rtl="0" eaLnBrk="1" latinLnBrk="0" hangingPunct="1">
                        <a:spcBef>
                          <a:spcPts val="0"/>
                        </a:spcBef>
                        <a:spcAft>
                          <a:spcPts val="0"/>
                        </a:spcAft>
                        <a:tabLst>
                          <a:tab pos="228600" algn="l"/>
                          <a:tab pos="457200" algn="l"/>
                        </a:tabLst>
                      </a:pPr>
                      <a:r>
                        <a:rPr lang="en-US" sz="1600" b="0" kern="1200" dirty="0">
                          <a:solidFill>
                            <a:schemeClr val="dk1"/>
                          </a:solidFill>
                          <a:effectLst/>
                          <a:latin typeface="+mn-lt"/>
                          <a:ea typeface="+mn-ea"/>
                          <a:cs typeface="+mn-cs"/>
                        </a:rPr>
                        <a:t>Replaced</a:t>
                      </a:r>
                    </a:p>
                  </a:txBody>
                  <a:tcPr marL="68580" marR="68580" marT="0" marB="0" anchor="ctr">
                    <a:solidFill>
                      <a:schemeClr val="bg1"/>
                    </a:solidFill>
                  </a:tcPr>
                </a:tc>
                <a:tc>
                  <a:txBody>
                    <a:bodyPr/>
                    <a:lstStyle/>
                    <a:p>
                      <a:pPr marL="0" marR="0" indent="0" algn="ctr">
                        <a:spcBef>
                          <a:spcPts val="0"/>
                        </a:spcBef>
                        <a:spcAft>
                          <a:spcPts val="0"/>
                        </a:spcAft>
                        <a:tabLst>
                          <a:tab pos="228600" algn="l"/>
                          <a:tab pos="457200" algn="l"/>
                        </a:tabLst>
                      </a:pPr>
                      <a:r>
                        <a:rPr lang="en-US" sz="1600" dirty="0">
                          <a:effectLst/>
                        </a:rPr>
                        <a:t>UPS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a:spcBef>
                          <a:spcPts val="0"/>
                        </a:spcBef>
                        <a:spcAft>
                          <a:spcPts val="0"/>
                        </a:spcAft>
                        <a:tabLst>
                          <a:tab pos="228600" algn="l"/>
                          <a:tab pos="457200" algn="l"/>
                        </a:tabLst>
                      </a:pPr>
                      <a:r>
                        <a:rPr lang="en-US" sz="1600" dirty="0">
                          <a:effectLst/>
                        </a:rPr>
                        <a:t>&gt; 10 Days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a:spcBef>
                          <a:spcPts val="0"/>
                        </a:spcBef>
                        <a:spcAft>
                          <a:spcPts val="0"/>
                        </a:spcAft>
                        <a:tabLst>
                          <a:tab pos="228600" algn="l"/>
                          <a:tab pos="457200" algn="l"/>
                        </a:tabLst>
                      </a:pPr>
                      <a:r>
                        <a:rPr lang="en-US" sz="16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a:spcBef>
                          <a:spcPts val="0"/>
                        </a:spcBef>
                        <a:spcAft>
                          <a:spcPts val="0"/>
                        </a:spcAft>
                        <a:tabLst>
                          <a:tab pos="228600" algn="l"/>
                          <a:tab pos="457200" algn="l"/>
                        </a:tabLst>
                      </a:pPr>
                      <a:r>
                        <a:rPr lang="en-US" sz="1600" dirty="0">
                          <a:effectLst/>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048429353"/>
                  </a:ext>
                </a:extLst>
              </a:tr>
            </a:tbl>
          </a:graphicData>
        </a:graphic>
      </p:graphicFrame>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17</a:t>
            </a:fld>
            <a:endParaRPr lang="en-US"/>
          </a:p>
        </p:txBody>
      </p:sp>
      <p:pic>
        <p:nvPicPr>
          <p:cNvPr id="3" name="Audio 2">
            <a:hlinkClick r:id="" action="ppaction://media"/>
            <a:extLst>
              <a:ext uri="{FF2B5EF4-FFF2-40B4-BE49-F238E27FC236}">
                <a16:creationId xmlns:a16="http://schemas.microsoft.com/office/drawing/2014/main" id="{4FB25E76-7F1B-4142-9B4A-69B7A0E647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49244183"/>
      </p:ext>
    </p:extLst>
  </p:cSld>
  <p:clrMapOvr>
    <a:masterClrMapping/>
  </p:clrMapOvr>
  <mc:AlternateContent xmlns:mc="http://schemas.openxmlformats.org/markup-compatibility/2006" xmlns:p14="http://schemas.microsoft.com/office/powerpoint/2010/main">
    <mc:Choice Requires="p14">
      <p:transition spd="slow" p14:dur="2000" advTm="23210"/>
    </mc:Choice>
    <mc:Fallback xmlns="">
      <p:transition spd="slow" advTm="23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Factor Interactions in Parts Ordering Form</a:t>
            </a:r>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18</a:t>
            </a:fld>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287943121"/>
              </p:ext>
            </p:extLst>
          </p:nvPr>
        </p:nvGraphicFramePr>
        <p:xfrm>
          <a:off x="1509624" y="2234241"/>
          <a:ext cx="6349040" cy="3439813"/>
        </p:xfrm>
        <a:graphic>
          <a:graphicData uri="http://schemas.openxmlformats.org/drawingml/2006/table">
            <a:tbl>
              <a:tblPr firstRow="1" firstCol="1" bandRow="1"/>
              <a:tblGrid>
                <a:gridCol w="5144236">
                  <a:extLst>
                    <a:ext uri="{9D8B030D-6E8A-4147-A177-3AD203B41FA5}">
                      <a16:colId xmlns:a16="http://schemas.microsoft.com/office/drawing/2014/main" val="865901844"/>
                    </a:ext>
                  </a:extLst>
                </a:gridCol>
                <a:gridCol w="1204804">
                  <a:extLst>
                    <a:ext uri="{9D8B030D-6E8A-4147-A177-3AD203B41FA5}">
                      <a16:colId xmlns:a16="http://schemas.microsoft.com/office/drawing/2014/main" val="4026264868"/>
                    </a:ext>
                  </a:extLst>
                </a:gridCol>
              </a:tblGrid>
              <a:tr h="438599">
                <a:tc>
                  <a:txBody>
                    <a:bodyPr/>
                    <a:lstStyle/>
                    <a:p>
                      <a:pPr marL="0" marR="0" algn="ctr">
                        <a:spcBef>
                          <a:spcPts val="0"/>
                        </a:spcBef>
                        <a:spcAft>
                          <a:spcPts val="0"/>
                        </a:spcAft>
                        <a:tabLst>
                          <a:tab pos="457200" algn="l"/>
                        </a:tabLs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Item</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7365D"/>
                    </a:solidFill>
                  </a:tcPr>
                </a:tc>
                <a:tc>
                  <a:txBody>
                    <a:bodyPr/>
                    <a:lstStyle/>
                    <a:p>
                      <a:pPr marL="0" marR="0" algn="ctr">
                        <a:spcBef>
                          <a:spcPts val="0"/>
                        </a:spcBef>
                        <a:spcAft>
                          <a:spcPts val="0"/>
                        </a:spcAft>
                        <a:tabLst>
                          <a:tab pos="457200" algn="l"/>
                        </a:tabLst>
                      </a:pPr>
                      <a:r>
                        <a:rPr lang="en-US"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Number</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7365D"/>
                    </a:solidFill>
                  </a:tcPr>
                </a:tc>
                <a:extLst>
                  <a:ext uri="{0D108BD9-81ED-4DB2-BD59-A6C34878D82A}">
                    <a16:rowId xmlns:a16="http://schemas.microsoft.com/office/drawing/2014/main" val="2384624731"/>
                  </a:ext>
                </a:extLst>
              </a:tr>
              <a:tr h="330829">
                <a:tc>
                  <a:txBody>
                    <a:bodyPr/>
                    <a:lstStyle/>
                    <a:p>
                      <a:pPr marL="0" marR="0">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Factors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0" algn="ctr">
                        <a:spcBef>
                          <a:spcPts val="0"/>
                        </a:spcBef>
                        <a:spcAft>
                          <a:spcPts val="0"/>
                        </a:spcAft>
                        <a:tabLst>
                          <a:tab pos="228600" algn="l"/>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2147767550"/>
                  </a:ext>
                </a:extLst>
              </a:tr>
              <a:tr h="330829">
                <a:tc>
                  <a:txBody>
                    <a:bodyPr/>
                    <a:lstStyle/>
                    <a:p>
                      <a:pPr marL="0" marR="0">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Levels per Factor</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3-5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734169949"/>
                  </a:ext>
                </a:extLst>
              </a:tr>
              <a:tr h="330829">
                <a:tc>
                  <a:txBody>
                    <a:bodyPr/>
                    <a:lstStyle/>
                    <a:p>
                      <a:pPr marL="0" marR="0">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Total Levels Across All Factors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0" algn="ctr">
                        <a:spcBef>
                          <a:spcPts val="0"/>
                        </a:spcBef>
                        <a:spcAft>
                          <a:spcPts val="0"/>
                        </a:spcAft>
                        <a:tabLst>
                          <a:tab pos="228600" algn="l"/>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18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503676829"/>
                  </a:ext>
                </a:extLst>
              </a:tr>
              <a:tr h="354582">
                <a:tc>
                  <a:txBody>
                    <a:bodyPr/>
                    <a:lstStyle/>
                    <a:p>
                      <a:pPr marL="0" marR="0">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Total Possible Combinations (w/o constraints)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576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341758063"/>
                  </a:ext>
                </a:extLst>
              </a:tr>
              <a:tr h="330829">
                <a:tc>
                  <a:txBody>
                    <a:bodyPr/>
                    <a:lstStyle/>
                    <a:p>
                      <a:pPr marL="0" marR="0">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1-Way Interactions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0" algn="ctr">
                        <a:spcBef>
                          <a:spcPts val="0"/>
                        </a:spcBef>
                        <a:spcAft>
                          <a:spcPts val="0"/>
                        </a:spcAft>
                        <a:tabLst>
                          <a:tab pos="228600" algn="l"/>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18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2421489909"/>
                  </a:ext>
                </a:extLst>
              </a:tr>
              <a:tr h="330829">
                <a:tc>
                  <a:txBody>
                    <a:bodyPr/>
                    <a:lstStyle/>
                    <a:p>
                      <a:pPr marL="0" marR="0">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2-Way Interactions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129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455293569"/>
                  </a:ext>
                </a:extLst>
              </a:tr>
              <a:tr h="330829">
                <a:tc>
                  <a:txBody>
                    <a:bodyPr/>
                    <a:lstStyle/>
                    <a:p>
                      <a:pPr marL="0" marR="0">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3-Way Interactions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0" algn="ctr">
                        <a:spcBef>
                          <a:spcPts val="0"/>
                        </a:spcBef>
                        <a:spcAft>
                          <a:spcPts val="0"/>
                        </a:spcAft>
                        <a:tabLst>
                          <a:tab pos="228600" algn="l"/>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460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587295696"/>
                  </a:ext>
                </a:extLst>
              </a:tr>
              <a:tr h="330829">
                <a:tc>
                  <a:txBody>
                    <a:bodyPr/>
                    <a:lstStyle/>
                    <a:p>
                      <a:pPr marL="0" marR="0">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4-Way Interactions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0" algn="ctr">
                        <a:spcBef>
                          <a:spcPts val="0"/>
                        </a:spcBef>
                        <a:spcAft>
                          <a:spcPts val="0"/>
                        </a:spcAft>
                        <a:tabLst>
                          <a:tab pos="228600" algn="l"/>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816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7725874"/>
                  </a:ext>
                </a:extLst>
              </a:tr>
              <a:tr h="330829">
                <a:tc>
                  <a:txBody>
                    <a:bodyPr/>
                    <a:lstStyle/>
                    <a:p>
                      <a:pPr marL="0" marR="0">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5-Way Interactions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0" algn="ctr">
                        <a:spcBef>
                          <a:spcPts val="0"/>
                        </a:spcBef>
                        <a:spcAft>
                          <a:spcPts val="0"/>
                        </a:spcAft>
                        <a:tabLst>
                          <a:tab pos="228600" algn="l"/>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576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976800830"/>
                  </a:ext>
                </a:extLst>
              </a:tr>
            </a:tbl>
          </a:graphicData>
        </a:graphic>
      </p:graphicFrame>
      <p:pic>
        <p:nvPicPr>
          <p:cNvPr id="6" name="Audio 5">
            <a:hlinkClick r:id="" action="ppaction://media"/>
            <a:extLst>
              <a:ext uri="{FF2B5EF4-FFF2-40B4-BE49-F238E27FC236}">
                <a16:creationId xmlns:a16="http://schemas.microsoft.com/office/drawing/2014/main" id="{C4269B79-8404-4323-97FB-FCCDE0551D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4564275"/>
      </p:ext>
    </p:extLst>
  </p:cSld>
  <p:clrMapOvr>
    <a:masterClrMapping/>
  </p:clrMapOvr>
  <mc:AlternateContent xmlns:mc="http://schemas.openxmlformats.org/markup-compatibility/2006" xmlns:p14="http://schemas.microsoft.com/office/powerpoint/2010/main">
    <mc:Choice Requires="p14">
      <p:transition spd="slow" p14:dur="2000" advTm="108341"/>
    </mc:Choice>
    <mc:Fallback xmlns="">
      <p:transition spd="slow" advTm="108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722" y="198438"/>
            <a:ext cx="6705600" cy="1143000"/>
          </a:xfrm>
        </p:spPr>
        <p:txBody>
          <a:bodyPr/>
          <a:lstStyle/>
          <a:p>
            <a:r>
              <a:rPr lang="en-US" sz="3600" dirty="0"/>
              <a:t>Analysis of 2-way Factor Interaction Solution (16 Test Cases)</a:t>
            </a:r>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19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655743364"/>
              </p:ext>
            </p:extLst>
          </p:nvPr>
        </p:nvGraphicFramePr>
        <p:xfrm>
          <a:off x="1232722" y="4033179"/>
          <a:ext cx="5550580" cy="1513856"/>
        </p:xfrm>
        <a:graphic>
          <a:graphicData uri="http://schemas.openxmlformats.org/drawingml/2006/table">
            <a:tbl>
              <a:tblPr firstRow="1" firstCol="1" bandRow="1">
                <a:tableStyleId>{5C22544A-7EE6-4342-B048-85BDC9FD1C3A}</a:tableStyleId>
              </a:tblPr>
              <a:tblGrid>
                <a:gridCol w="2152185">
                  <a:extLst>
                    <a:ext uri="{9D8B030D-6E8A-4147-A177-3AD203B41FA5}">
                      <a16:colId xmlns:a16="http://schemas.microsoft.com/office/drawing/2014/main" val="3459940073"/>
                    </a:ext>
                  </a:extLst>
                </a:gridCol>
                <a:gridCol w="1338128">
                  <a:extLst>
                    <a:ext uri="{9D8B030D-6E8A-4147-A177-3AD203B41FA5}">
                      <a16:colId xmlns:a16="http://schemas.microsoft.com/office/drawing/2014/main" val="4086709267"/>
                    </a:ext>
                  </a:extLst>
                </a:gridCol>
                <a:gridCol w="2060267">
                  <a:extLst>
                    <a:ext uri="{9D8B030D-6E8A-4147-A177-3AD203B41FA5}">
                      <a16:colId xmlns:a16="http://schemas.microsoft.com/office/drawing/2014/main" val="2818921637"/>
                    </a:ext>
                  </a:extLst>
                </a:gridCol>
              </a:tblGrid>
              <a:tr h="302771">
                <a:tc>
                  <a:txBody>
                    <a:bodyPr/>
                    <a:lstStyle/>
                    <a:p>
                      <a:pPr marL="0" marR="0" algn="ctr">
                        <a:spcBef>
                          <a:spcPts val="0"/>
                        </a:spcBef>
                        <a:spcAft>
                          <a:spcPts val="0"/>
                        </a:spcAft>
                        <a:tabLst>
                          <a:tab pos="457200" algn="l"/>
                        </a:tabLst>
                      </a:pPr>
                      <a:r>
                        <a:rPr lang="en-US" sz="1600" dirty="0">
                          <a:effectLst/>
                        </a:rPr>
                        <a:t>Factor Interaction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1600" dirty="0">
                          <a:effectLst/>
                        </a:rPr>
                        <a:t>Coverage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1600" dirty="0">
                          <a:effectLst/>
                        </a:rPr>
                        <a:t>Percentage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46216"/>
                  </a:ext>
                </a:extLst>
              </a:tr>
              <a:tr h="242217">
                <a:tc>
                  <a:txBody>
                    <a:bodyPr/>
                    <a:lstStyle/>
                    <a:p>
                      <a:pPr marL="0" marR="0" algn="ctr">
                        <a:spcBef>
                          <a:spcPts val="0"/>
                        </a:spcBef>
                        <a:spcAft>
                          <a:spcPts val="0"/>
                        </a:spcAft>
                        <a:tabLst>
                          <a:tab pos="457200" algn="l"/>
                        </a:tabLst>
                      </a:pPr>
                      <a:r>
                        <a:rPr lang="en-US" sz="1200" b="0" dirty="0">
                          <a:solidFill>
                            <a:schemeClr val="tx1"/>
                          </a:solidFill>
                          <a:effectLst/>
                        </a:rPr>
                        <a:t>  1-way </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D0D8E8"/>
                    </a:solidFill>
                  </a:tcPr>
                </a:tc>
                <a:tc>
                  <a:txBody>
                    <a:bodyPr/>
                    <a:lstStyle/>
                    <a:p>
                      <a:pPr marL="0" marR="0" indent="0" algn="ctr" defTabSz="914400" rtl="0" eaLnBrk="1" latinLnBrk="0" hangingPunct="1">
                        <a:spcBef>
                          <a:spcPts val="0"/>
                        </a:spcBef>
                        <a:spcAft>
                          <a:spcPts val="0"/>
                        </a:spcAft>
                        <a:tabLst>
                          <a:tab pos="457200" algn="l"/>
                        </a:tabLst>
                      </a:pPr>
                      <a:r>
                        <a:rPr lang="en-US" sz="1200" b="0" kern="1200" dirty="0">
                          <a:solidFill>
                            <a:schemeClr val="tx1"/>
                          </a:solidFill>
                          <a:effectLst/>
                          <a:latin typeface="+mn-lt"/>
                          <a:ea typeface="+mn-ea"/>
                          <a:cs typeface="+mn-cs"/>
                        </a:rPr>
                        <a:t>18/18</a:t>
                      </a:r>
                    </a:p>
                  </a:txBody>
                  <a:tcPr marL="68580" marR="68580" marT="0" marB="0" anchor="ctr"/>
                </a:tc>
                <a:tc>
                  <a:txBody>
                    <a:bodyPr/>
                    <a:lstStyle/>
                    <a:p>
                      <a:pPr marL="0" marR="0" indent="0" algn="ctr" defTabSz="914400" rtl="0" eaLnBrk="1" latinLnBrk="0" hangingPunct="1">
                        <a:spcBef>
                          <a:spcPts val="0"/>
                        </a:spcBef>
                        <a:spcAft>
                          <a:spcPts val="0"/>
                        </a:spcAft>
                        <a:tabLst>
                          <a:tab pos="457200" algn="l"/>
                        </a:tabLst>
                      </a:pPr>
                      <a:r>
                        <a:rPr lang="en-US" sz="1200" b="0" kern="1200" dirty="0">
                          <a:solidFill>
                            <a:schemeClr val="tx1"/>
                          </a:solidFill>
                          <a:effectLst/>
                          <a:latin typeface="+mn-lt"/>
                          <a:ea typeface="+mn-ea"/>
                          <a:cs typeface="+mn-cs"/>
                        </a:rPr>
                        <a:t>100</a:t>
                      </a:r>
                    </a:p>
                  </a:txBody>
                  <a:tcPr marL="68580" marR="68580" marT="0" marB="0" anchor="ctr"/>
                </a:tc>
                <a:extLst>
                  <a:ext uri="{0D108BD9-81ED-4DB2-BD59-A6C34878D82A}">
                    <a16:rowId xmlns:a16="http://schemas.microsoft.com/office/drawing/2014/main" val="2538571490"/>
                  </a:ext>
                </a:extLst>
              </a:tr>
              <a:tr h="242217">
                <a:tc>
                  <a:txBody>
                    <a:bodyPr/>
                    <a:lstStyle/>
                    <a:p>
                      <a:pPr marL="0" marR="0" algn="ctr" defTabSz="914400" rtl="0" eaLnBrk="1" latinLnBrk="0" hangingPunct="1">
                        <a:spcBef>
                          <a:spcPts val="0"/>
                        </a:spcBef>
                        <a:spcAft>
                          <a:spcPts val="0"/>
                        </a:spcAft>
                        <a:tabLst>
                          <a:tab pos="457200" algn="l"/>
                        </a:tabLst>
                      </a:pPr>
                      <a:r>
                        <a:rPr lang="en-US" sz="1200" b="0" kern="1200" dirty="0">
                          <a:solidFill>
                            <a:schemeClr val="tx1"/>
                          </a:solidFill>
                          <a:effectLst/>
                          <a:latin typeface="+mn-lt"/>
                          <a:ea typeface="+mn-ea"/>
                          <a:cs typeface="+mn-cs"/>
                        </a:rPr>
                        <a:t>  2-way</a:t>
                      </a:r>
                    </a:p>
                  </a:txBody>
                  <a:tcPr marL="68580" marR="68580" marT="0" marB="0" anchor="ctr">
                    <a:solidFill>
                      <a:srgbClr val="E9EDF4"/>
                    </a:solidFill>
                  </a:tcPr>
                </a:tc>
                <a:tc>
                  <a:txBody>
                    <a:bodyPr/>
                    <a:lstStyle/>
                    <a:p>
                      <a:pPr marL="0" marR="0" indent="0" algn="ctr">
                        <a:spcBef>
                          <a:spcPts val="0"/>
                        </a:spcBef>
                        <a:spcAft>
                          <a:spcPts val="0"/>
                        </a:spcAft>
                        <a:tabLst>
                          <a:tab pos="228600" algn="l"/>
                          <a:tab pos="457200" algn="l"/>
                        </a:tabLst>
                      </a:pPr>
                      <a:r>
                        <a:rPr lang="en-US" sz="1200" dirty="0">
                          <a:effectLst/>
                        </a:rPr>
                        <a:t>129/129</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r>
                        <a:rPr lang="en-US" sz="1200" kern="1200" dirty="0">
                          <a:solidFill>
                            <a:schemeClr val="dk1"/>
                          </a:solidFill>
                          <a:effectLst/>
                          <a:latin typeface="+mn-lt"/>
                          <a:ea typeface="+mn-ea"/>
                          <a:cs typeface="+mn-cs"/>
                        </a:rPr>
                        <a:t>100</a:t>
                      </a:r>
                    </a:p>
                  </a:txBody>
                  <a:tcPr marL="68580" marR="68580" marT="0" marB="0" anchor="ctr"/>
                </a:tc>
                <a:extLst>
                  <a:ext uri="{0D108BD9-81ED-4DB2-BD59-A6C34878D82A}">
                    <a16:rowId xmlns:a16="http://schemas.microsoft.com/office/drawing/2014/main" val="3464631207"/>
                  </a:ext>
                </a:extLst>
              </a:tr>
              <a:tr h="242217">
                <a:tc>
                  <a:txBody>
                    <a:bodyPr/>
                    <a:lstStyle/>
                    <a:p>
                      <a:pPr marL="0" marR="0" algn="ctr" defTabSz="914400" rtl="0" eaLnBrk="1" latinLnBrk="0" hangingPunct="1">
                        <a:spcBef>
                          <a:spcPts val="0"/>
                        </a:spcBef>
                        <a:spcAft>
                          <a:spcPts val="0"/>
                        </a:spcAft>
                        <a:tabLst>
                          <a:tab pos="457200" algn="l"/>
                        </a:tabLst>
                      </a:pPr>
                      <a:r>
                        <a:rPr lang="en-US" sz="1200" b="0" kern="1200" dirty="0">
                          <a:solidFill>
                            <a:schemeClr val="tx1"/>
                          </a:solidFill>
                          <a:effectLst/>
                          <a:latin typeface="+mn-lt"/>
                          <a:ea typeface="+mn-ea"/>
                          <a:cs typeface="+mn-cs"/>
                        </a:rPr>
                        <a:t>  3-way</a:t>
                      </a:r>
                    </a:p>
                  </a:txBody>
                  <a:tcPr marL="68580" marR="68580" marT="0" marB="0" anchor="ctr">
                    <a:solidFill>
                      <a:srgbClr val="D0D8E8"/>
                    </a:solidFill>
                  </a:tcPr>
                </a:tc>
                <a:tc>
                  <a:txBody>
                    <a:bodyPr/>
                    <a:lstStyle/>
                    <a:p>
                      <a:pPr marL="0" marR="0" indent="0" algn="ctr">
                        <a:spcBef>
                          <a:spcPts val="0"/>
                        </a:spcBef>
                        <a:spcAft>
                          <a:spcPts val="0"/>
                        </a:spcAft>
                        <a:tabLst>
                          <a:tab pos="228600" algn="l"/>
                          <a:tab pos="457200" algn="l"/>
                        </a:tabLst>
                      </a:pPr>
                      <a:r>
                        <a:rPr lang="en-US" sz="1200" dirty="0">
                          <a:effectLst/>
                        </a:rPr>
                        <a:t>159/460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r>
                        <a:rPr lang="en-US" sz="1200" kern="1200" dirty="0">
                          <a:solidFill>
                            <a:schemeClr val="dk1"/>
                          </a:solidFill>
                          <a:effectLst/>
                          <a:latin typeface="+mn-lt"/>
                          <a:ea typeface="+mn-ea"/>
                          <a:cs typeface="+mn-cs"/>
                        </a:rPr>
                        <a:t>  35</a:t>
                      </a:r>
                    </a:p>
                  </a:txBody>
                  <a:tcPr marL="68580" marR="68580" marT="0" marB="0" anchor="ctr"/>
                </a:tc>
                <a:extLst>
                  <a:ext uri="{0D108BD9-81ED-4DB2-BD59-A6C34878D82A}">
                    <a16:rowId xmlns:a16="http://schemas.microsoft.com/office/drawing/2014/main" val="2007815054"/>
                  </a:ext>
                </a:extLst>
              </a:tr>
              <a:tr h="242217">
                <a:tc>
                  <a:txBody>
                    <a:bodyPr/>
                    <a:lstStyle/>
                    <a:p>
                      <a:pPr marL="0" marR="0" algn="ctr" defTabSz="914400" rtl="0" eaLnBrk="1" latinLnBrk="0" hangingPunct="1">
                        <a:spcBef>
                          <a:spcPts val="0"/>
                        </a:spcBef>
                        <a:spcAft>
                          <a:spcPts val="0"/>
                        </a:spcAft>
                        <a:tabLst>
                          <a:tab pos="457200" algn="l"/>
                        </a:tabLst>
                      </a:pPr>
                      <a:r>
                        <a:rPr lang="en-US" sz="1200" b="0" kern="1200" dirty="0">
                          <a:solidFill>
                            <a:schemeClr val="tx1"/>
                          </a:solidFill>
                          <a:effectLst/>
                          <a:latin typeface="+mn-lt"/>
                          <a:ea typeface="+mn-ea"/>
                          <a:cs typeface="+mn-cs"/>
                        </a:rPr>
                        <a:t>  4-way</a:t>
                      </a:r>
                    </a:p>
                  </a:txBody>
                  <a:tcPr marL="68580" marR="68580" marT="0" marB="0" anchor="ctr">
                    <a:solidFill>
                      <a:srgbClr val="E9EDF4"/>
                    </a:solidFill>
                  </a:tcPr>
                </a:tc>
                <a:tc>
                  <a:txBody>
                    <a:bodyPr/>
                    <a:lstStyle/>
                    <a:p>
                      <a:pPr marL="0" marR="0" indent="0" algn="ctr">
                        <a:spcBef>
                          <a:spcPts val="0"/>
                        </a:spcBef>
                        <a:spcAft>
                          <a:spcPts val="0"/>
                        </a:spcAft>
                        <a:tabLst>
                          <a:tab pos="228600" algn="l"/>
                          <a:tab pos="457200" algn="l"/>
                        </a:tabLst>
                      </a:pPr>
                      <a:r>
                        <a:rPr lang="en-US" sz="1200" dirty="0">
                          <a:effectLst/>
                        </a:rPr>
                        <a:t>80/816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r>
                        <a:rPr lang="en-US" sz="1200" kern="1200" dirty="0">
                          <a:solidFill>
                            <a:schemeClr val="dk1"/>
                          </a:solidFill>
                          <a:effectLst/>
                          <a:latin typeface="+mn-lt"/>
                          <a:ea typeface="+mn-ea"/>
                          <a:cs typeface="+mn-cs"/>
                        </a:rPr>
                        <a:t>  10</a:t>
                      </a:r>
                    </a:p>
                  </a:txBody>
                  <a:tcPr marL="68580" marR="68580" marT="0" marB="0" anchor="ctr"/>
                </a:tc>
                <a:extLst>
                  <a:ext uri="{0D108BD9-81ED-4DB2-BD59-A6C34878D82A}">
                    <a16:rowId xmlns:a16="http://schemas.microsoft.com/office/drawing/2014/main" val="3138667864"/>
                  </a:ext>
                </a:extLst>
              </a:tr>
              <a:tr h="242217">
                <a:tc>
                  <a:txBody>
                    <a:bodyPr/>
                    <a:lstStyle/>
                    <a:p>
                      <a:pPr marL="0" marR="0" algn="ctr" defTabSz="914400" rtl="0" eaLnBrk="1" latinLnBrk="0" hangingPunct="1">
                        <a:spcBef>
                          <a:spcPts val="0"/>
                        </a:spcBef>
                        <a:spcAft>
                          <a:spcPts val="0"/>
                        </a:spcAft>
                        <a:tabLst>
                          <a:tab pos="457200" algn="l"/>
                        </a:tabLst>
                      </a:pPr>
                      <a:r>
                        <a:rPr lang="en-US" sz="1200" b="0" kern="1200" dirty="0">
                          <a:solidFill>
                            <a:schemeClr val="tx1"/>
                          </a:solidFill>
                          <a:effectLst/>
                          <a:latin typeface="+mn-lt"/>
                          <a:ea typeface="+mn-ea"/>
                          <a:cs typeface="+mn-cs"/>
                        </a:rPr>
                        <a:t>  5-way</a:t>
                      </a:r>
                    </a:p>
                  </a:txBody>
                  <a:tcPr marL="68580" marR="68580" marT="0" marB="0" anchor="ctr">
                    <a:solidFill>
                      <a:srgbClr val="D0D8E8"/>
                    </a:solidFill>
                  </a:tcPr>
                </a:tc>
                <a:tc>
                  <a:txBody>
                    <a:bodyPr/>
                    <a:lstStyle/>
                    <a:p>
                      <a:pPr marL="0" marR="0" indent="0" algn="ctr">
                        <a:spcBef>
                          <a:spcPts val="0"/>
                        </a:spcBef>
                        <a:spcAft>
                          <a:spcPts val="0"/>
                        </a:spcAft>
                        <a:tabLst>
                          <a:tab pos="228600" algn="l"/>
                          <a:tab pos="457200" algn="l"/>
                        </a:tabLst>
                      </a:pPr>
                      <a:r>
                        <a:rPr lang="en-US" sz="1200" dirty="0">
                          <a:effectLst/>
                        </a:rPr>
                        <a:t>16/576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latinLnBrk="0" hangingPunct="1">
                        <a:spcBef>
                          <a:spcPts val="0"/>
                        </a:spcBef>
                        <a:spcAft>
                          <a:spcPts val="0"/>
                        </a:spcAft>
                        <a:tabLst>
                          <a:tab pos="228600" algn="l"/>
                          <a:tab pos="457200" algn="l"/>
                        </a:tabLst>
                      </a:pPr>
                      <a:r>
                        <a:rPr lang="en-US" sz="1200" kern="1200" dirty="0">
                          <a:solidFill>
                            <a:schemeClr val="dk1"/>
                          </a:solidFill>
                          <a:effectLst/>
                          <a:latin typeface="+mn-lt"/>
                          <a:ea typeface="+mn-ea"/>
                          <a:cs typeface="+mn-cs"/>
                        </a:rPr>
                        <a:t>    3</a:t>
                      </a:r>
                    </a:p>
                  </a:txBody>
                  <a:tcPr marL="68580" marR="68580" marT="0" marB="0" anchor="ctr"/>
                </a:tc>
                <a:extLst>
                  <a:ext uri="{0D108BD9-81ED-4DB2-BD59-A6C34878D82A}">
                    <a16:rowId xmlns:a16="http://schemas.microsoft.com/office/drawing/2014/main" val="3357860772"/>
                  </a:ext>
                </a:extLst>
              </a:tr>
            </a:tbl>
          </a:graphicData>
        </a:graphic>
      </p:graphicFrame>
      <p:pic>
        <p:nvPicPr>
          <p:cNvPr id="11" name="Picture 10">
            <a:extLst>
              <a:ext uri="{FF2B5EF4-FFF2-40B4-BE49-F238E27FC236}">
                <a16:creationId xmlns:a16="http://schemas.microsoft.com/office/drawing/2014/main" id="{4DCB9B7C-CB4C-4D71-BD08-70C47226F1B3}"/>
              </a:ext>
            </a:extLst>
          </p:cNvPr>
          <p:cNvPicPr>
            <a:picLocks noChangeAspect="1"/>
          </p:cNvPicPr>
          <p:nvPr/>
        </p:nvPicPr>
        <p:blipFill>
          <a:blip r:embed="rId5"/>
          <a:stretch>
            <a:fillRect/>
          </a:stretch>
        </p:blipFill>
        <p:spPr>
          <a:xfrm>
            <a:off x="745435" y="1614488"/>
            <a:ext cx="7941365" cy="4741862"/>
          </a:xfrm>
          <a:prstGeom prst="rect">
            <a:avLst/>
          </a:prstGeom>
        </p:spPr>
      </p:pic>
      <p:pic>
        <p:nvPicPr>
          <p:cNvPr id="12" name="table">
            <a:extLst>
              <a:ext uri="{FF2B5EF4-FFF2-40B4-BE49-F238E27FC236}">
                <a16:creationId xmlns:a16="http://schemas.microsoft.com/office/drawing/2014/main" id="{941E2D9C-ED30-4F64-9C4C-26A4D521230B}"/>
              </a:ext>
            </a:extLst>
          </p:cNvPr>
          <p:cNvPicPr>
            <a:picLocks noChangeAspect="1"/>
          </p:cNvPicPr>
          <p:nvPr/>
        </p:nvPicPr>
        <p:blipFill>
          <a:blip r:embed="rId6"/>
          <a:stretch>
            <a:fillRect/>
          </a:stretch>
        </p:blipFill>
        <p:spPr>
          <a:xfrm>
            <a:off x="1769879" y="4727401"/>
            <a:ext cx="5550580" cy="1513856"/>
          </a:xfrm>
          <a:prstGeom prst="rect">
            <a:avLst/>
          </a:prstGeom>
        </p:spPr>
      </p:pic>
      <p:pic>
        <p:nvPicPr>
          <p:cNvPr id="14" name="Audio 13">
            <a:hlinkClick r:id="" action="ppaction://media"/>
            <a:extLst>
              <a:ext uri="{FF2B5EF4-FFF2-40B4-BE49-F238E27FC236}">
                <a16:creationId xmlns:a16="http://schemas.microsoft.com/office/drawing/2014/main" id="{D047FEA9-0182-45D7-993A-76D3EA3B9A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9266278"/>
      </p:ext>
    </p:extLst>
  </p:cSld>
  <p:clrMapOvr>
    <a:masterClrMapping/>
  </p:clrMapOvr>
  <mc:AlternateContent xmlns:mc="http://schemas.openxmlformats.org/markup-compatibility/2006" xmlns:p14="http://schemas.microsoft.com/office/powerpoint/2010/main">
    <mc:Choice Requires="p14">
      <p:transition spd="slow" p14:dur="2000" advTm="59518"/>
    </mc:Choice>
    <mc:Fallback xmlns="">
      <p:transition spd="slow" advTm="59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7200" y="1600200"/>
            <a:ext cx="8686800" cy="4525963"/>
          </a:xfrm>
        </p:spPr>
        <p:txBody>
          <a:bodyPr/>
          <a:lstStyle/>
          <a:p>
            <a:r>
              <a:rPr lang="en-US" dirty="0"/>
              <a:t>Background</a:t>
            </a:r>
          </a:p>
          <a:p>
            <a:r>
              <a:rPr lang="en-US" dirty="0"/>
              <a:t>Non-functional requirements (NFRs)</a:t>
            </a:r>
          </a:p>
          <a:p>
            <a:r>
              <a:rPr lang="en-US" dirty="0"/>
              <a:t>Risk-based approach to software test coverage</a:t>
            </a:r>
          </a:p>
          <a:p>
            <a:r>
              <a:rPr lang="en-US" dirty="0"/>
              <a:t>Software development process metrics</a:t>
            </a:r>
          </a:p>
          <a:p>
            <a:r>
              <a:rPr lang="en-US" dirty="0"/>
              <a:t>Automated software testing</a:t>
            </a:r>
          </a:p>
          <a:p>
            <a:r>
              <a:rPr lang="en-US" dirty="0"/>
              <a:t>Conclusion</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2</a:t>
            </a:fld>
            <a:endParaRPr lang="en-US"/>
          </a:p>
        </p:txBody>
      </p:sp>
      <p:pic>
        <p:nvPicPr>
          <p:cNvPr id="9" name="Audio 8">
            <a:hlinkClick r:id="" action="ppaction://media"/>
            <a:extLst>
              <a:ext uri="{FF2B5EF4-FFF2-40B4-BE49-F238E27FC236}">
                <a16:creationId xmlns:a16="http://schemas.microsoft.com/office/drawing/2014/main" id="{B3F023D4-1860-4880-A81E-4D4808F6F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604363"/>
      </p:ext>
    </p:extLst>
  </p:cSld>
  <p:clrMapOvr>
    <a:masterClrMapping/>
  </p:clrMapOvr>
  <mc:AlternateContent xmlns:mc="http://schemas.openxmlformats.org/markup-compatibility/2006" xmlns:p14="http://schemas.microsoft.com/office/powerpoint/2010/main">
    <mc:Choice Requires="p14">
      <p:transition spd="slow" p14:dur="2000" advTm="25040"/>
    </mc:Choice>
    <mc:Fallback xmlns="">
      <p:transition spd="slow" advTm="2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Development</a:t>
            </a:r>
            <a:br>
              <a:rPr lang="en-US" dirty="0"/>
            </a:br>
            <a:r>
              <a:rPr lang="en-US" dirty="0"/>
              <a:t> Process Metrics</a:t>
            </a:r>
          </a:p>
        </p:txBody>
      </p:sp>
      <p:sp>
        <p:nvSpPr>
          <p:cNvPr id="3" name="Content Placeholder 2"/>
          <p:cNvSpPr>
            <a:spLocks noGrp="1"/>
          </p:cNvSpPr>
          <p:nvPr>
            <p:ph idx="1"/>
          </p:nvPr>
        </p:nvSpPr>
        <p:spPr>
          <a:xfrm>
            <a:off x="457200" y="1600200"/>
            <a:ext cx="8452624" cy="5121275"/>
          </a:xfrm>
        </p:spPr>
        <p:txBody>
          <a:bodyPr/>
          <a:lstStyle/>
          <a:p>
            <a:r>
              <a:rPr lang="en-US" sz="2000" dirty="0"/>
              <a:t>Decision maker needs </a:t>
            </a:r>
            <a:r>
              <a:rPr lang="en-US" sz="2000" b="1" i="1" dirty="0"/>
              <a:t>Specific</a:t>
            </a:r>
            <a:r>
              <a:rPr lang="en-US" sz="2000" dirty="0"/>
              <a:t>, </a:t>
            </a:r>
            <a:r>
              <a:rPr lang="en-US" sz="2000" b="1" i="1" dirty="0"/>
              <a:t>Unambiguous, Measurable, </a:t>
            </a:r>
            <a:r>
              <a:rPr lang="en-US" sz="2000" dirty="0"/>
              <a:t>and </a:t>
            </a:r>
            <a:r>
              <a:rPr lang="en-US" sz="2000" b="1" i="1" dirty="0"/>
              <a:t>Of practical consequence</a:t>
            </a:r>
            <a:r>
              <a:rPr lang="en-US" sz="2000" dirty="0"/>
              <a:t> (SUMO) metrics</a:t>
            </a:r>
          </a:p>
          <a:p>
            <a:r>
              <a:rPr lang="en-US" sz="2000" dirty="0"/>
              <a:t>Rigorous application of STAT process to the definition, refinement, and measurement of software development metrics and assessment of their predictive power can produce invaluable metrics for the decision maker</a:t>
            </a:r>
          </a:p>
          <a:p>
            <a:r>
              <a:rPr lang="en-US" sz="2000" dirty="0"/>
              <a:t>Promising candidates for rigorous application of STAT process</a:t>
            </a:r>
          </a:p>
          <a:p>
            <a:pPr lvl="1"/>
            <a:r>
              <a:rPr lang="en-US" sz="1600" b="1" dirty="0"/>
              <a:t>Time to production:</a:t>
            </a:r>
            <a:r>
              <a:rPr lang="en-US" sz="1600" dirty="0"/>
              <a:t>  total time for new software features to be running in production environment</a:t>
            </a:r>
          </a:p>
          <a:p>
            <a:pPr lvl="1"/>
            <a:r>
              <a:rPr lang="en-US" sz="1600" b="1" dirty="0"/>
              <a:t>Lead-time:</a:t>
            </a:r>
            <a:r>
              <a:rPr lang="en-US" sz="1600" dirty="0"/>
              <a:t>  total time to deliver and deploy a new capability to the production environment </a:t>
            </a:r>
          </a:p>
          <a:p>
            <a:pPr lvl="1"/>
            <a:r>
              <a:rPr lang="en-US" sz="1600" b="1" dirty="0"/>
              <a:t>Deployment speed:</a:t>
            </a:r>
            <a:r>
              <a:rPr lang="en-US" sz="1600" dirty="0"/>
              <a:t>  total time to deploy a new software feature into production environment</a:t>
            </a:r>
          </a:p>
          <a:p>
            <a:pPr lvl="1"/>
            <a:r>
              <a:rPr lang="en-US" sz="1600" b="1" dirty="0"/>
              <a:t>Deployment frequency:</a:t>
            </a:r>
            <a:r>
              <a:rPr lang="en-US" sz="1600" dirty="0"/>
              <a:t>  how often new releases are deployed into production environment</a:t>
            </a:r>
          </a:p>
          <a:p>
            <a:pPr lvl="1"/>
            <a:r>
              <a:rPr lang="en-US" sz="1600" b="1" dirty="0"/>
              <a:t>Production failure rate:</a:t>
            </a:r>
            <a:r>
              <a:rPr lang="en-US" sz="1600" dirty="0"/>
              <a:t>  frequency application fails in production environment</a:t>
            </a:r>
          </a:p>
          <a:p>
            <a:pPr lvl="1"/>
            <a:r>
              <a:rPr lang="en-US" sz="1600" b="1" dirty="0"/>
              <a:t>Time to recovery: </a:t>
            </a:r>
            <a:r>
              <a:rPr lang="en-US" sz="1600" dirty="0"/>
              <a:t> total time from failure to recovery of application in production environment</a:t>
            </a:r>
          </a:p>
          <a:p>
            <a:endParaRPr lang="en-US" sz="1600" dirty="0"/>
          </a:p>
          <a:p>
            <a:endParaRPr lang="en-US" sz="2400" dirty="0"/>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20</a:t>
            </a:fld>
            <a:endParaRPr lang="en-US"/>
          </a:p>
        </p:txBody>
      </p:sp>
      <p:pic>
        <p:nvPicPr>
          <p:cNvPr id="6" name="Audio 5">
            <a:hlinkClick r:id="" action="ppaction://media"/>
            <a:extLst>
              <a:ext uri="{FF2B5EF4-FFF2-40B4-BE49-F238E27FC236}">
                <a16:creationId xmlns:a16="http://schemas.microsoft.com/office/drawing/2014/main" id="{64B10E26-2FC6-4B41-A2AA-29CD8145E4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7325074"/>
      </p:ext>
    </p:extLst>
  </p:cSld>
  <p:clrMapOvr>
    <a:masterClrMapping/>
  </p:clrMapOvr>
  <mc:AlternateContent xmlns:mc="http://schemas.openxmlformats.org/markup-compatibility/2006" xmlns:p14="http://schemas.microsoft.com/office/powerpoint/2010/main">
    <mc:Choice Requires="p14">
      <p:transition spd="slow" p14:dur="2000" advTm="74383"/>
    </mc:Choice>
    <mc:Fallback xmlns="">
      <p:transition spd="slow" advTm="7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Automation Lifecycle Phases for Managers and Practitioners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9242108"/>
              </p:ext>
            </p:extLst>
          </p:nvPr>
        </p:nvGraphicFramePr>
        <p:xfrm>
          <a:off x="595224" y="2863970"/>
          <a:ext cx="8091576" cy="2138172"/>
        </p:xfrm>
        <a:graphic>
          <a:graphicData uri="http://schemas.openxmlformats.org/drawingml/2006/table">
            <a:tbl>
              <a:tblPr/>
              <a:tblGrid>
                <a:gridCol w="1348030">
                  <a:extLst>
                    <a:ext uri="{9D8B030D-6E8A-4147-A177-3AD203B41FA5}">
                      <a16:colId xmlns:a16="http://schemas.microsoft.com/office/drawing/2014/main" val="1776179055"/>
                    </a:ext>
                  </a:extLst>
                </a:gridCol>
                <a:gridCol w="1348879">
                  <a:extLst>
                    <a:ext uri="{9D8B030D-6E8A-4147-A177-3AD203B41FA5}">
                      <a16:colId xmlns:a16="http://schemas.microsoft.com/office/drawing/2014/main" val="1475684110"/>
                    </a:ext>
                  </a:extLst>
                </a:gridCol>
                <a:gridCol w="1348879">
                  <a:extLst>
                    <a:ext uri="{9D8B030D-6E8A-4147-A177-3AD203B41FA5}">
                      <a16:colId xmlns:a16="http://schemas.microsoft.com/office/drawing/2014/main" val="176975429"/>
                    </a:ext>
                  </a:extLst>
                </a:gridCol>
                <a:gridCol w="1348030">
                  <a:extLst>
                    <a:ext uri="{9D8B030D-6E8A-4147-A177-3AD203B41FA5}">
                      <a16:colId xmlns:a16="http://schemas.microsoft.com/office/drawing/2014/main" val="1304585860"/>
                    </a:ext>
                  </a:extLst>
                </a:gridCol>
                <a:gridCol w="1348879">
                  <a:extLst>
                    <a:ext uri="{9D8B030D-6E8A-4147-A177-3AD203B41FA5}">
                      <a16:colId xmlns:a16="http://schemas.microsoft.com/office/drawing/2014/main" val="2419557230"/>
                    </a:ext>
                  </a:extLst>
                </a:gridCol>
                <a:gridCol w="1348879">
                  <a:extLst>
                    <a:ext uri="{9D8B030D-6E8A-4147-A177-3AD203B41FA5}">
                      <a16:colId xmlns:a16="http://schemas.microsoft.com/office/drawing/2014/main" val="380792400"/>
                    </a:ext>
                  </a:extLst>
                </a:gridCol>
              </a:tblGrid>
              <a:tr h="1811546">
                <a:tc>
                  <a:txBody>
                    <a:bodyPr/>
                    <a:lstStyle/>
                    <a:p>
                      <a:pPr marL="206375" marR="204470" algn="ctr" eaLnBrk="0" hangingPunct="0">
                        <a:lnSpc>
                          <a:spcPts val="1325"/>
                        </a:lnSpc>
                        <a:spcBef>
                          <a:spcPts val="0"/>
                        </a:spcBef>
                        <a:spcAft>
                          <a:spcPts val="0"/>
                        </a:spcAft>
                      </a:pP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p>
                      <a:pPr marL="206375" marR="204470" algn="ctr" eaLnBrk="0" hangingPunct="0">
                        <a:lnSpc>
                          <a:spcPts val="1325"/>
                        </a:lnSpc>
                        <a:spcBef>
                          <a:spcPts val="0"/>
                        </a:spcBef>
                        <a:spcAft>
                          <a:spcPts val="0"/>
                        </a:spcAft>
                      </a:pP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p>
                      <a:pPr marL="206375" marR="204470" algn="ctr" eaLnBrk="0" hangingPunct="0">
                        <a:lnSpc>
                          <a:spcPts val="1325"/>
                        </a:lnSpc>
                        <a:spcBef>
                          <a:spcPts val="0"/>
                        </a:spcBef>
                        <a:spcAft>
                          <a:spcPts val="0"/>
                        </a:spcAft>
                      </a:pPr>
                      <a:r>
                        <a:rPr lang="en-US" sz="1600" b="1" dirty="0">
                          <a:effectLst/>
                          <a:latin typeface="Arial" panose="020B0604020202020204" pitchFamily="34" charset="0"/>
                          <a:ea typeface="Times New Roman" panose="02020603050405020304" pitchFamily="18" charset="0"/>
                          <a:cs typeface="Times New Roman" panose="02020603050405020304" pitchFamily="18" charset="0"/>
                        </a:rPr>
                        <a:t>Assess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eaLnBrk="0" hangingPunct="0">
                        <a:lnSpc>
                          <a:spcPct val="115000"/>
                        </a:lnSpc>
                        <a:spcBef>
                          <a:spcPts val="0"/>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eaLnBrk="0" hangingPunct="0">
                        <a:lnSpc>
                          <a:spcPct val="115000"/>
                        </a:lnSpc>
                        <a:spcBef>
                          <a:spcPts val="0"/>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930" marR="71120" indent="-1270" algn="ctr" eaLnBrk="0" hangingPunct="0">
                        <a:lnSpc>
                          <a:spcPct val="115000"/>
                        </a:lnSpc>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Is automation feasible?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marL="0" marR="0" algn="ctr" eaLnBrk="0" hangingPunct="0">
                        <a:lnSpc>
                          <a:spcPct val="115000"/>
                        </a:lnSpc>
                        <a:spcBef>
                          <a:spcPts val="0"/>
                        </a:spcBef>
                        <a:spcAft>
                          <a:spcPts val="0"/>
                        </a:spcAft>
                      </a:pP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eaLnBrk="0" hangingPunct="0">
                        <a:lnSpc>
                          <a:spcPct val="115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Times New Roman" panose="02020603050405020304" pitchFamily="18" charset="0"/>
                        </a:rPr>
                        <a:t>Plan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104775" marR="92710" indent="48260" algn="ctr" eaLnBrk="0" hangingPunct="0">
                        <a:lnSpc>
                          <a:spcPct val="115000"/>
                        </a:lnSpc>
                        <a:spcBef>
                          <a:spcPts val="0"/>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04775" marR="92710" indent="48260" algn="ctr" eaLnBrk="0" hangingPunct="0">
                        <a:lnSpc>
                          <a:spcPct val="115000"/>
                        </a:lnSpc>
                        <a:spcBef>
                          <a:spcPts val="0"/>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04775" marR="92710" indent="48260" algn="ctr" eaLnBrk="0" hangingPunct="0">
                        <a:lnSpc>
                          <a:spcPct val="115000"/>
                        </a:lnSpc>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What should we automate?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marL="0" marR="0" algn="ctr" defTabSz="914400" rtl="0" eaLnBrk="0" latinLnBrk="0" hangingPunct="0">
                        <a:lnSpc>
                          <a:spcPct val="115000"/>
                        </a:lnSpc>
                        <a:spcBef>
                          <a:spcPts val="0"/>
                        </a:spcBef>
                        <a:spcAft>
                          <a:spcPts val="0"/>
                        </a:spcAft>
                      </a:pPr>
                      <a:endParaRPr lang="en-US" sz="1600" b="1"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defTabSz="914400" rtl="0" eaLnBrk="0" latinLnBrk="0" hangingPunct="0">
                        <a:lnSpc>
                          <a:spcPct val="115000"/>
                        </a:lnSpc>
                        <a:spcBef>
                          <a:spcPts val="0"/>
                        </a:spcBef>
                        <a:spcAft>
                          <a:spcPts val="0"/>
                        </a:spcAft>
                      </a:pPr>
                      <a:r>
                        <a:rPr lang="en-US" sz="1600" b="1" kern="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Design</a:t>
                      </a:r>
                    </a:p>
                    <a:p>
                      <a:pPr marL="0" marR="0" algn="ctr" eaLnBrk="0" hangingPunct="0">
                        <a:lnSpc>
                          <a:spcPct val="115000"/>
                        </a:lnSpc>
                        <a:spcBef>
                          <a:spcPts val="0"/>
                        </a:spcBef>
                        <a:spcAft>
                          <a:spcPts val="0"/>
                        </a:spcAft>
                      </a:pP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eaLnBrk="0" hangingPunct="0">
                        <a:lnSpc>
                          <a:spcPct val="115000"/>
                        </a:lnSpc>
                        <a:spcBef>
                          <a:spcPts val="0"/>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88265" marR="83820" indent="-1905" algn="ctr" eaLnBrk="0" hangingPunct="0">
                        <a:lnSpc>
                          <a:spcPct val="115000"/>
                        </a:lnSpc>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What tools, framework, personnel, data collection system?</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383540" marR="0" eaLnBrk="0" hangingPunct="0">
                        <a:lnSpc>
                          <a:spcPts val="1325"/>
                        </a:lnSpc>
                        <a:spcBef>
                          <a:spcPts val="0"/>
                        </a:spcBef>
                        <a:spcAft>
                          <a:spcPts val="0"/>
                        </a:spcAft>
                      </a:pP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p>
                      <a:pPr marL="383540" marR="0" eaLnBrk="0" hangingPunct="0">
                        <a:lnSpc>
                          <a:spcPts val="1325"/>
                        </a:lnSpc>
                        <a:spcBef>
                          <a:spcPts val="0"/>
                        </a:spcBef>
                        <a:spcAft>
                          <a:spcPts val="0"/>
                        </a:spcAft>
                      </a:pP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p>
                      <a:pPr marL="383540" marR="0" eaLnBrk="0" hangingPunct="0">
                        <a:lnSpc>
                          <a:spcPts val="1325"/>
                        </a:lnSpc>
                        <a:spcBef>
                          <a:spcPts val="0"/>
                        </a:spcBef>
                        <a:spcAft>
                          <a:spcPts val="0"/>
                        </a:spcAft>
                      </a:pPr>
                      <a:r>
                        <a:rPr lang="en-US" sz="1600" b="1" dirty="0">
                          <a:effectLst/>
                          <a:latin typeface="Arial" panose="020B0604020202020204" pitchFamily="34" charset="0"/>
                          <a:ea typeface="Times New Roman" panose="02020603050405020304" pitchFamily="18" charset="0"/>
                          <a:cs typeface="Times New Roman" panose="02020603050405020304" pitchFamily="18" charset="0"/>
                        </a:rPr>
                        <a:t>Test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eaLnBrk="0" hangingPunct="0">
                        <a:lnSpc>
                          <a:spcPct val="115000"/>
                        </a:lnSpc>
                        <a:spcBef>
                          <a:spcPts val="0"/>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3980" marR="93345" algn="ctr" eaLnBrk="0" hangingPunct="0">
                        <a:lnSpc>
                          <a:spcPct val="115000"/>
                        </a:lnSpc>
                        <a:spcBef>
                          <a:spcPts val="0"/>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93980" marR="93345" algn="ctr" eaLnBrk="0" hangingPunct="0">
                        <a:lnSpc>
                          <a:spcPct val="115000"/>
                        </a:lnSpc>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Where are the errors in SUT and   automation?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290830" marR="186055" indent="-94615" algn="ctr" eaLnBrk="0" hangingPunct="0">
                        <a:lnSpc>
                          <a:spcPct val="115000"/>
                        </a:lnSpc>
                        <a:spcBef>
                          <a:spcPts val="0"/>
                        </a:spcBef>
                        <a:spcAft>
                          <a:spcPts val="0"/>
                        </a:spcAft>
                      </a:pP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p>
                      <a:pPr marL="290830" marR="186055" indent="-94615" algn="ctr" eaLnBrk="0" hangingPunct="0">
                        <a:lnSpc>
                          <a:spcPct val="115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Times New Roman" panose="02020603050405020304" pitchFamily="18" charset="0"/>
                        </a:rPr>
                        <a:t>Analyze &amp; Report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eaLnBrk="0" hangingPunct="0">
                        <a:lnSpc>
                          <a:spcPct val="115000"/>
                        </a:lnSpc>
                        <a:spcBef>
                          <a:spcPts val="15"/>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88265" marR="87630" indent="51435" algn="ctr" eaLnBrk="0" hangingPunct="0">
                        <a:lnSpc>
                          <a:spcPct val="115000"/>
                        </a:lnSpc>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How good is automation performance?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DADA"/>
                    </a:solidFill>
                  </a:tcPr>
                </a:tc>
                <a:tc>
                  <a:txBody>
                    <a:bodyPr/>
                    <a:lstStyle/>
                    <a:p>
                      <a:pPr marL="100330" marR="99695" indent="-1270" algn="ctr" eaLnBrk="0" hangingPunct="0">
                        <a:lnSpc>
                          <a:spcPct val="115000"/>
                        </a:lnSpc>
                        <a:spcBef>
                          <a:spcPts val="0"/>
                        </a:spcBef>
                        <a:spcAft>
                          <a:spcPts val="0"/>
                        </a:spcAft>
                      </a:pP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p>
                      <a:pPr marL="100330" marR="99695" indent="-1270" algn="ctr" eaLnBrk="0" hangingPunct="0">
                        <a:lnSpc>
                          <a:spcPct val="115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Times New Roman" panose="02020603050405020304" pitchFamily="18" charset="0"/>
                        </a:rPr>
                        <a:t>Improve &amp; Maintain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eaLnBrk="0" hangingPunct="0">
                        <a:lnSpc>
                          <a:spcPct val="115000"/>
                        </a:lnSpc>
                        <a:spcBef>
                          <a:spcPts val="15"/>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00330" marR="99695" algn="ctr" eaLnBrk="0" hangingPunct="0">
                        <a:lnSpc>
                          <a:spcPct val="115000"/>
                        </a:lnSpc>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What needs to be done to grow?</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C1F9"/>
                    </a:solidFill>
                  </a:tcPr>
                </a:tc>
                <a:extLst>
                  <a:ext uri="{0D108BD9-81ED-4DB2-BD59-A6C34878D82A}">
                    <a16:rowId xmlns:a16="http://schemas.microsoft.com/office/drawing/2014/main" val="994296711"/>
                  </a:ext>
                </a:extLst>
              </a:tr>
            </a:tbl>
          </a:graphicData>
        </a:graphic>
      </p:graphicFrame>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21</a:t>
            </a:fld>
            <a:endParaRPr lang="en-US"/>
          </a:p>
        </p:txBody>
      </p:sp>
      <p:sp>
        <p:nvSpPr>
          <p:cNvPr id="7" name="TextBox 6">
            <a:extLst>
              <a:ext uri="{FF2B5EF4-FFF2-40B4-BE49-F238E27FC236}">
                <a16:creationId xmlns:a16="http://schemas.microsoft.com/office/drawing/2014/main" id="{E30AACD2-9C1F-4EBE-B217-67C1FF4A1522}"/>
              </a:ext>
            </a:extLst>
          </p:cNvPr>
          <p:cNvSpPr txBox="1"/>
          <p:nvPr/>
        </p:nvSpPr>
        <p:spPr>
          <a:xfrm>
            <a:off x="469900" y="5392688"/>
            <a:ext cx="8534400" cy="738664"/>
          </a:xfrm>
          <a:prstGeom prst="rect">
            <a:avLst/>
          </a:prstGeom>
          <a:noFill/>
        </p:spPr>
        <p:txBody>
          <a:bodyPr wrap="square">
            <a:spAutoFit/>
          </a:bodyPr>
          <a:lstStyle/>
          <a:p>
            <a:r>
              <a:rPr lang="en-US" sz="1400" dirty="0"/>
              <a:t>Source:</a:t>
            </a:r>
          </a:p>
          <a:p>
            <a:r>
              <a:rPr lang="en-US" sz="1400" dirty="0"/>
              <a:t>“Automated Software Testing Implementation Guide for Practitioners and Managers” (Simpson et al, 2018)</a:t>
            </a:r>
          </a:p>
          <a:p>
            <a:r>
              <a:rPr lang="en-US" sz="1400" dirty="0"/>
              <a:t>https://www.afit.edu/STAT/statdocs.cfm?page=1126</a:t>
            </a:r>
          </a:p>
        </p:txBody>
      </p:sp>
      <p:pic>
        <p:nvPicPr>
          <p:cNvPr id="8" name="Audio 7">
            <a:hlinkClick r:id="" action="ppaction://media"/>
            <a:extLst>
              <a:ext uri="{FF2B5EF4-FFF2-40B4-BE49-F238E27FC236}">
                <a16:creationId xmlns:a16="http://schemas.microsoft.com/office/drawing/2014/main" id="{63119053-7260-4E31-8924-172832D613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73404862"/>
      </p:ext>
    </p:extLst>
  </p:cSld>
  <p:clrMapOvr>
    <a:masterClrMapping/>
  </p:clrMapOvr>
  <mc:AlternateContent xmlns:mc="http://schemas.openxmlformats.org/markup-compatibility/2006" xmlns:p14="http://schemas.microsoft.com/office/powerpoint/2010/main">
    <mc:Choice Requires="p14">
      <p:transition spd="slow" p14:dur="2000" advTm="57804"/>
    </mc:Choice>
    <mc:Fallback xmlns="">
      <p:transition spd="slow" advTm="57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245" y="218356"/>
            <a:ext cx="6705600" cy="1151657"/>
          </a:xfrm>
        </p:spPr>
        <p:txBody>
          <a:bodyPr/>
          <a:lstStyle/>
          <a:p>
            <a:br>
              <a:rPr lang="en-US" b="1" dirty="0"/>
            </a:br>
            <a:endParaRPr lang="en-US" dirty="0"/>
          </a:p>
        </p:txBody>
      </p:sp>
      <p:sp>
        <p:nvSpPr>
          <p:cNvPr id="3" name="Content Placeholder 2"/>
          <p:cNvSpPr>
            <a:spLocks noGrp="1"/>
          </p:cNvSpPr>
          <p:nvPr>
            <p:ph idx="1"/>
          </p:nvPr>
        </p:nvSpPr>
        <p:spPr>
          <a:xfrm>
            <a:off x="457200" y="1600200"/>
            <a:ext cx="8229600" cy="5542472"/>
          </a:xfrm>
        </p:spPr>
        <p:txBody>
          <a:bodyPr/>
          <a:lstStyle/>
          <a:p>
            <a:pPr lvl="0"/>
            <a:r>
              <a:rPr lang="en-US" sz="2000" dirty="0"/>
              <a:t>Research automation opportunities and learn which automation tools are best. Know the costs.</a:t>
            </a:r>
          </a:p>
          <a:p>
            <a:pPr lvl="0"/>
            <a:r>
              <a:rPr lang="en-US" sz="2000" dirty="0"/>
              <a:t>Obtain leadership support by presenting the ROI and quickly identify the barriers to success.</a:t>
            </a:r>
          </a:p>
          <a:p>
            <a:pPr lvl="0"/>
            <a:r>
              <a:rPr lang="en-US" sz="2000" dirty="0"/>
              <a:t>Learn which parts of your testing are best for automation, design the automation framework, and determine the suite of tools needed for your automation program.</a:t>
            </a:r>
          </a:p>
          <a:p>
            <a:r>
              <a:rPr lang="en-US" sz="2000" dirty="0"/>
              <a:t>Select the automation frequency based on the software development cycle and testing needs.</a:t>
            </a:r>
          </a:p>
          <a:p>
            <a:pPr lvl="0"/>
            <a:r>
              <a:rPr lang="en-US" sz="2000" dirty="0"/>
              <a:t>Find, hire, or grow the automation expertise. Growing can be easier than you think.</a:t>
            </a:r>
          </a:p>
          <a:p>
            <a:pPr lvl="0"/>
            <a:r>
              <a:rPr lang="en-US" sz="2000" dirty="0"/>
              <a:t>Start with simple automation tasks and increase complexity as automation capability matures.</a:t>
            </a:r>
          </a:p>
          <a:p>
            <a:pPr lvl="0"/>
            <a:r>
              <a:rPr lang="en-US" sz="2000" dirty="0"/>
              <a:t>Use STAT methods to optimize coverage of the input test space and get the most out of the output from automated tests.</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22</a:t>
            </a:fld>
            <a:endParaRPr lang="en-US" dirty="0"/>
          </a:p>
        </p:txBody>
      </p:sp>
      <p:sp>
        <p:nvSpPr>
          <p:cNvPr id="5" name="Rectangle 4"/>
          <p:cNvSpPr/>
          <p:nvPr/>
        </p:nvSpPr>
        <p:spPr>
          <a:xfrm>
            <a:off x="1073573" y="600892"/>
            <a:ext cx="7127272" cy="646331"/>
          </a:xfrm>
          <a:prstGeom prst="rect">
            <a:avLst/>
          </a:prstGeom>
        </p:spPr>
        <p:txBody>
          <a:bodyPr wrap="none">
            <a:spAutoFit/>
          </a:bodyPr>
          <a:lstStyle/>
          <a:p>
            <a:r>
              <a:rPr lang="en-US" sz="3600" dirty="0"/>
              <a:t>Minimum Set of Automation Tasks</a:t>
            </a:r>
          </a:p>
        </p:txBody>
      </p:sp>
      <p:pic>
        <p:nvPicPr>
          <p:cNvPr id="7" name="Audio 6">
            <a:hlinkClick r:id="" action="ppaction://media"/>
            <a:extLst>
              <a:ext uri="{FF2B5EF4-FFF2-40B4-BE49-F238E27FC236}">
                <a16:creationId xmlns:a16="http://schemas.microsoft.com/office/drawing/2014/main" id="{9FB4C592-54A5-4E75-94CA-765C385903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5356770"/>
      </p:ext>
    </p:extLst>
  </p:cSld>
  <p:clrMapOvr>
    <a:masterClrMapping/>
  </p:clrMapOvr>
  <mc:AlternateContent xmlns:mc="http://schemas.openxmlformats.org/markup-compatibility/2006" xmlns:p14="http://schemas.microsoft.com/office/powerpoint/2010/main">
    <mc:Choice Requires="p14">
      <p:transition spd="slow" p14:dur="2000" advTm="43186"/>
    </mc:Choice>
    <mc:Fallback xmlns="">
      <p:transition spd="slow" advTm="43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sz="3600" dirty="0"/>
              <a:t>ssessment of Automated Software Testing Implementation</a:t>
            </a:r>
          </a:p>
        </p:txBody>
      </p:sp>
      <p:sp>
        <p:nvSpPr>
          <p:cNvPr id="3" name="Content Placeholder 2"/>
          <p:cNvSpPr>
            <a:spLocks noGrp="1"/>
          </p:cNvSpPr>
          <p:nvPr>
            <p:ph idx="1"/>
          </p:nvPr>
        </p:nvSpPr>
        <p:spPr>
          <a:xfrm>
            <a:off x="457200" y="1600200"/>
            <a:ext cx="8229600" cy="5024887"/>
          </a:xfrm>
        </p:spPr>
        <p:txBody>
          <a:bodyPr/>
          <a:lstStyle/>
          <a:p>
            <a:pPr lvl="0"/>
            <a:r>
              <a:rPr lang="en-US" sz="2400" dirty="0"/>
              <a:t>Pre-visit webinar to organization on opportunities to optimize automated testing and tools</a:t>
            </a:r>
          </a:p>
          <a:p>
            <a:pPr lvl="0"/>
            <a:r>
              <a:rPr lang="en-US" sz="2400" dirty="0"/>
              <a:t>Pre-visit request to organization for information on current AST program</a:t>
            </a:r>
          </a:p>
          <a:p>
            <a:pPr lvl="0"/>
            <a:r>
              <a:rPr lang="en-US" sz="2400" dirty="0"/>
              <a:t>Planning &amp; Design</a:t>
            </a:r>
          </a:p>
          <a:p>
            <a:pPr lvl="0"/>
            <a:r>
              <a:rPr lang="en-US" sz="2400" dirty="0"/>
              <a:t>Setup &amp; Execution</a:t>
            </a:r>
          </a:p>
          <a:p>
            <a:pPr lvl="0"/>
            <a:r>
              <a:rPr lang="en-US" sz="2400" dirty="0"/>
              <a:t>Validation and Reporting</a:t>
            </a:r>
          </a:p>
          <a:p>
            <a:pPr lvl="0"/>
            <a:r>
              <a:rPr lang="en-US" sz="2400" dirty="0"/>
              <a:t>Site visit to gather additional information from organization on current AST efforts</a:t>
            </a:r>
          </a:p>
          <a:p>
            <a:pPr lvl="0"/>
            <a:r>
              <a:rPr lang="en-US" sz="2400" dirty="0"/>
              <a:t>Analysis &amp; Recommendations report</a:t>
            </a:r>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23</a:t>
            </a:fld>
            <a:endParaRPr lang="en-US"/>
          </a:p>
        </p:txBody>
      </p:sp>
      <p:pic>
        <p:nvPicPr>
          <p:cNvPr id="5" name="Audio 4">
            <a:hlinkClick r:id="" action="ppaction://media"/>
            <a:extLst>
              <a:ext uri="{FF2B5EF4-FFF2-40B4-BE49-F238E27FC236}">
                <a16:creationId xmlns:a16="http://schemas.microsoft.com/office/drawing/2014/main" id="{81200A9F-2350-45AA-814F-903491B0C9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8852693"/>
      </p:ext>
    </p:extLst>
  </p:cSld>
  <p:clrMapOvr>
    <a:masterClrMapping/>
  </p:clrMapOvr>
  <mc:AlternateContent xmlns:mc="http://schemas.openxmlformats.org/markup-compatibility/2006" xmlns:p14="http://schemas.microsoft.com/office/powerpoint/2010/main">
    <mc:Choice Requires="p14">
      <p:transition spd="slow" p14:dur="2000" advTm="34124"/>
    </mc:Choice>
    <mc:Fallback xmlns="">
      <p:transition spd="slow" advTm="34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457200" y="1600200"/>
            <a:ext cx="8229600" cy="5257800"/>
          </a:xfrm>
        </p:spPr>
        <p:txBody>
          <a:bodyPr/>
          <a:lstStyle/>
          <a:p>
            <a:r>
              <a:rPr lang="en-US" sz="2000" dirty="0"/>
              <a:t>DOE and other statistical methods are essential for rigorous testing of performance, reliability, and scalability NFRs</a:t>
            </a:r>
          </a:p>
          <a:p>
            <a:r>
              <a:rPr lang="en-US" sz="2000" dirty="0"/>
              <a:t>Combinatorial optimization techniques enable both explicit identification of testing risk and optimal test coverage</a:t>
            </a:r>
          </a:p>
          <a:p>
            <a:r>
              <a:rPr lang="en-US" sz="2000" dirty="0"/>
              <a:t>Rigorously derived software development process metrics provide decision maker with invaluable information for making sound, defensible decisions</a:t>
            </a:r>
          </a:p>
          <a:p>
            <a:r>
              <a:rPr lang="en-US" sz="2000" dirty="0"/>
              <a:t>Implementation of automated software testing following the STAT best practices within the Agile/</a:t>
            </a:r>
            <a:r>
              <a:rPr lang="en-US" sz="2000" dirty="0" err="1"/>
              <a:t>DevSecOps</a:t>
            </a:r>
            <a:r>
              <a:rPr lang="en-US" sz="2000" dirty="0"/>
              <a:t> lifecycle significantly increases likelihood of achieving desired ROI</a:t>
            </a:r>
          </a:p>
          <a:p>
            <a:r>
              <a:rPr lang="en-US" sz="2000" dirty="0"/>
              <a:t>STAT process, methods and techniques powerful enablers for effective, efficient, defensible, and resilient Agile/</a:t>
            </a:r>
            <a:r>
              <a:rPr lang="en-US" sz="2000" dirty="0" err="1"/>
              <a:t>DevSecOps</a:t>
            </a:r>
            <a:r>
              <a:rPr lang="en-US" sz="2000" dirty="0"/>
              <a:t> testing process</a:t>
            </a:r>
          </a:p>
          <a:p>
            <a:r>
              <a:rPr lang="en-US" sz="2000" dirty="0"/>
              <a:t>STAT best practices provide a solid, well-documented foundation for initiating and improving the T&amp;E of software intensive systems using the Agile/</a:t>
            </a:r>
            <a:r>
              <a:rPr lang="en-US" sz="2000" dirty="0" err="1"/>
              <a:t>DevSecOps</a:t>
            </a:r>
            <a:r>
              <a:rPr lang="en-US" sz="2000" dirty="0"/>
              <a:t> lifecycle</a:t>
            </a:r>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24</a:t>
            </a:fld>
            <a:endParaRPr lang="en-US"/>
          </a:p>
        </p:txBody>
      </p:sp>
      <p:pic>
        <p:nvPicPr>
          <p:cNvPr id="11" name="Audio 10">
            <a:hlinkClick r:id="" action="ppaction://media"/>
            <a:extLst>
              <a:ext uri="{FF2B5EF4-FFF2-40B4-BE49-F238E27FC236}">
                <a16:creationId xmlns:a16="http://schemas.microsoft.com/office/drawing/2014/main" id="{2CE72A5A-234C-4BA2-8BCF-6037C88B42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5634355"/>
      </p:ext>
    </p:extLst>
  </p:cSld>
  <p:clrMapOvr>
    <a:masterClrMapping/>
  </p:clrMapOvr>
  <mc:AlternateContent xmlns:mc="http://schemas.openxmlformats.org/markup-compatibility/2006" xmlns:p14="http://schemas.microsoft.com/office/powerpoint/2010/main">
    <mc:Choice Requires="p14">
      <p:transition spd="slow" p14:dur="2000" advTm="97220"/>
    </mc:Choice>
    <mc:Fallback xmlns="">
      <p:transition spd="slow" advTm="97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DevSecOps</a:t>
            </a:r>
            <a:endParaRPr lang="en-US" baseline="30000" dirty="0"/>
          </a:p>
        </p:txBody>
      </p:sp>
      <p:sp>
        <p:nvSpPr>
          <p:cNvPr id="3" name="Content Placeholder 2"/>
          <p:cNvSpPr>
            <a:spLocks noGrp="1"/>
          </p:cNvSpPr>
          <p:nvPr>
            <p:ph idx="1"/>
          </p:nvPr>
        </p:nvSpPr>
        <p:spPr>
          <a:xfrm>
            <a:off x="457200" y="1600199"/>
            <a:ext cx="8503920" cy="5793377"/>
          </a:xfrm>
        </p:spPr>
        <p:txBody>
          <a:bodyPr/>
          <a:lstStyle/>
          <a:p>
            <a:pPr>
              <a:buFont typeface="Arial" panose="020B0604020202020204" pitchFamily="34" charset="0"/>
              <a:buChar char="•"/>
            </a:pPr>
            <a:r>
              <a:rPr lang="en-US" sz="2400" dirty="0"/>
              <a:t>Organizational software engineering culture and practice</a:t>
            </a:r>
          </a:p>
          <a:p>
            <a:pPr>
              <a:buFont typeface="Arial" panose="020B0604020202020204" pitchFamily="34" charset="0"/>
              <a:buChar char="•"/>
            </a:pPr>
            <a:r>
              <a:rPr lang="en-US" sz="2400" dirty="0"/>
              <a:t>Goal: Unify software development, security, and operations</a:t>
            </a:r>
          </a:p>
          <a:p>
            <a:pPr>
              <a:buFont typeface="Arial" panose="020B0604020202020204" pitchFamily="34" charset="0"/>
              <a:buChar char="•"/>
            </a:pPr>
            <a:r>
              <a:rPr lang="en-US" sz="2400" dirty="0"/>
              <a:t>Automate, monitor, and apply security at all phases of the software lifecycle plan</a:t>
            </a:r>
          </a:p>
          <a:p>
            <a:pPr>
              <a:buFont typeface="Arial" panose="020B0604020202020204" pitchFamily="34" charset="0"/>
              <a:buChar char="•"/>
            </a:pPr>
            <a:r>
              <a:rPr lang="en-US" sz="2400" dirty="0"/>
              <a:t>Testing and security are shifted left through automated unit, functional, integration, and security testing</a:t>
            </a:r>
          </a:p>
          <a:p>
            <a:pPr>
              <a:buFont typeface="Arial" panose="020B0604020202020204" pitchFamily="34" charset="0"/>
              <a:buChar char="•"/>
            </a:pPr>
            <a:r>
              <a:rPr lang="en-US" sz="2400" dirty="0"/>
              <a:t>Security and functional capabilities are tested and built simultaneously</a:t>
            </a:r>
            <a:endParaRPr lang="en-US" sz="2400" baseline="30000" dirty="0"/>
          </a:p>
          <a:p>
            <a:pPr marL="0" indent="0">
              <a:buNone/>
            </a:pPr>
            <a:endParaRPr lang="en-US" sz="2400" baseline="30000" dirty="0"/>
          </a:p>
          <a:p>
            <a:pPr marL="0" indent="0">
              <a:buNone/>
            </a:pPr>
            <a:r>
              <a:rPr lang="en-US" sz="2400" dirty="0"/>
              <a:t>Source: </a:t>
            </a:r>
            <a:r>
              <a:rPr lang="en-US" sz="2000" dirty="0"/>
              <a:t>DoD Instruction 5000.87 Operation of the Software Acquisition Pathway, 2020</a:t>
            </a:r>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3</a:t>
            </a:fld>
            <a:endParaRPr lang="en-US"/>
          </a:p>
        </p:txBody>
      </p:sp>
      <p:pic>
        <p:nvPicPr>
          <p:cNvPr id="5" name="Audio 4">
            <a:hlinkClick r:id="" action="ppaction://media"/>
            <a:extLst>
              <a:ext uri="{FF2B5EF4-FFF2-40B4-BE49-F238E27FC236}">
                <a16:creationId xmlns:a16="http://schemas.microsoft.com/office/drawing/2014/main" id="{3096DC59-4C41-48BD-8529-580B187A39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0325381"/>
      </p:ext>
    </p:extLst>
  </p:cSld>
  <p:clrMapOvr>
    <a:masterClrMapping/>
  </p:clrMapOvr>
  <mc:AlternateContent xmlns:mc="http://schemas.openxmlformats.org/markup-compatibility/2006" xmlns:p14="http://schemas.microsoft.com/office/powerpoint/2010/main">
    <mc:Choice Requires="p14">
      <p:transition spd="slow" p14:dur="2000" advTm="46002"/>
    </mc:Choice>
    <mc:Fallback xmlns="">
      <p:transition spd="slow" advTm="46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DevSecOps</a:t>
            </a:r>
            <a:r>
              <a:rPr lang="en-US" dirty="0"/>
              <a:t> Lifecycle Phases</a:t>
            </a:r>
            <a:endParaRPr lang="en-US" strike="sngStrike" dirty="0"/>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4</a:t>
            </a:fld>
            <a:endParaRPr lang="en-US"/>
          </a:p>
        </p:txBody>
      </p:sp>
      <p:pic>
        <p:nvPicPr>
          <p:cNvPr id="5" name="Picture 4"/>
          <p:cNvPicPr/>
          <p:nvPr/>
        </p:nvPicPr>
        <p:blipFill>
          <a:blip r:embed="rId5"/>
          <a:stretch>
            <a:fillRect/>
          </a:stretch>
        </p:blipFill>
        <p:spPr>
          <a:xfrm>
            <a:off x="326571" y="1946366"/>
            <a:ext cx="7889966" cy="3944982"/>
          </a:xfrm>
          <a:prstGeom prst="rect">
            <a:avLst/>
          </a:prstGeom>
        </p:spPr>
      </p:pic>
      <p:sp>
        <p:nvSpPr>
          <p:cNvPr id="6" name="TextBox 5"/>
          <p:cNvSpPr txBox="1"/>
          <p:nvPr/>
        </p:nvSpPr>
        <p:spPr>
          <a:xfrm>
            <a:off x="1032775" y="6126944"/>
            <a:ext cx="8237764" cy="369332"/>
          </a:xfrm>
          <a:prstGeom prst="rect">
            <a:avLst/>
          </a:prstGeom>
          <a:noFill/>
        </p:spPr>
        <p:txBody>
          <a:bodyPr wrap="square" rtlCol="0">
            <a:spAutoFit/>
          </a:bodyPr>
          <a:lstStyle/>
          <a:p>
            <a:r>
              <a:rPr lang="en-US" dirty="0"/>
              <a:t>Source: DoD Enterprise </a:t>
            </a:r>
            <a:r>
              <a:rPr lang="en-US" dirty="0" err="1"/>
              <a:t>DevSecOps</a:t>
            </a:r>
            <a:r>
              <a:rPr lang="en-US" dirty="0"/>
              <a:t> Fundamentals Version 2.0 March 2021</a:t>
            </a:r>
          </a:p>
        </p:txBody>
      </p:sp>
      <p:pic>
        <p:nvPicPr>
          <p:cNvPr id="3" name="Audio 2">
            <a:hlinkClick r:id="" action="ppaction://media"/>
            <a:extLst>
              <a:ext uri="{FF2B5EF4-FFF2-40B4-BE49-F238E27FC236}">
                <a16:creationId xmlns:a16="http://schemas.microsoft.com/office/drawing/2014/main" id="{A9ABA132-0591-460F-B530-785FC63651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25916131"/>
      </p:ext>
    </p:extLst>
  </p:cSld>
  <p:clrMapOvr>
    <a:masterClrMapping/>
  </p:clrMapOvr>
  <mc:AlternateContent xmlns:mc="http://schemas.openxmlformats.org/markup-compatibility/2006" xmlns:p14="http://schemas.microsoft.com/office/powerpoint/2010/main">
    <mc:Choice Requires="p14">
      <p:transition spd="slow" p14:dur="2000" advTm="44511"/>
    </mc:Choice>
    <mc:Fallback xmlns="">
      <p:transition spd="slow" advTm="44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STAT Process</a:t>
            </a:r>
            <a:br>
              <a:rPr lang="en-US" baseline="30000" dirty="0"/>
            </a:br>
            <a:endParaRPr lang="en-US" dirty="0"/>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5</a:t>
            </a:fld>
            <a:endParaRPr lang="en-US"/>
          </a:p>
        </p:txBody>
      </p:sp>
      <p:pic>
        <p:nvPicPr>
          <p:cNvPr id="5" name="Picture 4"/>
          <p:cNvPicPr>
            <a:picLocks noChangeAspect="1"/>
          </p:cNvPicPr>
          <p:nvPr/>
        </p:nvPicPr>
        <p:blipFill>
          <a:blip r:embed="rId5"/>
          <a:stretch>
            <a:fillRect/>
          </a:stretch>
        </p:blipFill>
        <p:spPr>
          <a:xfrm>
            <a:off x="677556" y="1645920"/>
            <a:ext cx="7293764" cy="5212080"/>
          </a:xfrm>
          <a:prstGeom prst="rect">
            <a:avLst/>
          </a:prstGeom>
        </p:spPr>
      </p:pic>
      <p:pic>
        <p:nvPicPr>
          <p:cNvPr id="8" name="Audio 7">
            <a:hlinkClick r:id="" action="ppaction://media"/>
            <a:extLst>
              <a:ext uri="{FF2B5EF4-FFF2-40B4-BE49-F238E27FC236}">
                <a16:creationId xmlns:a16="http://schemas.microsoft.com/office/drawing/2014/main" id="{0547DBA0-36E1-4C96-8A89-858E28B36E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3222681"/>
      </p:ext>
    </p:extLst>
  </p:cSld>
  <p:clrMapOvr>
    <a:masterClrMapping/>
  </p:clrMapOvr>
  <mc:AlternateContent xmlns:mc="http://schemas.openxmlformats.org/markup-compatibility/2006" xmlns:p14="http://schemas.microsoft.com/office/powerpoint/2010/main">
    <mc:Choice Requires="p14">
      <p:transition spd="slow" p14:dur="2000" advTm="44699"/>
    </mc:Choice>
    <mc:Fallback xmlns="">
      <p:transition spd="slow" advTm="44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709" y="227013"/>
            <a:ext cx="6705600" cy="1143000"/>
          </a:xfrm>
        </p:spPr>
        <p:txBody>
          <a:bodyPr/>
          <a:lstStyle/>
          <a:p>
            <a:r>
              <a:rPr lang="en-US" dirty="0"/>
              <a:t>Non-functional Requirements (NFRs) </a:t>
            </a:r>
          </a:p>
        </p:txBody>
      </p:sp>
      <p:sp>
        <p:nvSpPr>
          <p:cNvPr id="3" name="Content Placeholder 2"/>
          <p:cNvSpPr>
            <a:spLocks noGrp="1"/>
          </p:cNvSpPr>
          <p:nvPr>
            <p:ph idx="1"/>
          </p:nvPr>
        </p:nvSpPr>
        <p:spPr>
          <a:xfrm>
            <a:off x="0" y="1600200"/>
            <a:ext cx="9144000" cy="5257800"/>
          </a:xfrm>
        </p:spPr>
        <p:txBody>
          <a:bodyPr/>
          <a:lstStyle/>
          <a:p>
            <a:r>
              <a:rPr lang="en-US" sz="2400" dirty="0"/>
              <a:t>“How well” a system does something instead of “What” it does</a:t>
            </a:r>
          </a:p>
          <a:p>
            <a:r>
              <a:rPr lang="en-US" sz="2400" dirty="0"/>
              <a:t>Scaled Agile Framework (</a:t>
            </a:r>
            <a:r>
              <a:rPr lang="en-US" sz="2400" dirty="0" err="1"/>
              <a:t>SAFe</a:t>
            </a:r>
            <a:r>
              <a:rPr lang="en-US" sz="2400" dirty="0"/>
              <a:t>®) NFR system attributes</a:t>
            </a:r>
          </a:p>
          <a:p>
            <a:pPr lvl="1"/>
            <a:r>
              <a:rPr lang="en-US" sz="2000" dirty="0">
                <a:solidFill>
                  <a:srgbClr val="FF0000"/>
                </a:solidFill>
              </a:rPr>
              <a:t>Performance</a:t>
            </a:r>
          </a:p>
          <a:p>
            <a:pPr lvl="1"/>
            <a:r>
              <a:rPr lang="en-US" sz="2000" dirty="0">
                <a:solidFill>
                  <a:srgbClr val="FF0000"/>
                </a:solidFill>
              </a:rPr>
              <a:t>Scalability</a:t>
            </a:r>
          </a:p>
          <a:p>
            <a:pPr lvl="1"/>
            <a:r>
              <a:rPr lang="en-US" sz="2000" dirty="0">
                <a:solidFill>
                  <a:srgbClr val="FF0000"/>
                </a:solidFill>
              </a:rPr>
              <a:t>Reliability</a:t>
            </a:r>
            <a:endParaRPr lang="en-US" sz="2000" dirty="0"/>
          </a:p>
          <a:p>
            <a:pPr lvl="1"/>
            <a:r>
              <a:rPr lang="en-US" sz="2000" dirty="0"/>
              <a:t>Maintainability</a:t>
            </a:r>
          </a:p>
          <a:p>
            <a:pPr lvl="1"/>
            <a:r>
              <a:rPr lang="en-US" sz="2000" dirty="0"/>
              <a:t>Usability</a:t>
            </a:r>
          </a:p>
          <a:p>
            <a:pPr lvl="1"/>
            <a:r>
              <a:rPr lang="en-US" sz="2000" dirty="0"/>
              <a:t>Security </a:t>
            </a:r>
          </a:p>
          <a:p>
            <a:r>
              <a:rPr lang="en-US" sz="2400" dirty="0"/>
              <a:t>Forms of NFRs</a:t>
            </a:r>
          </a:p>
          <a:p>
            <a:pPr lvl="1"/>
            <a:r>
              <a:rPr lang="en-US" sz="2000" dirty="0"/>
              <a:t>Key Performance Parameters (KPPs)</a:t>
            </a:r>
          </a:p>
          <a:p>
            <a:pPr lvl="1"/>
            <a:r>
              <a:rPr lang="en-US" sz="2000" dirty="0"/>
              <a:t>Key System Attributes (KSAs)</a:t>
            </a:r>
          </a:p>
          <a:p>
            <a:pPr lvl="1"/>
            <a:r>
              <a:rPr lang="en-US" sz="2000" dirty="0"/>
              <a:t>System Performance Measures (SPMs)</a:t>
            </a:r>
          </a:p>
          <a:p>
            <a:pPr lvl="1"/>
            <a:endParaRPr lang="en-US" sz="2000" dirty="0"/>
          </a:p>
          <a:p>
            <a:endParaRPr lang="en-US" dirty="0"/>
          </a:p>
          <a:p>
            <a:pPr lvl="1"/>
            <a:endParaRPr lang="en-US" sz="2400" dirty="0"/>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6</a:t>
            </a:fld>
            <a:endParaRPr lang="en-US"/>
          </a:p>
        </p:txBody>
      </p:sp>
      <p:pic>
        <p:nvPicPr>
          <p:cNvPr id="5" name="Audio 4">
            <a:hlinkClick r:id="" action="ppaction://media"/>
            <a:extLst>
              <a:ext uri="{FF2B5EF4-FFF2-40B4-BE49-F238E27FC236}">
                <a16:creationId xmlns:a16="http://schemas.microsoft.com/office/drawing/2014/main" id="{776A0C15-4B1B-4D52-AE85-BC138123C8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0288411"/>
      </p:ext>
    </p:extLst>
  </p:cSld>
  <p:clrMapOvr>
    <a:masterClrMapping/>
  </p:clrMapOvr>
  <mc:AlternateContent xmlns:mc="http://schemas.openxmlformats.org/markup-compatibility/2006" xmlns:p14="http://schemas.microsoft.com/office/powerpoint/2010/main">
    <mc:Choice Requires="p14">
      <p:transition spd="slow" p14:dur="2000" advTm="100052"/>
    </mc:Choice>
    <mc:Fallback xmlns="">
      <p:transition spd="slow" advTm="100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564882925"/>
              </p:ext>
            </p:extLst>
          </p:nvPr>
        </p:nvGraphicFramePr>
        <p:xfrm>
          <a:off x="91440" y="2127090"/>
          <a:ext cx="8893169" cy="3887542"/>
        </p:xfrm>
        <a:graphic>
          <a:graphicData uri="http://schemas.openxmlformats.org/drawingml/2006/table">
            <a:tbl>
              <a:tblPr firstRow="1" firstCol="1" bandRow="1">
                <a:tableStyleId>{5C22544A-7EE6-4342-B048-85BDC9FD1C3A}</a:tableStyleId>
              </a:tblPr>
              <a:tblGrid>
                <a:gridCol w="1484255">
                  <a:extLst>
                    <a:ext uri="{9D8B030D-6E8A-4147-A177-3AD203B41FA5}">
                      <a16:colId xmlns:a16="http://schemas.microsoft.com/office/drawing/2014/main" val="327655137"/>
                    </a:ext>
                  </a:extLst>
                </a:gridCol>
                <a:gridCol w="7408914">
                  <a:extLst>
                    <a:ext uri="{9D8B030D-6E8A-4147-A177-3AD203B41FA5}">
                      <a16:colId xmlns:a16="http://schemas.microsoft.com/office/drawing/2014/main" val="1258973223"/>
                    </a:ext>
                  </a:extLst>
                </a:gridCol>
              </a:tblGrid>
              <a:tr h="415590">
                <a:tc>
                  <a:txBody>
                    <a:bodyPr/>
                    <a:lstStyle/>
                    <a:p>
                      <a:pPr marL="0" marR="0" algn="ctr">
                        <a:spcBef>
                          <a:spcPts val="0"/>
                        </a:spcBef>
                        <a:spcAft>
                          <a:spcPts val="0"/>
                        </a:spcAft>
                        <a:tabLst>
                          <a:tab pos="457200" algn="l"/>
                        </a:tabLst>
                      </a:pPr>
                      <a:r>
                        <a:rPr lang="en-US" sz="1100">
                          <a:effectLst/>
                        </a:rPr>
                        <a:t>Item</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1100">
                          <a:effectLst/>
                        </a:rPr>
                        <a:t>Description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769129"/>
                  </a:ext>
                </a:extLst>
              </a:tr>
              <a:tr h="626946">
                <a:tc>
                  <a:txBody>
                    <a:bodyPr/>
                    <a:lstStyle/>
                    <a:p>
                      <a:pPr marL="0" marR="0" algn="ctr">
                        <a:spcBef>
                          <a:spcPts val="0"/>
                        </a:spcBef>
                        <a:spcAft>
                          <a:spcPts val="0"/>
                        </a:spcAft>
                        <a:tabLst>
                          <a:tab pos="457200" algn="l"/>
                        </a:tabLst>
                      </a:pPr>
                      <a:r>
                        <a:rPr lang="en-US" sz="1100">
                          <a:effectLst/>
                        </a:rPr>
                        <a:t>Requirement</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 algn="l"/>
                        </a:tabLst>
                      </a:pPr>
                      <a:r>
                        <a:rPr lang="en-US" sz="1800" dirty="0">
                          <a:effectLst/>
                        </a:rPr>
                        <a:t>Reports from 80 percent of all queries will be displayed to user within 12 second or less once query is submitted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1141714"/>
                  </a:ext>
                </a:extLst>
              </a:tr>
              <a:tr h="1567366">
                <a:tc>
                  <a:txBody>
                    <a:bodyPr/>
                    <a:lstStyle/>
                    <a:p>
                      <a:pPr marL="0" marR="0" algn="ctr">
                        <a:spcBef>
                          <a:spcPts val="0"/>
                        </a:spcBef>
                        <a:spcAft>
                          <a:spcPts val="0"/>
                        </a:spcAft>
                        <a:tabLst>
                          <a:tab pos="457200" algn="l"/>
                        </a:tabLst>
                      </a:pPr>
                      <a:r>
                        <a:rPr lang="en-US" sz="1100">
                          <a:effectLst/>
                        </a:rPr>
                        <a:t>Test Objectives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 algn="l"/>
                        </a:tabLst>
                      </a:pPr>
                      <a:r>
                        <a:rPr lang="en-US" sz="1800" dirty="0">
                          <a:effectLst/>
                        </a:rPr>
                        <a:t>1:  Screen factors to identify statistically significant factors (those that influence report retrieval response time)</a:t>
                      </a:r>
                    </a:p>
                    <a:p>
                      <a:pPr marL="0" marR="0">
                        <a:spcBef>
                          <a:spcPts val="0"/>
                        </a:spcBef>
                        <a:spcAft>
                          <a:spcPts val="0"/>
                        </a:spcAft>
                        <a:tabLst>
                          <a:tab pos="457200" algn="l"/>
                        </a:tabLst>
                      </a:pPr>
                      <a:r>
                        <a:rPr lang="en-US" sz="1800" dirty="0">
                          <a:effectLst/>
                        </a:rPr>
                        <a:t>2:  Characterize report retrieval response time over range of test factor values</a:t>
                      </a:r>
                    </a:p>
                    <a:p>
                      <a:pPr marL="0" marR="0">
                        <a:spcBef>
                          <a:spcPts val="0"/>
                        </a:spcBef>
                        <a:spcAft>
                          <a:spcPts val="0"/>
                        </a:spcAft>
                        <a:tabLst>
                          <a:tab pos="457200" algn="l"/>
                        </a:tabLst>
                      </a:pPr>
                      <a:r>
                        <a:rPr lang="en-US" sz="1800" dirty="0">
                          <a:effectLst/>
                        </a:rPr>
                        <a:t>3:  Rigorously verify satisfaction of the requirement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2235013"/>
                  </a:ext>
                </a:extLst>
              </a:tr>
              <a:tr h="626946">
                <a:tc>
                  <a:txBody>
                    <a:bodyPr/>
                    <a:lstStyle/>
                    <a:p>
                      <a:pPr marL="0" marR="0" algn="ctr">
                        <a:spcBef>
                          <a:spcPts val="0"/>
                        </a:spcBef>
                        <a:spcAft>
                          <a:spcPts val="0"/>
                        </a:spcAft>
                        <a:tabLst>
                          <a:tab pos="457200" algn="l"/>
                        </a:tabLst>
                      </a:pPr>
                      <a:r>
                        <a:rPr lang="en-US" sz="1100">
                          <a:effectLst/>
                        </a:rPr>
                        <a:t>Response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 algn="l"/>
                        </a:tabLst>
                      </a:pPr>
                      <a:r>
                        <a:rPr lang="en-US" sz="1800" dirty="0">
                          <a:effectLst/>
                        </a:rPr>
                        <a:t>Elapsed time from when user submits request until report is displayed to user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72254710"/>
                  </a:ext>
                </a:extLst>
              </a:tr>
              <a:tr h="650694">
                <a:tc>
                  <a:txBody>
                    <a:bodyPr/>
                    <a:lstStyle/>
                    <a:p>
                      <a:pPr marL="0" marR="0" algn="ctr">
                        <a:spcBef>
                          <a:spcPts val="0"/>
                        </a:spcBef>
                        <a:spcAft>
                          <a:spcPts val="0"/>
                        </a:spcAft>
                        <a:tabLst>
                          <a:tab pos="457200" algn="l"/>
                        </a:tabLst>
                      </a:pPr>
                      <a:r>
                        <a:rPr lang="en-US" sz="1100">
                          <a:effectLst/>
                        </a:rPr>
                        <a:t>Constraints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 algn="l"/>
                        </a:tabLst>
                      </a:pPr>
                      <a:r>
                        <a:rPr lang="en-US" sz="1800" dirty="0">
                          <a:effectLst/>
                        </a:rPr>
                        <a:t>None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90069154"/>
                  </a:ext>
                </a:extLst>
              </a:tr>
            </a:tbl>
          </a:graphicData>
        </a:graphic>
      </p:graphicFrame>
      <p:sp>
        <p:nvSpPr>
          <p:cNvPr id="7" name="Title 1"/>
          <p:cNvSpPr>
            <a:spLocks noGrp="1"/>
          </p:cNvSpPr>
          <p:nvPr>
            <p:ph type="title"/>
          </p:nvPr>
        </p:nvSpPr>
        <p:spPr>
          <a:xfrm>
            <a:off x="1167063" y="198438"/>
            <a:ext cx="6845969" cy="1143000"/>
          </a:xfrm>
        </p:spPr>
        <p:txBody>
          <a:bodyPr/>
          <a:lstStyle/>
          <a:p>
            <a:r>
              <a:rPr lang="en-US" dirty="0"/>
              <a:t>Example - Performance NFR  Test Planning Information (1/2)</a:t>
            </a:r>
          </a:p>
        </p:txBody>
      </p:sp>
      <p:pic>
        <p:nvPicPr>
          <p:cNvPr id="3" name="Audio 2">
            <a:hlinkClick r:id="" action="ppaction://media"/>
            <a:extLst>
              <a:ext uri="{FF2B5EF4-FFF2-40B4-BE49-F238E27FC236}">
                <a16:creationId xmlns:a16="http://schemas.microsoft.com/office/drawing/2014/main" id="{89188090-1CE7-49BB-9E38-D2DDACEDA2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1055003"/>
      </p:ext>
    </p:extLst>
  </p:cSld>
  <p:clrMapOvr>
    <a:masterClrMapping/>
  </p:clrMapOvr>
  <mc:AlternateContent xmlns:mc="http://schemas.openxmlformats.org/markup-compatibility/2006" xmlns:p14="http://schemas.microsoft.com/office/powerpoint/2010/main">
    <mc:Choice Requires="p14">
      <p:transition spd="slow" p14:dur="2000" advTm="75497"/>
    </mc:Choice>
    <mc:Fallback xmlns="">
      <p:transition spd="slow" advTm="75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495439942"/>
              </p:ext>
            </p:extLst>
          </p:nvPr>
        </p:nvGraphicFramePr>
        <p:xfrm>
          <a:off x="1311477" y="2969703"/>
          <a:ext cx="6372837" cy="1895912"/>
        </p:xfrm>
        <a:graphic>
          <a:graphicData uri="http://schemas.openxmlformats.org/drawingml/2006/table">
            <a:tbl>
              <a:tblPr firstRow="1" firstCol="1" bandRow="1">
                <a:tableStyleId>{5C22544A-7EE6-4342-B048-85BDC9FD1C3A}</a:tableStyleId>
              </a:tblPr>
              <a:tblGrid>
                <a:gridCol w="1498834">
                  <a:extLst>
                    <a:ext uri="{9D8B030D-6E8A-4147-A177-3AD203B41FA5}">
                      <a16:colId xmlns:a16="http://schemas.microsoft.com/office/drawing/2014/main" val="2529253422"/>
                    </a:ext>
                  </a:extLst>
                </a:gridCol>
                <a:gridCol w="763398">
                  <a:extLst>
                    <a:ext uri="{9D8B030D-6E8A-4147-A177-3AD203B41FA5}">
                      <a16:colId xmlns:a16="http://schemas.microsoft.com/office/drawing/2014/main" val="3397265013"/>
                    </a:ext>
                  </a:extLst>
                </a:gridCol>
                <a:gridCol w="1128395">
                  <a:extLst>
                    <a:ext uri="{9D8B030D-6E8A-4147-A177-3AD203B41FA5}">
                      <a16:colId xmlns:a16="http://schemas.microsoft.com/office/drawing/2014/main" val="3687243333"/>
                    </a:ext>
                  </a:extLst>
                </a:gridCol>
                <a:gridCol w="1109659">
                  <a:extLst>
                    <a:ext uri="{9D8B030D-6E8A-4147-A177-3AD203B41FA5}">
                      <a16:colId xmlns:a16="http://schemas.microsoft.com/office/drawing/2014/main" val="2542158180"/>
                    </a:ext>
                  </a:extLst>
                </a:gridCol>
                <a:gridCol w="1872551">
                  <a:extLst>
                    <a:ext uri="{9D8B030D-6E8A-4147-A177-3AD203B41FA5}">
                      <a16:colId xmlns:a16="http://schemas.microsoft.com/office/drawing/2014/main" val="600318221"/>
                    </a:ext>
                  </a:extLst>
                </a:gridCol>
              </a:tblGrid>
              <a:tr h="770032">
                <a:tc>
                  <a:txBody>
                    <a:bodyPr/>
                    <a:lstStyle/>
                    <a:p>
                      <a:pPr marL="0" marR="0" algn="ctr">
                        <a:spcBef>
                          <a:spcPts val="0"/>
                        </a:spcBef>
                        <a:spcAft>
                          <a:spcPts val="0"/>
                        </a:spcAft>
                        <a:tabLst>
                          <a:tab pos="457200" algn="l"/>
                        </a:tabLst>
                      </a:pPr>
                      <a:r>
                        <a:rPr lang="en-US" sz="1600" dirty="0">
                          <a:effectLst/>
                        </a:rPr>
                        <a:t>Levels/Factors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1600" dirty="0">
                          <a:effectLst/>
                        </a:rPr>
                        <a:t>Report Type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1600" dirty="0">
                          <a:effectLst/>
                        </a:rPr>
                        <a:t>Report Size (MB)</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1600" dirty="0">
                          <a:effectLst/>
                        </a:rPr>
                        <a:t>User Location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1600" dirty="0">
                          <a:effectLst/>
                        </a:rPr>
                        <a:t>Download Speed (Mbps)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8419008"/>
                  </a:ext>
                </a:extLst>
              </a:tr>
              <a:tr h="576066">
                <a:tc>
                  <a:txBody>
                    <a:bodyPr/>
                    <a:lstStyle/>
                    <a:p>
                      <a:pPr marL="0" marR="0" algn="ctr" defTabSz="914400" rtl="0" eaLnBrk="1" latinLnBrk="0" hangingPunct="1">
                        <a:spcBef>
                          <a:spcPts val="0"/>
                        </a:spcBef>
                        <a:spcAft>
                          <a:spcPts val="0"/>
                        </a:spcAft>
                        <a:tabLst>
                          <a:tab pos="457200" algn="l"/>
                        </a:tabLst>
                      </a:pPr>
                      <a:r>
                        <a:rPr lang="en-US" sz="1600" b="1" kern="1200" dirty="0">
                          <a:solidFill>
                            <a:schemeClr val="lt1"/>
                          </a:solidFill>
                          <a:effectLst/>
                          <a:latin typeface="+mn-lt"/>
                          <a:ea typeface="+mn-ea"/>
                          <a:cs typeface="+mn-cs"/>
                        </a:rPr>
                        <a:t>Level 1</a:t>
                      </a:r>
                    </a:p>
                  </a:txBody>
                  <a:tcPr marL="68580" marR="68580" marT="0" marB="0" anchor="ctr"/>
                </a:tc>
                <a:tc>
                  <a:txBody>
                    <a:bodyPr/>
                    <a:lstStyle/>
                    <a:p>
                      <a:pPr marL="0" marR="0" algn="ctr">
                        <a:spcBef>
                          <a:spcPts val="0"/>
                        </a:spcBef>
                        <a:spcAft>
                          <a:spcPts val="0"/>
                        </a:spcAft>
                        <a:tabLst>
                          <a:tab pos="457200" algn="l"/>
                        </a:tabLst>
                      </a:pPr>
                      <a:r>
                        <a:rPr lang="en-US" sz="1100" dirty="0">
                          <a:effectLst/>
                        </a:rPr>
                        <a:t>1</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228600" algn="l"/>
                          <a:tab pos="457200" algn="l"/>
                        </a:tabLst>
                      </a:pPr>
                      <a:r>
                        <a:rPr lang="en-US" sz="1100">
                          <a:effectLst/>
                        </a:rPr>
                        <a:t>  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228600" algn="l"/>
                          <a:tab pos="457200" algn="l"/>
                        </a:tabLst>
                      </a:pPr>
                      <a:r>
                        <a:rPr lang="en-US" sz="1100">
                          <a:effectLst/>
                        </a:rPr>
                        <a:t>A</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228600" algn="l"/>
                          <a:tab pos="457200" algn="l"/>
                        </a:tabLst>
                      </a:pPr>
                      <a:r>
                        <a:rPr lang="en-US" sz="1100">
                          <a:effectLst/>
                        </a:rPr>
                        <a:t>10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43243787"/>
                  </a:ext>
                </a:extLst>
              </a:tr>
              <a:tr h="549814">
                <a:tc>
                  <a:txBody>
                    <a:bodyPr/>
                    <a:lstStyle/>
                    <a:p>
                      <a:pPr marL="0" marR="0" algn="ctr" defTabSz="914400" rtl="0" eaLnBrk="1" latinLnBrk="0" hangingPunct="1">
                        <a:spcBef>
                          <a:spcPts val="0"/>
                        </a:spcBef>
                        <a:spcAft>
                          <a:spcPts val="0"/>
                        </a:spcAft>
                        <a:tabLst>
                          <a:tab pos="457200" algn="l"/>
                        </a:tabLst>
                      </a:pPr>
                      <a:r>
                        <a:rPr lang="en-US" sz="1600" b="1" kern="1200" dirty="0">
                          <a:solidFill>
                            <a:schemeClr val="lt1"/>
                          </a:solidFill>
                          <a:effectLst/>
                          <a:latin typeface="+mn-lt"/>
                          <a:ea typeface="+mn-ea"/>
                          <a:cs typeface="+mn-cs"/>
                        </a:rPr>
                        <a:t>Level 2</a:t>
                      </a:r>
                    </a:p>
                  </a:txBody>
                  <a:tcPr marL="68580" marR="68580" marT="0" marB="0" anchor="ctr"/>
                </a:tc>
                <a:tc>
                  <a:txBody>
                    <a:bodyPr/>
                    <a:lstStyle/>
                    <a:p>
                      <a:pPr marL="0" marR="0" algn="ctr">
                        <a:spcBef>
                          <a:spcPts val="0"/>
                        </a:spcBef>
                        <a:spcAft>
                          <a:spcPts val="0"/>
                        </a:spcAft>
                        <a:tabLst>
                          <a:tab pos="457200" algn="l"/>
                        </a:tabLst>
                      </a:pPr>
                      <a:r>
                        <a:rPr lang="en-US" sz="1100">
                          <a:effectLst/>
                        </a:rPr>
                        <a:t>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228600" algn="l"/>
                          <a:tab pos="457200" algn="l"/>
                        </a:tabLst>
                      </a:pPr>
                      <a:r>
                        <a:rPr lang="en-US" sz="1100">
                          <a:effectLst/>
                        </a:rPr>
                        <a:t>20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228600" algn="l"/>
                          <a:tab pos="457200" algn="l"/>
                        </a:tabLst>
                      </a:pPr>
                      <a:r>
                        <a:rPr lang="en-US" sz="1100">
                          <a:effectLst/>
                        </a:rPr>
                        <a:t>B</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spcBef>
                          <a:spcPts val="0"/>
                        </a:spcBef>
                        <a:spcAft>
                          <a:spcPts val="0"/>
                        </a:spcAft>
                        <a:tabLst>
                          <a:tab pos="228600" algn="l"/>
                          <a:tab pos="457200" algn="l"/>
                        </a:tabLst>
                      </a:pPr>
                      <a:r>
                        <a:rPr lang="en-US" sz="1100" dirty="0">
                          <a:effectLst/>
                        </a:rPr>
                        <a:t>40</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6652947"/>
                  </a:ext>
                </a:extLst>
              </a:tr>
            </a:tbl>
          </a:graphicData>
        </a:graphic>
      </p:graphicFrame>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8</a:t>
            </a:fld>
            <a:endParaRPr lang="en-US"/>
          </a:p>
        </p:txBody>
      </p:sp>
      <p:sp>
        <p:nvSpPr>
          <p:cNvPr id="8" name="Title 1"/>
          <p:cNvSpPr>
            <a:spLocks noGrp="1"/>
          </p:cNvSpPr>
          <p:nvPr>
            <p:ph type="title"/>
          </p:nvPr>
        </p:nvSpPr>
        <p:spPr>
          <a:xfrm>
            <a:off x="1219200" y="198438"/>
            <a:ext cx="6705600" cy="1143000"/>
          </a:xfrm>
        </p:spPr>
        <p:txBody>
          <a:bodyPr/>
          <a:lstStyle/>
          <a:p>
            <a:r>
              <a:rPr lang="en-US" dirty="0"/>
              <a:t>Example - Performance NFR Test Planning Information (2/2)</a:t>
            </a:r>
          </a:p>
        </p:txBody>
      </p:sp>
      <p:pic>
        <p:nvPicPr>
          <p:cNvPr id="3" name="Audio 2">
            <a:hlinkClick r:id="" action="ppaction://media"/>
            <a:extLst>
              <a:ext uri="{FF2B5EF4-FFF2-40B4-BE49-F238E27FC236}">
                <a16:creationId xmlns:a16="http://schemas.microsoft.com/office/drawing/2014/main" id="{8E35B5A6-D911-425A-A6D2-E77C1CD7AB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4668752"/>
      </p:ext>
    </p:extLst>
  </p:cSld>
  <p:clrMapOvr>
    <a:masterClrMapping/>
  </p:clrMapOvr>
  <mc:AlternateContent xmlns:mc="http://schemas.openxmlformats.org/markup-compatibility/2006" xmlns:p14="http://schemas.microsoft.com/office/powerpoint/2010/main">
    <mc:Choice Requires="p14">
      <p:transition spd="slow" p14:dur="2000" advTm="41200"/>
    </mc:Choice>
    <mc:Fallback xmlns="">
      <p:transition spd="slow" advTm="4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Key Test Results: Test Objectives 1 and 2</a:t>
            </a:r>
          </a:p>
        </p:txBody>
      </p:sp>
      <p:sp>
        <p:nvSpPr>
          <p:cNvPr id="4" name="Slide Number Placeholder 3"/>
          <p:cNvSpPr>
            <a:spLocks noGrp="1"/>
          </p:cNvSpPr>
          <p:nvPr>
            <p:ph type="sldNum" sz="quarter" idx="12"/>
          </p:nvPr>
        </p:nvSpPr>
        <p:spPr/>
        <p:txBody>
          <a:bodyPr/>
          <a:lstStyle/>
          <a:p>
            <a:pPr>
              <a:defRPr/>
            </a:pPr>
            <a:fld id="{47F065C8-49EA-4677-8C30-B8704A8E100A}" type="slidenum">
              <a:rPr lang="en-US" smtClean="0"/>
              <a:pPr>
                <a:defRPr/>
              </a:pPr>
              <a:t>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053544098"/>
              </p:ext>
            </p:extLst>
          </p:nvPr>
        </p:nvGraphicFramePr>
        <p:xfrm>
          <a:off x="124411" y="2424898"/>
          <a:ext cx="8967831" cy="2377632"/>
        </p:xfrm>
        <a:graphic>
          <a:graphicData uri="http://schemas.openxmlformats.org/drawingml/2006/table">
            <a:tbl>
              <a:tblPr firstRow="1" firstCol="1" bandRow="1">
                <a:tableStyleId>{5C22544A-7EE6-4342-B048-85BDC9FD1C3A}</a:tableStyleId>
              </a:tblPr>
              <a:tblGrid>
                <a:gridCol w="2413576">
                  <a:extLst>
                    <a:ext uri="{9D8B030D-6E8A-4147-A177-3AD203B41FA5}">
                      <a16:colId xmlns:a16="http://schemas.microsoft.com/office/drawing/2014/main" val="1964205489"/>
                    </a:ext>
                  </a:extLst>
                </a:gridCol>
                <a:gridCol w="6554255">
                  <a:extLst>
                    <a:ext uri="{9D8B030D-6E8A-4147-A177-3AD203B41FA5}">
                      <a16:colId xmlns:a16="http://schemas.microsoft.com/office/drawing/2014/main" val="2752823180"/>
                    </a:ext>
                  </a:extLst>
                </a:gridCol>
              </a:tblGrid>
              <a:tr h="496194">
                <a:tc>
                  <a:txBody>
                    <a:bodyPr/>
                    <a:lstStyle/>
                    <a:p>
                      <a:pPr marL="0" marR="0" algn="ctr">
                        <a:spcBef>
                          <a:spcPts val="0"/>
                        </a:spcBef>
                        <a:spcAft>
                          <a:spcPts val="0"/>
                        </a:spcAft>
                        <a:tabLst>
                          <a:tab pos="457200" algn="l"/>
                        </a:tabLst>
                      </a:pPr>
                      <a:r>
                        <a:rPr lang="en-US" sz="1600" dirty="0">
                          <a:effectLst/>
                        </a:rPr>
                        <a:t>Test Objective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457200" algn="l"/>
                        </a:tabLst>
                      </a:pPr>
                      <a:r>
                        <a:rPr lang="en-US" sz="1600" dirty="0">
                          <a:effectLst/>
                        </a:rPr>
                        <a:t>Results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3448679"/>
                  </a:ext>
                </a:extLst>
              </a:tr>
              <a:tr h="940719">
                <a:tc>
                  <a:txBody>
                    <a:bodyPr/>
                    <a:lstStyle/>
                    <a:p>
                      <a:pPr marL="0" marR="0">
                        <a:spcBef>
                          <a:spcPts val="0"/>
                        </a:spcBef>
                        <a:spcAft>
                          <a:spcPts val="0"/>
                        </a:spcAft>
                        <a:tabLst>
                          <a:tab pos="457200" algn="l"/>
                        </a:tabLst>
                      </a:pPr>
                      <a:r>
                        <a:rPr lang="en-US" sz="1600" dirty="0">
                          <a:effectLst/>
                        </a:rPr>
                        <a:t>1:  Factor Screening</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Symbol" panose="05050102010706020507" pitchFamily="18" charset="2"/>
                        <a:buChar char=""/>
                        <a:tabLst>
                          <a:tab pos="457200" algn="l"/>
                          <a:tab pos="457200" algn="l"/>
                        </a:tabLst>
                      </a:pPr>
                      <a:r>
                        <a:rPr lang="en-US" sz="1400" dirty="0">
                          <a:effectLst/>
                        </a:rPr>
                        <a:t>Report Type and User Location are statistically significant</a:t>
                      </a:r>
                    </a:p>
                    <a:p>
                      <a:pPr marL="342900" marR="0" lvl="0" indent="-342900">
                        <a:spcBef>
                          <a:spcPts val="0"/>
                        </a:spcBef>
                        <a:spcAft>
                          <a:spcPts val="0"/>
                        </a:spcAft>
                        <a:buFont typeface="Symbol" panose="05050102010706020507" pitchFamily="18" charset="2"/>
                        <a:buChar char=""/>
                        <a:tabLst>
                          <a:tab pos="457200" algn="l"/>
                          <a:tab pos="457200" algn="l"/>
                        </a:tabLst>
                      </a:pPr>
                      <a:r>
                        <a:rPr lang="en-US" sz="1400" dirty="0">
                          <a:effectLst/>
                        </a:rPr>
                        <a:t>User location is likely to have a negative impact on satisfying requirement</a:t>
                      </a:r>
                    </a:p>
                    <a:p>
                      <a:pPr marL="342900" marR="0" lvl="0" indent="-342900">
                        <a:spcBef>
                          <a:spcPts val="0"/>
                        </a:spcBef>
                        <a:spcAft>
                          <a:spcPts val="0"/>
                        </a:spcAft>
                        <a:buFont typeface="Symbol" panose="05050102010706020507" pitchFamily="18" charset="2"/>
                        <a:buChar char=""/>
                        <a:tabLst>
                          <a:tab pos="457200" algn="l"/>
                          <a:tab pos="457200" algn="l"/>
                        </a:tabLst>
                      </a:pPr>
                      <a:r>
                        <a:rPr lang="en-US" sz="1400" dirty="0">
                          <a:effectLst/>
                        </a:rPr>
                        <a:t>No significant factor interactions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3853884"/>
                  </a:ext>
                </a:extLst>
              </a:tr>
              <a:tr h="940719">
                <a:tc>
                  <a:txBody>
                    <a:bodyPr/>
                    <a:lstStyle/>
                    <a:p>
                      <a:pPr marL="0" marR="0">
                        <a:spcBef>
                          <a:spcPts val="0"/>
                        </a:spcBef>
                        <a:spcAft>
                          <a:spcPts val="0"/>
                        </a:spcAft>
                        <a:tabLst>
                          <a:tab pos="457200" algn="l"/>
                        </a:tabLst>
                      </a:pPr>
                      <a:r>
                        <a:rPr lang="en-US" sz="1600" dirty="0">
                          <a:effectLst/>
                        </a:rPr>
                        <a:t>2:  Factor/Response Characterization (Predicted Response)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Symbol" panose="05050102010706020507" pitchFamily="18" charset="2"/>
                        <a:buChar char=""/>
                        <a:tabLst>
                          <a:tab pos="457200" algn="l"/>
                          <a:tab pos="457200" algn="l"/>
                        </a:tabLst>
                      </a:pPr>
                      <a:r>
                        <a:rPr lang="en-US" sz="1400" dirty="0">
                          <a:effectLst/>
                        </a:rPr>
                        <a:t>Significantly increases when User Location is “B”</a:t>
                      </a:r>
                    </a:p>
                    <a:p>
                      <a:pPr marL="342900" marR="0" lvl="0" indent="-342900">
                        <a:spcBef>
                          <a:spcPts val="0"/>
                        </a:spcBef>
                        <a:spcAft>
                          <a:spcPts val="0"/>
                        </a:spcAft>
                        <a:buFont typeface="Symbol" panose="05050102010706020507" pitchFamily="18" charset="2"/>
                        <a:buChar char=""/>
                        <a:tabLst>
                          <a:tab pos="457200" algn="l"/>
                          <a:tab pos="457200" algn="l"/>
                        </a:tabLst>
                      </a:pPr>
                      <a:r>
                        <a:rPr lang="en-US" sz="1400" dirty="0">
                          <a:effectLst/>
                        </a:rPr>
                        <a:t>Exceeds response time when User Location is “B” and Report Type = “2”</a:t>
                      </a:r>
                    </a:p>
                    <a:p>
                      <a:pPr marL="0" marR="0">
                        <a:spcBef>
                          <a:spcPts val="0"/>
                        </a:spcBef>
                        <a:spcAft>
                          <a:spcPts val="0"/>
                        </a:spcAft>
                        <a:tabLst>
                          <a:tab pos="457200" algn="l"/>
                        </a:tabLst>
                      </a:pPr>
                      <a:r>
                        <a:rPr lang="en-US" sz="1100" dirty="0">
                          <a:effectLst/>
                        </a:rPr>
                        <a:t> </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4965364"/>
                  </a:ext>
                </a:extLst>
              </a:tr>
            </a:tbl>
          </a:graphicData>
        </a:graphic>
      </p:graphicFrame>
      <p:pic>
        <p:nvPicPr>
          <p:cNvPr id="7" name="Audio 6">
            <a:hlinkClick r:id="" action="ppaction://media"/>
            <a:extLst>
              <a:ext uri="{FF2B5EF4-FFF2-40B4-BE49-F238E27FC236}">
                <a16:creationId xmlns:a16="http://schemas.microsoft.com/office/drawing/2014/main" id="{8BE85B73-FB3A-4F03-86AF-CA176136D3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5753619"/>
      </p:ext>
    </p:extLst>
  </p:cSld>
  <p:clrMapOvr>
    <a:masterClrMapping/>
  </p:clrMapOvr>
  <mc:AlternateContent xmlns:mc="http://schemas.openxmlformats.org/markup-compatibility/2006" xmlns:p14="http://schemas.microsoft.com/office/powerpoint/2010/main">
    <mc:Choice Requires="p14">
      <p:transition spd="slow" p14:dur="2000" advTm="49273"/>
    </mc:Choice>
    <mc:Fallback xmlns="">
      <p:transition spd="slow" advTm="49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STAT TE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solidFill>
            <a:schemeClr val="tx1"/>
          </a:solidFill>
        </a:ln>
      </a:spPr>
      <a:bodyPr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0F2302A7DE274E9A6BA9E7928EB8A7" ma:contentTypeVersion="0" ma:contentTypeDescription="Create a new document." ma:contentTypeScope="" ma:versionID="b968680edd7a882376e1f24949421eb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BFEDAF1-DB0F-49BC-8B7F-163389EAE630}">
  <ds:schemaRefs>
    <ds:schemaRef ds:uri="http://schemas.microsoft.com/sharepoint/v3/contenttype/forms"/>
  </ds:schemaRefs>
</ds:datastoreItem>
</file>

<file path=customXml/itemProps2.xml><?xml version="1.0" encoding="utf-8"?>
<ds:datastoreItem xmlns:ds="http://schemas.openxmlformats.org/officeDocument/2006/customXml" ds:itemID="{67647FC1-9528-42B5-BF3E-357F0D9E6969}">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purl.org/dc/elements/1.1/"/>
    <ds:schemaRef ds:uri="http://www.w3.org/XML/1998/namespace"/>
  </ds:schemaRefs>
</ds:datastoreItem>
</file>

<file path=customXml/itemProps3.xml><?xml version="1.0" encoding="utf-8"?>
<ds:datastoreItem xmlns:ds="http://schemas.openxmlformats.org/officeDocument/2006/customXml" ds:itemID="{36BC718F-9700-4F35-8495-634F9BFC0A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COE Overview Template</Template>
  <TotalTime>72232</TotalTime>
  <Words>1723</Words>
  <Application>Microsoft Macintosh PowerPoint</Application>
  <PresentationFormat>On-screen Show (4:3)</PresentationFormat>
  <Paragraphs>377</Paragraphs>
  <Slides>24</Slides>
  <Notes>24</Notes>
  <HiddenSlides>0</HiddenSlides>
  <MMClips>24</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3" baseType="lpstr">
      <vt:lpstr>Arial</vt:lpstr>
      <vt:lpstr>Calibri</vt:lpstr>
      <vt:lpstr>Calibri Light</vt:lpstr>
      <vt:lpstr>Cambria Math</vt:lpstr>
      <vt:lpstr>Symbol</vt:lpstr>
      <vt:lpstr>Times New Roman</vt:lpstr>
      <vt:lpstr>STAT TE PPT Template</vt:lpstr>
      <vt:lpstr>Custom Design</vt:lpstr>
      <vt:lpstr>Equation</vt:lpstr>
      <vt:lpstr>PowerPoint Presentation</vt:lpstr>
      <vt:lpstr>Overview</vt:lpstr>
      <vt:lpstr>DevSecOps</vt:lpstr>
      <vt:lpstr>DevSecOps Lifecycle Phases</vt:lpstr>
      <vt:lpstr> STAT Process </vt:lpstr>
      <vt:lpstr>Non-functional Requirements (NFRs) </vt:lpstr>
      <vt:lpstr>Example - Performance NFR  Test Planning Information (1/2)</vt:lpstr>
      <vt:lpstr>Example - Performance NFR Test Planning Information (2/2)</vt:lpstr>
      <vt:lpstr>Summary of Key Test Results: Test Objectives 1 and 2</vt:lpstr>
      <vt:lpstr>Predicted Report Retrieval Response Time Confidence Intervals (seconds)</vt:lpstr>
      <vt:lpstr>Requirement Verification  Test Results</vt:lpstr>
      <vt:lpstr> Analysis - Requirement  Verification Test Results </vt:lpstr>
      <vt:lpstr>Scalability</vt:lpstr>
      <vt:lpstr>Typical Scalability Verification Test Steps</vt:lpstr>
      <vt:lpstr>Single Sign-on  Reliability Verification Example</vt:lpstr>
      <vt:lpstr>Risk-based Approach to Software Test Coverage</vt:lpstr>
      <vt:lpstr>Parts Ordering Form  for User Story</vt:lpstr>
      <vt:lpstr>Analysis of Factor Interactions in Parts Ordering Form</vt:lpstr>
      <vt:lpstr>Analysis of 2-way Factor Interaction Solution (16 Test Cases)</vt:lpstr>
      <vt:lpstr>Software Development  Process Metrics</vt:lpstr>
      <vt:lpstr>Automation Lifecycle Phases for Managers and Practitioners</vt:lpstr>
      <vt:lpstr> </vt:lpstr>
      <vt:lpstr>Assessment of Automated Software Testing Implementation</vt:lpstr>
      <vt:lpstr>Conclusion</vt:lpstr>
    </vt:vector>
  </TitlesOfParts>
  <Company>AFIT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7_admin</dc:creator>
  <cp:lastModifiedBy>Lena Moran</cp:lastModifiedBy>
  <cp:revision>1101</cp:revision>
  <cp:lastPrinted>2021-08-09T19:58:16Z</cp:lastPrinted>
  <dcterms:created xsi:type="dcterms:W3CDTF">2013-08-28T17:57:33Z</dcterms:created>
  <dcterms:modified xsi:type="dcterms:W3CDTF">2021-08-10T20:55:10Z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0x010100010F2302A7DE274E9A6BA9E7928EB8A7</vt:lpwstr>
  </property>
  <property fmtid="{D5CDD505-2E9C-101B-9397-08002B2CF9AE}" pid="3" name="PA Approved">
    <vt:lpwstr>true</vt:lpwstr>
  </property>
</Properties>
</file>