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70" autoAdjust="0"/>
    <p:restoredTop sz="94660"/>
  </p:normalViewPr>
  <p:slideViewPr>
    <p:cSldViewPr snapToGrid="0">
      <p:cViewPr varScale="1">
        <p:scale>
          <a:sx n="27" d="100"/>
          <a:sy n="27" d="100"/>
        </p:scale>
        <p:origin x="2328"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464742-9CF3-45CC-98D3-56BF47360207}" type="datetimeFigureOut">
              <a:rPr lang="en-US" smtClean="0"/>
              <a:t>9/3/21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AC887-FFD3-4BA9-ADEE-E058589EA759}" type="slidenum">
              <a:rPr lang="en-US" smtClean="0"/>
              <a:t>‹#›</a:t>
            </a:fld>
            <a:endParaRPr lang="en-US"/>
          </a:p>
        </p:txBody>
      </p:sp>
    </p:spTree>
    <p:extLst>
      <p:ext uri="{BB962C8B-B14F-4D97-AF65-F5344CB8AC3E}">
        <p14:creationId xmlns:p14="http://schemas.microsoft.com/office/powerpoint/2010/main" val="279547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64742-9CF3-45CC-98D3-56BF47360207}" type="datetimeFigureOut">
              <a:rPr lang="en-US" smtClean="0"/>
              <a:t>9/3/21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AC887-FFD3-4BA9-ADEE-E058589EA759}" type="slidenum">
              <a:rPr lang="en-US" smtClean="0"/>
              <a:t>‹#›</a:t>
            </a:fld>
            <a:endParaRPr lang="en-US"/>
          </a:p>
        </p:txBody>
      </p:sp>
    </p:spTree>
    <p:extLst>
      <p:ext uri="{BB962C8B-B14F-4D97-AF65-F5344CB8AC3E}">
        <p14:creationId xmlns:p14="http://schemas.microsoft.com/office/powerpoint/2010/main" val="2426464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64742-9CF3-45CC-98D3-56BF47360207}" type="datetimeFigureOut">
              <a:rPr lang="en-US" smtClean="0"/>
              <a:t>9/3/21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AC887-FFD3-4BA9-ADEE-E058589EA759}" type="slidenum">
              <a:rPr lang="en-US" smtClean="0"/>
              <a:t>‹#›</a:t>
            </a:fld>
            <a:endParaRPr lang="en-US"/>
          </a:p>
        </p:txBody>
      </p:sp>
    </p:spTree>
    <p:extLst>
      <p:ext uri="{BB962C8B-B14F-4D97-AF65-F5344CB8AC3E}">
        <p14:creationId xmlns:p14="http://schemas.microsoft.com/office/powerpoint/2010/main" val="1857140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64742-9CF3-45CC-98D3-56BF47360207}" type="datetimeFigureOut">
              <a:rPr lang="en-US" smtClean="0"/>
              <a:t>9/3/21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AC887-FFD3-4BA9-ADEE-E058589EA759}" type="slidenum">
              <a:rPr lang="en-US" smtClean="0"/>
              <a:t>‹#›</a:t>
            </a:fld>
            <a:endParaRPr lang="en-US"/>
          </a:p>
        </p:txBody>
      </p:sp>
    </p:spTree>
    <p:extLst>
      <p:ext uri="{BB962C8B-B14F-4D97-AF65-F5344CB8AC3E}">
        <p14:creationId xmlns:p14="http://schemas.microsoft.com/office/powerpoint/2010/main" val="2849209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464742-9CF3-45CC-98D3-56BF47360207}" type="datetimeFigureOut">
              <a:rPr lang="en-US" smtClean="0"/>
              <a:t>9/3/21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AC887-FFD3-4BA9-ADEE-E058589EA759}" type="slidenum">
              <a:rPr lang="en-US" smtClean="0"/>
              <a:t>‹#›</a:t>
            </a:fld>
            <a:endParaRPr lang="en-US"/>
          </a:p>
        </p:txBody>
      </p:sp>
    </p:spTree>
    <p:extLst>
      <p:ext uri="{BB962C8B-B14F-4D97-AF65-F5344CB8AC3E}">
        <p14:creationId xmlns:p14="http://schemas.microsoft.com/office/powerpoint/2010/main" val="4185654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464742-9CF3-45CC-98D3-56BF47360207}" type="datetimeFigureOut">
              <a:rPr lang="en-US" smtClean="0"/>
              <a:t>9/3/21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AC887-FFD3-4BA9-ADEE-E058589EA759}" type="slidenum">
              <a:rPr lang="en-US" smtClean="0"/>
              <a:t>‹#›</a:t>
            </a:fld>
            <a:endParaRPr lang="en-US"/>
          </a:p>
        </p:txBody>
      </p:sp>
    </p:spTree>
    <p:extLst>
      <p:ext uri="{BB962C8B-B14F-4D97-AF65-F5344CB8AC3E}">
        <p14:creationId xmlns:p14="http://schemas.microsoft.com/office/powerpoint/2010/main" val="2415034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464742-9CF3-45CC-98D3-56BF47360207}" type="datetimeFigureOut">
              <a:rPr lang="en-US" smtClean="0"/>
              <a:t>9/3/21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5AC887-FFD3-4BA9-ADEE-E058589EA759}" type="slidenum">
              <a:rPr lang="en-US" smtClean="0"/>
              <a:t>‹#›</a:t>
            </a:fld>
            <a:endParaRPr lang="en-US"/>
          </a:p>
        </p:txBody>
      </p:sp>
    </p:spTree>
    <p:extLst>
      <p:ext uri="{BB962C8B-B14F-4D97-AF65-F5344CB8AC3E}">
        <p14:creationId xmlns:p14="http://schemas.microsoft.com/office/powerpoint/2010/main" val="2467484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464742-9CF3-45CC-98D3-56BF47360207}" type="datetimeFigureOut">
              <a:rPr lang="en-US" smtClean="0"/>
              <a:t>9/3/21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5AC887-FFD3-4BA9-ADEE-E058589EA759}" type="slidenum">
              <a:rPr lang="en-US" smtClean="0"/>
              <a:t>‹#›</a:t>
            </a:fld>
            <a:endParaRPr lang="en-US"/>
          </a:p>
        </p:txBody>
      </p:sp>
    </p:spTree>
    <p:extLst>
      <p:ext uri="{BB962C8B-B14F-4D97-AF65-F5344CB8AC3E}">
        <p14:creationId xmlns:p14="http://schemas.microsoft.com/office/powerpoint/2010/main" val="3437839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64742-9CF3-45CC-98D3-56BF47360207}" type="datetimeFigureOut">
              <a:rPr lang="en-US" smtClean="0"/>
              <a:t>9/3/21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5AC887-FFD3-4BA9-ADEE-E058589EA759}" type="slidenum">
              <a:rPr lang="en-US" smtClean="0"/>
              <a:t>‹#›</a:t>
            </a:fld>
            <a:endParaRPr lang="en-US"/>
          </a:p>
        </p:txBody>
      </p:sp>
    </p:spTree>
    <p:extLst>
      <p:ext uri="{BB962C8B-B14F-4D97-AF65-F5344CB8AC3E}">
        <p14:creationId xmlns:p14="http://schemas.microsoft.com/office/powerpoint/2010/main" val="3525980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D0464742-9CF3-45CC-98D3-56BF47360207}" type="datetimeFigureOut">
              <a:rPr lang="en-US" smtClean="0"/>
              <a:t>9/3/21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AC887-FFD3-4BA9-ADEE-E058589EA759}" type="slidenum">
              <a:rPr lang="en-US" smtClean="0"/>
              <a:t>‹#›</a:t>
            </a:fld>
            <a:endParaRPr lang="en-US"/>
          </a:p>
        </p:txBody>
      </p:sp>
    </p:spTree>
    <p:extLst>
      <p:ext uri="{BB962C8B-B14F-4D97-AF65-F5344CB8AC3E}">
        <p14:creationId xmlns:p14="http://schemas.microsoft.com/office/powerpoint/2010/main" val="3415748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D0464742-9CF3-45CC-98D3-56BF47360207}" type="datetimeFigureOut">
              <a:rPr lang="en-US" smtClean="0"/>
              <a:t>9/3/21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AC887-FFD3-4BA9-ADEE-E058589EA759}" type="slidenum">
              <a:rPr lang="en-US" smtClean="0"/>
              <a:t>‹#›</a:t>
            </a:fld>
            <a:endParaRPr lang="en-US"/>
          </a:p>
        </p:txBody>
      </p:sp>
    </p:spTree>
    <p:extLst>
      <p:ext uri="{BB962C8B-B14F-4D97-AF65-F5344CB8AC3E}">
        <p14:creationId xmlns:p14="http://schemas.microsoft.com/office/powerpoint/2010/main" val="836424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D0464742-9CF3-45CC-98D3-56BF47360207}" type="datetimeFigureOut">
              <a:rPr lang="en-US" smtClean="0"/>
              <a:t>9/3/21</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B95AC887-FFD3-4BA9-ADEE-E058589EA759}" type="slidenum">
              <a:rPr lang="en-US" smtClean="0"/>
              <a:t>‹#›</a:t>
            </a:fld>
            <a:endParaRPr lang="en-US"/>
          </a:p>
        </p:txBody>
      </p:sp>
    </p:spTree>
    <p:extLst>
      <p:ext uri="{BB962C8B-B14F-4D97-AF65-F5344CB8AC3E}">
        <p14:creationId xmlns:p14="http://schemas.microsoft.com/office/powerpoint/2010/main" val="25416148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D4B2F5D-797C-487F-AB3D-C5B989D11EA1}"/>
              </a:ext>
            </a:extLst>
          </p:cNvPr>
          <p:cNvSpPr/>
          <p:nvPr/>
        </p:nvSpPr>
        <p:spPr>
          <a:xfrm>
            <a:off x="4667176" y="403979"/>
            <a:ext cx="34771294" cy="4286592"/>
          </a:xfrm>
          <a:prstGeom prst="rect">
            <a:avLst/>
          </a:prstGeom>
          <a:gradFill>
            <a:gsLst>
              <a:gs pos="25000">
                <a:schemeClr val="accent1">
                  <a:lumMod val="50000"/>
                </a:schemeClr>
              </a:gs>
              <a:gs pos="67000">
                <a:schemeClr val="accent1">
                  <a:lumMod val="97000"/>
                  <a:lumOff val="3000"/>
                </a:schemeClr>
              </a:gs>
              <a:gs pos="100000">
                <a:schemeClr val="accent1">
                  <a:lumMod val="60000"/>
                  <a:lumOff val="40000"/>
                </a:schemeClr>
              </a:gs>
            </a:gsLst>
            <a:lin ang="16200000" scaled="1"/>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dirty="0"/>
          </a:p>
        </p:txBody>
      </p:sp>
      <p:sp>
        <p:nvSpPr>
          <p:cNvPr id="7" name="TextBox 6">
            <a:extLst>
              <a:ext uri="{FF2B5EF4-FFF2-40B4-BE49-F238E27FC236}">
                <a16:creationId xmlns:a16="http://schemas.microsoft.com/office/drawing/2014/main" id="{FF514820-9ECC-4816-8B12-F5680DCA42C3}"/>
              </a:ext>
            </a:extLst>
          </p:cNvPr>
          <p:cNvSpPr txBox="1"/>
          <p:nvPr/>
        </p:nvSpPr>
        <p:spPr>
          <a:xfrm>
            <a:off x="4667176" y="455457"/>
            <a:ext cx="34771294" cy="2308324"/>
          </a:xfrm>
          <a:prstGeom prst="rect">
            <a:avLst/>
          </a:prstGeom>
          <a:noFill/>
        </p:spPr>
        <p:txBody>
          <a:bodyPr wrap="square" rtlCol="0">
            <a:spAutoFit/>
          </a:bodyPr>
          <a:lstStyle/>
          <a:p>
            <a:pPr algn="ctr"/>
            <a:r>
              <a:rPr lang="en-US" sz="7200" dirty="0">
                <a:solidFill>
                  <a:schemeClr val="bg1"/>
                </a:solidFill>
                <a:latin typeface="Times New Roman" panose="02020603050405020304" pitchFamily="18" charset="0"/>
                <a:ea typeface="Calibri" panose="020F0502020204030204" pitchFamily="34" charset="0"/>
                <a:cs typeface="Calibri" panose="020F0502020204030204" pitchFamily="34" charset="0"/>
              </a:rPr>
              <a:t>Seminal Analysis Methodology Based on Uncorrelated Data Collection in Either Benign or Contested Environments</a:t>
            </a:r>
            <a:endParaRPr lang="en-US" sz="72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5C3CD487-21FD-4684-99CF-DE1A404C91A6}"/>
              </a:ext>
            </a:extLst>
          </p:cNvPr>
          <p:cNvSpPr txBox="1"/>
          <p:nvPr/>
        </p:nvSpPr>
        <p:spPr>
          <a:xfrm>
            <a:off x="4667176" y="2769676"/>
            <a:ext cx="34771294" cy="1938992"/>
          </a:xfrm>
          <a:prstGeom prst="rect">
            <a:avLst/>
          </a:prstGeom>
          <a:noFill/>
        </p:spPr>
        <p:txBody>
          <a:bodyPr wrap="square" rtlCol="0">
            <a:spAutoFit/>
          </a:bodyPr>
          <a:lstStyle/>
          <a:p>
            <a:pPr algn="ctr"/>
            <a:r>
              <a:rPr lang="en-US" sz="4000" dirty="0">
                <a:solidFill>
                  <a:schemeClr val="bg1"/>
                </a:solidFill>
                <a:latin typeface="Times New Roman" panose="02020603050405020304" pitchFamily="18" charset="0"/>
                <a:ea typeface="Calibri" panose="020F0502020204030204" pitchFamily="34" charset="0"/>
                <a:cs typeface="Calibri" panose="020F0502020204030204" pitchFamily="34" charset="0"/>
              </a:rPr>
              <a:t>1Lt Nathan A. Ruprecht, Mrs. Elisa N. Carrillo, &amp; Capt Loren E. Myers</a:t>
            </a:r>
          </a:p>
          <a:p>
            <a:pPr algn="ctr"/>
            <a:r>
              <a:rPr lang="en-US" sz="4000" dirty="0">
                <a:solidFill>
                  <a:schemeClr val="bg1"/>
                </a:solidFill>
                <a:latin typeface="Times New Roman" panose="02020603050405020304" pitchFamily="18" charset="0"/>
                <a:ea typeface="Calibri" panose="020F0502020204030204" pitchFamily="34" charset="0"/>
                <a:cs typeface="Calibri" panose="020F0502020204030204" pitchFamily="34" charset="0"/>
              </a:rPr>
              <a:t>746 TS/TGGA, Holloman AFB, NM, USA</a:t>
            </a:r>
          </a:p>
          <a:p>
            <a:pPr algn="ctr"/>
            <a:r>
              <a:rPr lang="en-US" sz="4000" dirty="0">
                <a:solidFill>
                  <a:schemeClr val="bg1"/>
                </a:solidFill>
                <a:latin typeface="Times New Roman" panose="02020603050405020304" pitchFamily="18" charset="0"/>
                <a:ea typeface="Calibri" panose="020F0502020204030204" pitchFamily="34" charset="0"/>
                <a:cs typeface="Calibri" panose="020F0502020204030204" pitchFamily="34" charset="0"/>
              </a:rPr>
              <a:t>elisa.carrillo@us.af.mil</a:t>
            </a:r>
            <a:endParaRPr lang="en-US" sz="40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7857EF5F-10FD-44D5-B742-6D7304194DC4}"/>
              </a:ext>
            </a:extLst>
          </p:cNvPr>
          <p:cNvSpPr txBox="1"/>
          <p:nvPr/>
        </p:nvSpPr>
        <p:spPr>
          <a:xfrm>
            <a:off x="32130270" y="7219534"/>
            <a:ext cx="11617099" cy="21636692"/>
          </a:xfrm>
          <a:prstGeom prst="rect">
            <a:avLst/>
          </a:prstGeom>
          <a:noFill/>
        </p:spPr>
        <p:txBody>
          <a:bodyPr wrap="square" rtlCol="0">
            <a:spAutoFit/>
          </a:bodyPr>
          <a:lstStyle/>
          <a:p>
            <a:r>
              <a:rPr lang="en-US" sz="4000" dirty="0"/>
              <a:t>Three UUTs were flown on the same platform as the Ultra High-Accuracy Reference System (UHARS) for 4, 9, and 5 sorties respectively in both clear air and GPS degraded environments. Minimum intervals of uncorrelated data from TSPI column(s) of interest are calculated and aligned to the reference system to then calculate the root mean squared error. For completeness, results are shown for using all samples collected as well as the uncorrelated error methodology data. Confidence intervals at 80%, 90%, and 95% are captured to show tightness of distribution. This is repeated for both benign and contested Positioning, Navigation, Timing (PNT) environments.</a:t>
            </a:r>
          </a:p>
          <a:p>
            <a:endParaRPr lang="en-US" sz="4000" dirty="0">
              <a:effectLst/>
            </a:endParaRPr>
          </a:p>
          <a:p>
            <a:r>
              <a:rPr lang="en-US" sz="4000" dirty="0"/>
              <a:t>UUT 1 was experimental and understandably had larger error; incrementally UUT 2 is more developed showing better performance; and, UUT 3, as a near final system, demonstrated the best performance. As expected, there is more error in all UUTs when flown in a GPS degraded environment compared to clear air. Looking at uncorrelated error methodology to error using all samples, there are slight differences with some TSPI parameters showing better or worse but no clear pattern to signify bias.</a:t>
            </a:r>
          </a:p>
          <a:p>
            <a:endParaRPr lang="en-US" sz="4000" dirty="0">
              <a:effectLst/>
            </a:endParaRPr>
          </a:p>
          <a:p>
            <a:r>
              <a:rPr lang="en-US" sz="4000" dirty="0"/>
              <a:t>The top left figure shows an example of plotted correlation coefficients in order to grab the first instance of zero correlation. This index is used to grab every </a:t>
            </a:r>
            <a:r>
              <a:rPr lang="en-US" sz="4000" dirty="0" err="1"/>
              <a:t>idx-th</a:t>
            </a:r>
            <a:r>
              <a:rPr lang="en-US" sz="4000" dirty="0"/>
              <a:t> point for error calculation The top right then shows the error between the UUT and reference system (UHARS) in that the </a:t>
            </a:r>
            <a:r>
              <a:rPr lang="en-US" sz="4000" dirty="0" err="1"/>
              <a:t>autocorrelate</a:t>
            </a:r>
            <a:r>
              <a:rPr lang="en-US" sz="4000" dirty="0"/>
              <a:t> error would grab the </a:t>
            </a:r>
            <a:r>
              <a:rPr lang="en-US" sz="4000" dirty="0" err="1"/>
              <a:t>idx-th</a:t>
            </a:r>
            <a:r>
              <a:rPr lang="en-US" sz="4000" dirty="0"/>
              <a:t> point of the UUT for RMS calculation. These values are comparable and proof of concept to use this method when designing a test for sortie parameters.</a:t>
            </a:r>
            <a:endParaRPr lang="en-US" sz="4000" dirty="0">
              <a:effectLst/>
            </a:endParaRPr>
          </a:p>
        </p:txBody>
      </p:sp>
      <p:sp>
        <p:nvSpPr>
          <p:cNvPr id="25" name="TextBox 24">
            <a:extLst>
              <a:ext uri="{FF2B5EF4-FFF2-40B4-BE49-F238E27FC236}">
                <a16:creationId xmlns:a16="http://schemas.microsoft.com/office/drawing/2014/main" id="{58C6A2E5-5548-49A3-9DF9-446600F04578}"/>
              </a:ext>
            </a:extLst>
          </p:cNvPr>
          <p:cNvSpPr txBox="1"/>
          <p:nvPr/>
        </p:nvSpPr>
        <p:spPr>
          <a:xfrm>
            <a:off x="329205" y="7249031"/>
            <a:ext cx="11613878" cy="12403395"/>
          </a:xfrm>
          <a:prstGeom prst="rect">
            <a:avLst/>
          </a:prstGeom>
          <a:noFill/>
        </p:spPr>
        <p:txBody>
          <a:bodyPr wrap="square" rtlCol="0">
            <a:spAutoFit/>
          </a:bodyPr>
          <a:lstStyle/>
          <a:p>
            <a:pPr algn="just"/>
            <a:r>
              <a:rPr lang="en-US" sz="4000" dirty="0"/>
              <a:t>A continual question in test is to answer how many data points are required to produce statistically significant results for decision makers and what constitutes an event. Especially in constant benign or contested environments, if each sample or a second counts as a data point. At least with flight test, profiles are determined beforehand to know limitations and parameters. With a planned profile and therefore target time, space, and position information (TSPI), this methodology can be ran prior to test to predict the number of data points to be collected. Optimized test planning will reduce test time while maintaining test rigor and data integrity. This methodology is intended for inertial guidance, GPS, or blended navigation units as universal use, it’s computationally heavy which is made doable with the processing power of today’s computers. This is an ongoing project to both develop and characterize this methodology. Specifics of the platform, unit under test (UUT), times, and power levels are intentionally removed for public release.</a:t>
            </a:r>
            <a:endParaRPr lang="en-US" sz="3840" dirty="0"/>
          </a:p>
        </p:txBody>
      </p:sp>
      <p:graphicFrame>
        <p:nvGraphicFramePr>
          <p:cNvPr id="29" name="Table 28"/>
          <p:cNvGraphicFramePr>
            <a:graphicFrameLocks noGrp="1"/>
          </p:cNvGraphicFramePr>
          <p:nvPr>
            <p:extLst>
              <p:ext uri="{D42A27DB-BD31-4B8C-83A1-F6EECF244321}">
                <p14:modId xmlns:p14="http://schemas.microsoft.com/office/powerpoint/2010/main" val="3721309712"/>
              </p:ext>
            </p:extLst>
          </p:nvPr>
        </p:nvGraphicFramePr>
        <p:xfrm>
          <a:off x="12271185" y="14011463"/>
          <a:ext cx="19431000" cy="5486400"/>
        </p:xfrm>
        <a:graphic>
          <a:graphicData uri="http://schemas.openxmlformats.org/drawingml/2006/table">
            <a:tbl>
              <a:tblPr/>
              <a:tblGrid>
                <a:gridCol w="1802876">
                  <a:extLst>
                    <a:ext uri="{9D8B030D-6E8A-4147-A177-3AD203B41FA5}">
                      <a16:colId xmlns:a16="http://schemas.microsoft.com/office/drawing/2014/main" val="2186287591"/>
                    </a:ext>
                  </a:extLst>
                </a:gridCol>
                <a:gridCol w="2108125">
                  <a:extLst>
                    <a:ext uri="{9D8B030D-6E8A-4147-A177-3AD203B41FA5}">
                      <a16:colId xmlns:a16="http://schemas.microsoft.com/office/drawing/2014/main" val="1534703846"/>
                    </a:ext>
                  </a:extLst>
                </a:gridCol>
                <a:gridCol w="2298906">
                  <a:extLst>
                    <a:ext uri="{9D8B030D-6E8A-4147-A177-3AD203B41FA5}">
                      <a16:colId xmlns:a16="http://schemas.microsoft.com/office/drawing/2014/main" val="533483411"/>
                    </a:ext>
                  </a:extLst>
                </a:gridCol>
                <a:gridCol w="2108125">
                  <a:extLst>
                    <a:ext uri="{9D8B030D-6E8A-4147-A177-3AD203B41FA5}">
                      <a16:colId xmlns:a16="http://schemas.microsoft.com/office/drawing/2014/main" val="1641151479"/>
                    </a:ext>
                  </a:extLst>
                </a:gridCol>
                <a:gridCol w="2298906">
                  <a:extLst>
                    <a:ext uri="{9D8B030D-6E8A-4147-A177-3AD203B41FA5}">
                      <a16:colId xmlns:a16="http://schemas.microsoft.com/office/drawing/2014/main" val="1285949130"/>
                    </a:ext>
                  </a:extLst>
                </a:gridCol>
                <a:gridCol w="2108125">
                  <a:extLst>
                    <a:ext uri="{9D8B030D-6E8A-4147-A177-3AD203B41FA5}">
                      <a16:colId xmlns:a16="http://schemas.microsoft.com/office/drawing/2014/main" val="1198883847"/>
                    </a:ext>
                  </a:extLst>
                </a:gridCol>
                <a:gridCol w="2298906">
                  <a:extLst>
                    <a:ext uri="{9D8B030D-6E8A-4147-A177-3AD203B41FA5}">
                      <a16:colId xmlns:a16="http://schemas.microsoft.com/office/drawing/2014/main" val="3992590125"/>
                    </a:ext>
                  </a:extLst>
                </a:gridCol>
                <a:gridCol w="2108125">
                  <a:extLst>
                    <a:ext uri="{9D8B030D-6E8A-4147-A177-3AD203B41FA5}">
                      <a16:colId xmlns:a16="http://schemas.microsoft.com/office/drawing/2014/main" val="2119943692"/>
                    </a:ext>
                  </a:extLst>
                </a:gridCol>
                <a:gridCol w="2298906">
                  <a:extLst>
                    <a:ext uri="{9D8B030D-6E8A-4147-A177-3AD203B41FA5}">
                      <a16:colId xmlns:a16="http://schemas.microsoft.com/office/drawing/2014/main" val="255252061"/>
                    </a:ext>
                  </a:extLst>
                </a:gridCol>
              </a:tblGrid>
              <a:tr h="790575">
                <a:tc gridSpan="9">
                  <a:txBody>
                    <a:bodyPr/>
                    <a:lstStyle/>
                    <a:p>
                      <a:pPr algn="ctr" fontAlgn="ctr"/>
                      <a:r>
                        <a:rPr lang="en-US" sz="4800" b="0" i="0" u="none" strike="noStrike" dirty="0">
                          <a:solidFill>
                            <a:srgbClr val="FFFFFF"/>
                          </a:solidFill>
                          <a:effectLst/>
                          <a:latin typeface="Calibri" panose="020F0502020204030204" pitchFamily="34" charset="0"/>
                        </a:rPr>
                        <a:t>UUT1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38406510"/>
                  </a:ext>
                </a:extLst>
              </a:tr>
              <a:tr h="781050">
                <a:tc rowSpan="3">
                  <a:txBody>
                    <a:bodyPr/>
                    <a:lstStyle/>
                    <a:p>
                      <a:pPr algn="ctr" fontAlgn="ctr"/>
                      <a:r>
                        <a:rPr lang="en-US" sz="4800" b="0" i="0" u="none" strike="noStrike">
                          <a:solidFill>
                            <a:srgbClr val="000000"/>
                          </a:solidFill>
                          <a:effectLst/>
                          <a:latin typeface="Calibri" panose="020F0502020204030204" pitchFamily="34" charset="0"/>
                        </a:rPr>
                        <a:t>CI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4800" b="0" i="0" u="none" strike="noStrike" dirty="0">
                          <a:solidFill>
                            <a:srgbClr val="000000"/>
                          </a:solidFill>
                          <a:effectLst/>
                          <a:latin typeface="Calibri" panose="020F0502020204030204" pitchFamily="34" charset="0"/>
                        </a:rPr>
                        <a:t>3D </a:t>
                      </a:r>
                      <a:r>
                        <a:rPr lang="en-US" sz="4800" b="0" i="0" u="none" strike="noStrike" dirty="0" err="1">
                          <a:solidFill>
                            <a:srgbClr val="000000"/>
                          </a:solidFill>
                          <a:effectLst/>
                          <a:latin typeface="Calibri" panose="020F0502020204030204" pitchFamily="34" charset="0"/>
                        </a:rPr>
                        <a:t>Pos</a:t>
                      </a:r>
                      <a:r>
                        <a:rPr lang="en-US" sz="4800" b="0" i="0" u="none" strike="noStrike" dirty="0">
                          <a:solidFill>
                            <a:srgbClr val="000000"/>
                          </a:solidFill>
                          <a:effectLst/>
                          <a:latin typeface="Calibri" panose="020F0502020204030204" pitchFamily="34" charset="0"/>
                        </a:rPr>
                        <a:t> RMS (m)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800" b="0" i="0" u="none" strike="noStrike" dirty="0">
                          <a:solidFill>
                            <a:srgbClr val="000000"/>
                          </a:solidFill>
                          <a:effectLst/>
                          <a:latin typeface="Calibri" panose="020F0502020204030204" pitchFamily="34" charset="0"/>
                        </a:rPr>
                        <a:t>3D </a:t>
                      </a:r>
                      <a:r>
                        <a:rPr lang="en-US" sz="4800" b="0" i="0" u="none" strike="noStrike" dirty="0" err="1">
                          <a:solidFill>
                            <a:srgbClr val="000000"/>
                          </a:solidFill>
                          <a:effectLst/>
                          <a:latin typeface="Calibri" panose="020F0502020204030204" pitchFamily="34" charset="0"/>
                        </a:rPr>
                        <a:t>Vel</a:t>
                      </a:r>
                      <a:r>
                        <a:rPr lang="en-US" sz="4800" b="0" i="0" u="none" strike="noStrike" dirty="0">
                          <a:solidFill>
                            <a:srgbClr val="000000"/>
                          </a:solidFill>
                          <a:effectLst/>
                          <a:latin typeface="Calibri" panose="020F0502020204030204" pitchFamily="34" charset="0"/>
                        </a:rPr>
                        <a:t> RMS (m/s)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03319706"/>
                  </a:ext>
                </a:extLst>
              </a:tr>
              <a:tr h="781050">
                <a:tc vMerge="1">
                  <a:txBody>
                    <a:bodyPr/>
                    <a:lstStyle/>
                    <a:p>
                      <a:endParaRPr lang="en-US"/>
                    </a:p>
                  </a:txBody>
                  <a:tcPr/>
                </a:tc>
                <a:tc gridSpan="2">
                  <a:txBody>
                    <a:bodyPr/>
                    <a:lstStyle/>
                    <a:p>
                      <a:pPr algn="ctr" fontAlgn="ctr"/>
                      <a:r>
                        <a:rPr lang="en-US" sz="4800" b="0" i="0" u="none" strike="noStrike" dirty="0">
                          <a:solidFill>
                            <a:srgbClr val="000000"/>
                          </a:solidFill>
                          <a:effectLst/>
                          <a:latin typeface="Calibri" panose="020F0502020204030204" pitchFamily="34" charset="0"/>
                        </a:rPr>
                        <a:t>Benign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algn="ctr" fontAlgn="ctr"/>
                      <a:r>
                        <a:rPr lang="en-US" sz="4800" b="0" i="0" u="none" strike="noStrike" dirty="0">
                          <a:solidFill>
                            <a:srgbClr val="000000"/>
                          </a:solidFill>
                          <a:effectLst/>
                          <a:latin typeface="Calibri" panose="020F0502020204030204" pitchFamily="34" charset="0"/>
                        </a:rPr>
                        <a:t>Contested</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algn="ctr" fontAlgn="ctr"/>
                      <a:r>
                        <a:rPr lang="en-US" sz="4800" b="0" i="0" u="none" strike="noStrike" dirty="0">
                          <a:solidFill>
                            <a:srgbClr val="000000"/>
                          </a:solidFill>
                          <a:effectLst/>
                          <a:latin typeface="Calibri" panose="020F0502020204030204" pitchFamily="34" charset="0"/>
                        </a:rPr>
                        <a:t>Benign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algn="ctr" fontAlgn="ctr"/>
                      <a:r>
                        <a:rPr lang="en-US" sz="4800" b="0" i="0" u="none" strike="noStrike" dirty="0">
                          <a:solidFill>
                            <a:srgbClr val="000000"/>
                          </a:solidFill>
                          <a:effectLst/>
                          <a:latin typeface="Calibri" panose="020F0502020204030204" pitchFamily="34" charset="0"/>
                        </a:rPr>
                        <a:t>Contested</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extLst>
                  <a:ext uri="{0D108BD9-81ED-4DB2-BD59-A6C34878D82A}">
                    <a16:rowId xmlns:a16="http://schemas.microsoft.com/office/drawing/2014/main" val="1129859912"/>
                  </a:ext>
                </a:extLst>
              </a:tr>
              <a:tr h="781050">
                <a:tc vMerge="1">
                  <a:txBody>
                    <a:bodyPr/>
                    <a:lstStyle/>
                    <a:p>
                      <a:endParaRPr lang="en-US"/>
                    </a:p>
                  </a:txBody>
                  <a:tcPr/>
                </a:tc>
                <a:tc>
                  <a:txBody>
                    <a:bodyPr/>
                    <a:lstStyle/>
                    <a:p>
                      <a:pPr algn="ctr" fontAlgn="ctr"/>
                      <a:r>
                        <a:rPr lang="en-US" sz="4800" b="0" i="0" u="none" strike="noStrike">
                          <a:solidFill>
                            <a:srgbClr val="000000"/>
                          </a:solidFill>
                          <a:effectLst/>
                          <a:latin typeface="Calibri" panose="020F0502020204030204" pitchFamily="34" charset="0"/>
                        </a:rPr>
                        <a:t>Uncorr</a:t>
                      </a:r>
                    </a:p>
                  </a:txBody>
                  <a:tcPr marL="9525" marR="9525" marT="9525"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All Data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Uncorr</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All Data</a:t>
                      </a:r>
                    </a:p>
                  </a:txBody>
                  <a:tcPr marL="9525" marR="9525" marT="9525"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Uncorr</a:t>
                      </a:r>
                    </a:p>
                  </a:txBody>
                  <a:tcPr marL="9525" marR="9525" marT="9525"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All Data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Uncorr</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All Data</a:t>
                      </a:r>
                    </a:p>
                  </a:txBody>
                  <a:tcPr marL="9525" marR="9525" marT="9525"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4637745"/>
                  </a:ext>
                </a:extLst>
              </a:tr>
              <a:tr h="781050">
                <a:tc>
                  <a:txBody>
                    <a:bodyPr/>
                    <a:lstStyle/>
                    <a:p>
                      <a:pPr algn="ctr" fontAlgn="ctr"/>
                      <a:r>
                        <a:rPr lang="en-US" sz="4800" b="0" i="0" u="none" strike="noStrike">
                          <a:solidFill>
                            <a:srgbClr val="000000"/>
                          </a:solidFill>
                          <a:effectLst/>
                          <a:latin typeface="Calibri" panose="020F0502020204030204" pitchFamily="34" charset="0"/>
                        </a:rPr>
                        <a:t>80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4636</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3559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55.93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105.2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18.22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24.95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8.29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18.10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7105797"/>
                  </a:ext>
                </a:extLst>
              </a:tr>
              <a:tr h="781050">
                <a:tc>
                  <a:txBody>
                    <a:bodyPr/>
                    <a:lstStyle/>
                    <a:p>
                      <a:pPr algn="ctr" fontAlgn="ctr"/>
                      <a:r>
                        <a:rPr lang="en-US" sz="4800" b="0" i="0" u="none" strike="noStrike">
                          <a:solidFill>
                            <a:srgbClr val="000000"/>
                          </a:solidFill>
                          <a:effectLst/>
                          <a:latin typeface="Calibri" panose="020F0502020204030204" pitchFamily="34" charset="0"/>
                        </a:rPr>
                        <a:t>90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4683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3569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55.25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105.6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18.31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25.02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8.34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18.17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8499820"/>
                  </a:ext>
                </a:extLst>
              </a:tr>
              <a:tr h="790575">
                <a:tc>
                  <a:txBody>
                    <a:bodyPr/>
                    <a:lstStyle/>
                    <a:p>
                      <a:pPr algn="ctr" fontAlgn="ctr"/>
                      <a:r>
                        <a:rPr lang="en-US" sz="4800" b="0" i="0" u="none" strike="noStrike">
                          <a:solidFill>
                            <a:srgbClr val="000000"/>
                          </a:solidFill>
                          <a:effectLst/>
                          <a:latin typeface="Calibri" panose="020F0502020204030204" pitchFamily="34" charset="0"/>
                        </a:rPr>
                        <a:t>95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4722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3577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55.50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106.0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18.39</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25.08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8.38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800" b="0" i="0" u="none" strike="noStrike" dirty="0">
                          <a:solidFill>
                            <a:srgbClr val="000000"/>
                          </a:solidFill>
                          <a:effectLst/>
                          <a:latin typeface="Calibri" panose="020F0502020204030204" pitchFamily="34" charset="0"/>
                        </a:rPr>
                        <a:t>18.22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2208938"/>
                  </a:ext>
                </a:extLst>
              </a:tr>
            </a:tbl>
          </a:graphicData>
        </a:graphic>
      </p:graphicFrame>
      <p:pic>
        <p:nvPicPr>
          <p:cNvPr id="32" name="Picture 3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3590" y="266043"/>
            <a:ext cx="4483586" cy="4424527"/>
          </a:xfrm>
          <a:prstGeom prst="rect">
            <a:avLst/>
          </a:prstGeom>
        </p:spPr>
      </p:pic>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38470" y="266044"/>
            <a:ext cx="4308899" cy="4424527"/>
          </a:xfrm>
          <a:prstGeom prst="rect">
            <a:avLst/>
          </a:prstGeom>
        </p:spPr>
      </p:pic>
      <p:sp>
        <p:nvSpPr>
          <p:cNvPr id="35" name="Rectangle 34">
            <a:extLst>
              <a:ext uri="{FF2B5EF4-FFF2-40B4-BE49-F238E27FC236}">
                <a16:creationId xmlns:a16="http://schemas.microsoft.com/office/drawing/2014/main" id="{AD4B2F5D-797C-487F-AB3D-C5B989D11EA1}"/>
              </a:ext>
            </a:extLst>
          </p:cNvPr>
          <p:cNvSpPr/>
          <p:nvPr/>
        </p:nvSpPr>
        <p:spPr>
          <a:xfrm>
            <a:off x="183589" y="5564761"/>
            <a:ext cx="11813844" cy="1299205"/>
          </a:xfrm>
          <a:prstGeom prst="rect">
            <a:avLst/>
          </a:prstGeom>
          <a:gradFill>
            <a:gsLst>
              <a:gs pos="25000">
                <a:schemeClr val="accent1">
                  <a:lumMod val="50000"/>
                </a:schemeClr>
              </a:gs>
              <a:gs pos="67000">
                <a:schemeClr val="accent1">
                  <a:lumMod val="97000"/>
                  <a:lumOff val="3000"/>
                </a:schemeClr>
              </a:gs>
              <a:gs pos="100000">
                <a:schemeClr val="accent1">
                  <a:lumMod val="60000"/>
                  <a:lumOff val="40000"/>
                </a:schemeClr>
              </a:gs>
            </a:gsLst>
            <a:lin ang="16200000" scaled="1"/>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4800" dirty="0"/>
              <a:t>Introduction &amp; Data</a:t>
            </a:r>
          </a:p>
        </p:txBody>
      </p:sp>
      <p:graphicFrame>
        <p:nvGraphicFramePr>
          <p:cNvPr id="36" name="Table 35"/>
          <p:cNvGraphicFramePr>
            <a:graphicFrameLocks noGrp="1"/>
          </p:cNvGraphicFramePr>
          <p:nvPr>
            <p:extLst>
              <p:ext uri="{D42A27DB-BD31-4B8C-83A1-F6EECF244321}">
                <p14:modId xmlns:p14="http://schemas.microsoft.com/office/powerpoint/2010/main" val="3234249765"/>
              </p:ext>
            </p:extLst>
          </p:nvPr>
        </p:nvGraphicFramePr>
        <p:xfrm>
          <a:off x="12337012" y="20518441"/>
          <a:ext cx="19431000" cy="5486400"/>
        </p:xfrm>
        <a:graphic>
          <a:graphicData uri="http://schemas.openxmlformats.org/drawingml/2006/table">
            <a:tbl>
              <a:tblPr/>
              <a:tblGrid>
                <a:gridCol w="1802876">
                  <a:extLst>
                    <a:ext uri="{9D8B030D-6E8A-4147-A177-3AD203B41FA5}">
                      <a16:colId xmlns:a16="http://schemas.microsoft.com/office/drawing/2014/main" val="3705003262"/>
                    </a:ext>
                  </a:extLst>
                </a:gridCol>
                <a:gridCol w="2108125">
                  <a:extLst>
                    <a:ext uri="{9D8B030D-6E8A-4147-A177-3AD203B41FA5}">
                      <a16:colId xmlns:a16="http://schemas.microsoft.com/office/drawing/2014/main" val="4232512561"/>
                    </a:ext>
                  </a:extLst>
                </a:gridCol>
                <a:gridCol w="2298906">
                  <a:extLst>
                    <a:ext uri="{9D8B030D-6E8A-4147-A177-3AD203B41FA5}">
                      <a16:colId xmlns:a16="http://schemas.microsoft.com/office/drawing/2014/main" val="543258709"/>
                    </a:ext>
                  </a:extLst>
                </a:gridCol>
                <a:gridCol w="2108125">
                  <a:extLst>
                    <a:ext uri="{9D8B030D-6E8A-4147-A177-3AD203B41FA5}">
                      <a16:colId xmlns:a16="http://schemas.microsoft.com/office/drawing/2014/main" val="3568618566"/>
                    </a:ext>
                  </a:extLst>
                </a:gridCol>
                <a:gridCol w="2298906">
                  <a:extLst>
                    <a:ext uri="{9D8B030D-6E8A-4147-A177-3AD203B41FA5}">
                      <a16:colId xmlns:a16="http://schemas.microsoft.com/office/drawing/2014/main" val="3110809528"/>
                    </a:ext>
                  </a:extLst>
                </a:gridCol>
                <a:gridCol w="2108125">
                  <a:extLst>
                    <a:ext uri="{9D8B030D-6E8A-4147-A177-3AD203B41FA5}">
                      <a16:colId xmlns:a16="http://schemas.microsoft.com/office/drawing/2014/main" val="2915595383"/>
                    </a:ext>
                  </a:extLst>
                </a:gridCol>
                <a:gridCol w="2298906">
                  <a:extLst>
                    <a:ext uri="{9D8B030D-6E8A-4147-A177-3AD203B41FA5}">
                      <a16:colId xmlns:a16="http://schemas.microsoft.com/office/drawing/2014/main" val="2224859501"/>
                    </a:ext>
                  </a:extLst>
                </a:gridCol>
                <a:gridCol w="2108125">
                  <a:extLst>
                    <a:ext uri="{9D8B030D-6E8A-4147-A177-3AD203B41FA5}">
                      <a16:colId xmlns:a16="http://schemas.microsoft.com/office/drawing/2014/main" val="1005740320"/>
                    </a:ext>
                  </a:extLst>
                </a:gridCol>
                <a:gridCol w="2298906">
                  <a:extLst>
                    <a:ext uri="{9D8B030D-6E8A-4147-A177-3AD203B41FA5}">
                      <a16:colId xmlns:a16="http://schemas.microsoft.com/office/drawing/2014/main" val="2018491221"/>
                    </a:ext>
                  </a:extLst>
                </a:gridCol>
              </a:tblGrid>
              <a:tr h="790575">
                <a:tc gridSpan="9">
                  <a:txBody>
                    <a:bodyPr/>
                    <a:lstStyle/>
                    <a:p>
                      <a:pPr algn="ctr" fontAlgn="ctr"/>
                      <a:r>
                        <a:rPr lang="en-US" sz="4800" b="0" i="0" u="none" strike="noStrike" dirty="0">
                          <a:solidFill>
                            <a:srgbClr val="FFFFFF"/>
                          </a:solidFill>
                          <a:effectLst/>
                          <a:latin typeface="Calibri" panose="020F0502020204030204" pitchFamily="34" charset="0"/>
                        </a:rPr>
                        <a:t>UUT2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79099160"/>
                  </a:ext>
                </a:extLst>
              </a:tr>
              <a:tr h="781050">
                <a:tc rowSpan="3">
                  <a:txBody>
                    <a:bodyPr/>
                    <a:lstStyle/>
                    <a:p>
                      <a:pPr algn="ctr" fontAlgn="ctr"/>
                      <a:r>
                        <a:rPr lang="en-US" sz="4800" b="0" i="0" u="none" strike="noStrike">
                          <a:solidFill>
                            <a:srgbClr val="000000"/>
                          </a:solidFill>
                          <a:effectLst/>
                          <a:latin typeface="Calibri" panose="020F0502020204030204" pitchFamily="34" charset="0"/>
                        </a:rPr>
                        <a:t>CI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4800" b="0" i="0" u="none" strike="noStrike" dirty="0">
                          <a:solidFill>
                            <a:srgbClr val="000000"/>
                          </a:solidFill>
                          <a:effectLst/>
                          <a:latin typeface="Calibri" panose="020F0502020204030204" pitchFamily="34" charset="0"/>
                        </a:rPr>
                        <a:t>3D </a:t>
                      </a:r>
                      <a:r>
                        <a:rPr lang="en-US" sz="4800" b="0" i="0" u="none" strike="noStrike" dirty="0" err="1">
                          <a:solidFill>
                            <a:srgbClr val="000000"/>
                          </a:solidFill>
                          <a:effectLst/>
                          <a:latin typeface="Calibri" panose="020F0502020204030204" pitchFamily="34" charset="0"/>
                        </a:rPr>
                        <a:t>Pos</a:t>
                      </a:r>
                      <a:r>
                        <a:rPr lang="en-US" sz="4800" b="0" i="0" u="none" strike="noStrike" dirty="0">
                          <a:solidFill>
                            <a:srgbClr val="000000"/>
                          </a:solidFill>
                          <a:effectLst/>
                          <a:latin typeface="Calibri" panose="020F0502020204030204" pitchFamily="34" charset="0"/>
                        </a:rPr>
                        <a:t> RMS (m)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800" b="0" i="0" u="none" strike="noStrike" dirty="0">
                          <a:solidFill>
                            <a:srgbClr val="000000"/>
                          </a:solidFill>
                          <a:effectLst/>
                          <a:latin typeface="Calibri" panose="020F0502020204030204" pitchFamily="34" charset="0"/>
                        </a:rPr>
                        <a:t>3D </a:t>
                      </a:r>
                      <a:r>
                        <a:rPr lang="en-US" sz="4800" b="0" i="0" u="none" strike="noStrike" dirty="0" err="1">
                          <a:solidFill>
                            <a:srgbClr val="000000"/>
                          </a:solidFill>
                          <a:effectLst/>
                          <a:latin typeface="Calibri" panose="020F0502020204030204" pitchFamily="34" charset="0"/>
                        </a:rPr>
                        <a:t>Vel</a:t>
                      </a:r>
                      <a:r>
                        <a:rPr lang="en-US" sz="4800" b="0" i="0" u="none" strike="noStrike" dirty="0">
                          <a:solidFill>
                            <a:srgbClr val="000000"/>
                          </a:solidFill>
                          <a:effectLst/>
                          <a:latin typeface="Calibri" panose="020F0502020204030204" pitchFamily="34" charset="0"/>
                        </a:rPr>
                        <a:t> RMS (m/s)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9364576"/>
                  </a:ext>
                </a:extLst>
              </a:tr>
              <a:tr h="781050">
                <a:tc vMerge="1">
                  <a:txBody>
                    <a:bodyPr/>
                    <a:lstStyle/>
                    <a:p>
                      <a:endParaRPr lang="en-US"/>
                    </a:p>
                  </a:txBody>
                  <a:tcPr/>
                </a:tc>
                <a:tc gridSpan="2">
                  <a:txBody>
                    <a:bodyPr/>
                    <a:lstStyle/>
                    <a:p>
                      <a:pPr algn="ctr" fontAlgn="ctr"/>
                      <a:r>
                        <a:rPr lang="en-US" sz="4800" b="0" i="0" u="none" strike="noStrike" dirty="0">
                          <a:solidFill>
                            <a:srgbClr val="000000"/>
                          </a:solidFill>
                          <a:effectLst/>
                          <a:latin typeface="Calibri" panose="020F0502020204030204" pitchFamily="34" charset="0"/>
                        </a:rPr>
                        <a:t>Benign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algn="ctr" fontAlgn="ctr"/>
                      <a:r>
                        <a:rPr lang="en-US" sz="4800" b="0" i="0" u="none" strike="noStrike" dirty="0">
                          <a:solidFill>
                            <a:srgbClr val="000000"/>
                          </a:solidFill>
                          <a:effectLst/>
                          <a:latin typeface="Calibri" panose="020F0502020204030204" pitchFamily="34" charset="0"/>
                        </a:rPr>
                        <a:t>Contested</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algn="ctr" fontAlgn="ctr"/>
                      <a:r>
                        <a:rPr lang="en-US" sz="4800" b="0" i="0" u="none" strike="noStrike" dirty="0">
                          <a:solidFill>
                            <a:srgbClr val="000000"/>
                          </a:solidFill>
                          <a:effectLst/>
                          <a:latin typeface="Calibri" panose="020F0502020204030204" pitchFamily="34" charset="0"/>
                        </a:rPr>
                        <a:t>Benign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algn="ctr" fontAlgn="ctr"/>
                      <a:r>
                        <a:rPr lang="en-US" sz="4800" b="0" i="0" u="none" strike="noStrike" dirty="0">
                          <a:solidFill>
                            <a:srgbClr val="000000"/>
                          </a:solidFill>
                          <a:effectLst/>
                          <a:latin typeface="Calibri" panose="020F0502020204030204" pitchFamily="34" charset="0"/>
                        </a:rPr>
                        <a:t>Contested</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extLst>
                  <a:ext uri="{0D108BD9-81ED-4DB2-BD59-A6C34878D82A}">
                    <a16:rowId xmlns:a16="http://schemas.microsoft.com/office/drawing/2014/main" val="2302250794"/>
                  </a:ext>
                </a:extLst>
              </a:tr>
              <a:tr h="781050">
                <a:tc vMerge="1">
                  <a:txBody>
                    <a:bodyPr/>
                    <a:lstStyle/>
                    <a:p>
                      <a:endParaRPr lang="en-US"/>
                    </a:p>
                  </a:txBody>
                  <a:tcPr/>
                </a:tc>
                <a:tc>
                  <a:txBody>
                    <a:bodyPr/>
                    <a:lstStyle/>
                    <a:p>
                      <a:pPr algn="ctr" fontAlgn="ctr"/>
                      <a:r>
                        <a:rPr lang="en-US" sz="4800" b="0" i="0" u="none" strike="noStrike">
                          <a:solidFill>
                            <a:srgbClr val="000000"/>
                          </a:solidFill>
                          <a:effectLst/>
                          <a:latin typeface="Calibri" panose="020F0502020204030204" pitchFamily="34" charset="0"/>
                        </a:rPr>
                        <a:t>Uncorr</a:t>
                      </a:r>
                    </a:p>
                  </a:txBody>
                  <a:tcPr marL="9525" marR="9525" marT="9525"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All Data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Uncorr</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All Data</a:t>
                      </a:r>
                    </a:p>
                  </a:txBody>
                  <a:tcPr marL="9525" marR="9525" marT="9525"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Uncorr</a:t>
                      </a:r>
                    </a:p>
                  </a:txBody>
                  <a:tcPr marL="9525" marR="9525" marT="9525"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All Data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Uncorr</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All Data</a:t>
                      </a:r>
                    </a:p>
                  </a:txBody>
                  <a:tcPr marL="9525" marR="9525" marT="9525"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9212099"/>
                  </a:ext>
                </a:extLst>
              </a:tr>
              <a:tr h="781050">
                <a:tc>
                  <a:txBody>
                    <a:bodyPr/>
                    <a:lstStyle/>
                    <a:p>
                      <a:pPr algn="ctr" fontAlgn="ctr"/>
                      <a:r>
                        <a:rPr lang="en-US" sz="4800" b="0" i="0" u="none" strike="noStrike">
                          <a:solidFill>
                            <a:srgbClr val="000000"/>
                          </a:solidFill>
                          <a:effectLst/>
                          <a:latin typeface="Calibri" panose="020F0502020204030204" pitchFamily="34" charset="0"/>
                        </a:rPr>
                        <a:t>80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1.737</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2.390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3.514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11.25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0.442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0.255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0.315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1.666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5417456"/>
                  </a:ext>
                </a:extLst>
              </a:tr>
              <a:tr h="781050">
                <a:tc>
                  <a:txBody>
                    <a:bodyPr/>
                    <a:lstStyle/>
                    <a:p>
                      <a:pPr algn="ctr" fontAlgn="ctr"/>
                      <a:r>
                        <a:rPr lang="en-US" sz="4800" b="0" i="0" u="none" strike="noStrike">
                          <a:solidFill>
                            <a:srgbClr val="000000"/>
                          </a:solidFill>
                          <a:effectLst/>
                          <a:latin typeface="Calibri" panose="020F0502020204030204" pitchFamily="34" charset="0"/>
                        </a:rPr>
                        <a:t>90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1.741</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2.396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3.532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11.42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0.443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0.262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0.316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1.692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2853775"/>
                  </a:ext>
                </a:extLst>
              </a:tr>
              <a:tr h="790575">
                <a:tc>
                  <a:txBody>
                    <a:bodyPr/>
                    <a:lstStyle/>
                    <a:p>
                      <a:pPr algn="ctr" fontAlgn="ctr"/>
                      <a:r>
                        <a:rPr lang="en-US" sz="4800" b="0" i="0" u="none" strike="noStrike">
                          <a:solidFill>
                            <a:srgbClr val="000000"/>
                          </a:solidFill>
                          <a:effectLst/>
                          <a:latin typeface="Calibri" panose="020F0502020204030204" pitchFamily="34" charset="0"/>
                        </a:rPr>
                        <a:t>95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1.743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2.402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3.547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11.57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0.444</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0.267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800" b="0" i="0" u="none" strike="noStrike" dirty="0">
                          <a:solidFill>
                            <a:srgbClr val="000000"/>
                          </a:solidFill>
                          <a:effectLst/>
                          <a:latin typeface="Calibri" panose="020F0502020204030204" pitchFamily="34" charset="0"/>
                        </a:rPr>
                        <a:t>0.317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800" b="0" i="0" u="none" strike="noStrike" dirty="0">
                          <a:solidFill>
                            <a:srgbClr val="000000"/>
                          </a:solidFill>
                          <a:effectLst/>
                          <a:latin typeface="Calibri" panose="020F0502020204030204" pitchFamily="34" charset="0"/>
                        </a:rPr>
                        <a:t>1.713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7503050"/>
                  </a:ext>
                </a:extLst>
              </a:tr>
            </a:tbl>
          </a:graphicData>
        </a:graphic>
      </p:graphicFrame>
      <p:graphicFrame>
        <p:nvGraphicFramePr>
          <p:cNvPr id="37" name="Table 36"/>
          <p:cNvGraphicFramePr>
            <a:graphicFrameLocks noGrp="1"/>
          </p:cNvGraphicFramePr>
          <p:nvPr>
            <p:extLst>
              <p:ext uri="{D42A27DB-BD31-4B8C-83A1-F6EECF244321}">
                <p14:modId xmlns:p14="http://schemas.microsoft.com/office/powerpoint/2010/main" val="1366877434"/>
              </p:ext>
            </p:extLst>
          </p:nvPr>
        </p:nvGraphicFramePr>
        <p:xfrm>
          <a:off x="12305341" y="27048180"/>
          <a:ext cx="19431000" cy="5486400"/>
        </p:xfrm>
        <a:graphic>
          <a:graphicData uri="http://schemas.openxmlformats.org/drawingml/2006/table">
            <a:tbl>
              <a:tblPr/>
              <a:tblGrid>
                <a:gridCol w="1802876">
                  <a:extLst>
                    <a:ext uri="{9D8B030D-6E8A-4147-A177-3AD203B41FA5}">
                      <a16:colId xmlns:a16="http://schemas.microsoft.com/office/drawing/2014/main" val="4120076930"/>
                    </a:ext>
                  </a:extLst>
                </a:gridCol>
                <a:gridCol w="2108125">
                  <a:extLst>
                    <a:ext uri="{9D8B030D-6E8A-4147-A177-3AD203B41FA5}">
                      <a16:colId xmlns:a16="http://schemas.microsoft.com/office/drawing/2014/main" val="1291919191"/>
                    </a:ext>
                  </a:extLst>
                </a:gridCol>
                <a:gridCol w="2298906">
                  <a:extLst>
                    <a:ext uri="{9D8B030D-6E8A-4147-A177-3AD203B41FA5}">
                      <a16:colId xmlns:a16="http://schemas.microsoft.com/office/drawing/2014/main" val="3272276352"/>
                    </a:ext>
                  </a:extLst>
                </a:gridCol>
                <a:gridCol w="2108125">
                  <a:extLst>
                    <a:ext uri="{9D8B030D-6E8A-4147-A177-3AD203B41FA5}">
                      <a16:colId xmlns:a16="http://schemas.microsoft.com/office/drawing/2014/main" val="1175510079"/>
                    </a:ext>
                  </a:extLst>
                </a:gridCol>
                <a:gridCol w="2298906">
                  <a:extLst>
                    <a:ext uri="{9D8B030D-6E8A-4147-A177-3AD203B41FA5}">
                      <a16:colId xmlns:a16="http://schemas.microsoft.com/office/drawing/2014/main" val="2843467935"/>
                    </a:ext>
                  </a:extLst>
                </a:gridCol>
                <a:gridCol w="2108125">
                  <a:extLst>
                    <a:ext uri="{9D8B030D-6E8A-4147-A177-3AD203B41FA5}">
                      <a16:colId xmlns:a16="http://schemas.microsoft.com/office/drawing/2014/main" val="3625046541"/>
                    </a:ext>
                  </a:extLst>
                </a:gridCol>
                <a:gridCol w="2298906">
                  <a:extLst>
                    <a:ext uri="{9D8B030D-6E8A-4147-A177-3AD203B41FA5}">
                      <a16:colId xmlns:a16="http://schemas.microsoft.com/office/drawing/2014/main" val="60406507"/>
                    </a:ext>
                  </a:extLst>
                </a:gridCol>
                <a:gridCol w="2108125">
                  <a:extLst>
                    <a:ext uri="{9D8B030D-6E8A-4147-A177-3AD203B41FA5}">
                      <a16:colId xmlns:a16="http://schemas.microsoft.com/office/drawing/2014/main" val="2895312215"/>
                    </a:ext>
                  </a:extLst>
                </a:gridCol>
                <a:gridCol w="2298906">
                  <a:extLst>
                    <a:ext uri="{9D8B030D-6E8A-4147-A177-3AD203B41FA5}">
                      <a16:colId xmlns:a16="http://schemas.microsoft.com/office/drawing/2014/main" val="2328615218"/>
                    </a:ext>
                  </a:extLst>
                </a:gridCol>
              </a:tblGrid>
              <a:tr h="790575">
                <a:tc gridSpan="9">
                  <a:txBody>
                    <a:bodyPr/>
                    <a:lstStyle/>
                    <a:p>
                      <a:pPr algn="ctr" fontAlgn="ctr"/>
                      <a:r>
                        <a:rPr lang="en-US" sz="4800" b="0" i="0" u="none" strike="noStrike" dirty="0">
                          <a:solidFill>
                            <a:srgbClr val="FFFFFF"/>
                          </a:solidFill>
                          <a:effectLst/>
                          <a:latin typeface="Calibri" panose="020F0502020204030204" pitchFamily="34" charset="0"/>
                        </a:rPr>
                        <a:t>UUT3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67170147"/>
                  </a:ext>
                </a:extLst>
              </a:tr>
              <a:tr h="781050">
                <a:tc rowSpan="3">
                  <a:txBody>
                    <a:bodyPr/>
                    <a:lstStyle/>
                    <a:p>
                      <a:pPr algn="ctr" fontAlgn="ctr"/>
                      <a:r>
                        <a:rPr lang="en-US" sz="4800" b="0" i="0" u="none" strike="noStrike">
                          <a:solidFill>
                            <a:srgbClr val="000000"/>
                          </a:solidFill>
                          <a:effectLst/>
                          <a:latin typeface="Calibri" panose="020F0502020204030204" pitchFamily="34" charset="0"/>
                        </a:rPr>
                        <a:t>CI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4800" b="0" i="0" u="none" strike="noStrike" dirty="0">
                          <a:solidFill>
                            <a:srgbClr val="000000"/>
                          </a:solidFill>
                          <a:effectLst/>
                          <a:latin typeface="Calibri" panose="020F0502020204030204" pitchFamily="34" charset="0"/>
                        </a:rPr>
                        <a:t>3D </a:t>
                      </a:r>
                      <a:r>
                        <a:rPr lang="en-US" sz="4800" b="0" i="0" u="none" strike="noStrike" dirty="0" err="1">
                          <a:solidFill>
                            <a:srgbClr val="000000"/>
                          </a:solidFill>
                          <a:effectLst/>
                          <a:latin typeface="Calibri" panose="020F0502020204030204" pitchFamily="34" charset="0"/>
                        </a:rPr>
                        <a:t>Pos</a:t>
                      </a:r>
                      <a:r>
                        <a:rPr lang="en-US" sz="4800" b="0" i="0" u="none" strike="noStrike" dirty="0">
                          <a:solidFill>
                            <a:srgbClr val="000000"/>
                          </a:solidFill>
                          <a:effectLst/>
                          <a:latin typeface="Calibri" panose="020F0502020204030204" pitchFamily="34" charset="0"/>
                        </a:rPr>
                        <a:t> RMS (m)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ctr"/>
                      <a:r>
                        <a:rPr lang="en-US" sz="4800" b="0" i="0" u="none" strike="noStrike" dirty="0">
                          <a:solidFill>
                            <a:srgbClr val="000000"/>
                          </a:solidFill>
                          <a:effectLst/>
                          <a:latin typeface="Calibri" panose="020F0502020204030204" pitchFamily="34" charset="0"/>
                        </a:rPr>
                        <a:t>3D </a:t>
                      </a:r>
                      <a:r>
                        <a:rPr lang="en-US" sz="4800" b="0" i="0" u="none" strike="noStrike" dirty="0" err="1">
                          <a:solidFill>
                            <a:srgbClr val="000000"/>
                          </a:solidFill>
                          <a:effectLst/>
                          <a:latin typeface="Calibri" panose="020F0502020204030204" pitchFamily="34" charset="0"/>
                        </a:rPr>
                        <a:t>Vel</a:t>
                      </a:r>
                      <a:r>
                        <a:rPr lang="en-US" sz="4800" b="0" i="0" u="none" strike="noStrike" dirty="0">
                          <a:solidFill>
                            <a:srgbClr val="000000"/>
                          </a:solidFill>
                          <a:effectLst/>
                          <a:latin typeface="Calibri" panose="020F0502020204030204" pitchFamily="34" charset="0"/>
                        </a:rPr>
                        <a:t> RMS (m/s)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74502806"/>
                  </a:ext>
                </a:extLst>
              </a:tr>
              <a:tr h="781050">
                <a:tc vMerge="1">
                  <a:txBody>
                    <a:bodyPr/>
                    <a:lstStyle/>
                    <a:p>
                      <a:endParaRPr lang="en-US"/>
                    </a:p>
                  </a:txBody>
                  <a:tcPr/>
                </a:tc>
                <a:tc gridSpan="2">
                  <a:txBody>
                    <a:bodyPr/>
                    <a:lstStyle/>
                    <a:p>
                      <a:pPr algn="ctr" fontAlgn="ctr"/>
                      <a:r>
                        <a:rPr lang="en-US" sz="4800" b="0" i="0" u="none" strike="noStrike" dirty="0">
                          <a:solidFill>
                            <a:srgbClr val="000000"/>
                          </a:solidFill>
                          <a:effectLst/>
                          <a:latin typeface="Calibri" panose="020F0502020204030204" pitchFamily="34" charset="0"/>
                        </a:rPr>
                        <a:t>Benign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algn="ctr" fontAlgn="ctr"/>
                      <a:r>
                        <a:rPr lang="en-US" sz="4800" b="0" i="0" u="none" strike="noStrike" dirty="0">
                          <a:solidFill>
                            <a:srgbClr val="000000"/>
                          </a:solidFill>
                          <a:effectLst/>
                          <a:latin typeface="Calibri" panose="020F0502020204030204" pitchFamily="34" charset="0"/>
                        </a:rPr>
                        <a:t>Contested</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algn="ctr" fontAlgn="ctr"/>
                      <a:r>
                        <a:rPr lang="en-US" sz="4800" b="0" i="0" u="none" strike="noStrike" dirty="0">
                          <a:solidFill>
                            <a:srgbClr val="000000"/>
                          </a:solidFill>
                          <a:effectLst/>
                          <a:latin typeface="Calibri" panose="020F0502020204030204" pitchFamily="34" charset="0"/>
                        </a:rPr>
                        <a:t>Benign</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gridSpan="2">
                  <a:txBody>
                    <a:bodyPr/>
                    <a:lstStyle/>
                    <a:p>
                      <a:pPr algn="ctr" fontAlgn="ctr"/>
                      <a:r>
                        <a:rPr lang="en-US" sz="4800" b="0" i="0" u="none" strike="noStrike" dirty="0">
                          <a:solidFill>
                            <a:srgbClr val="000000"/>
                          </a:solidFill>
                          <a:effectLst/>
                          <a:latin typeface="Calibri" panose="020F0502020204030204" pitchFamily="34" charset="0"/>
                        </a:rPr>
                        <a:t>Contested</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extLst>
                  <a:ext uri="{0D108BD9-81ED-4DB2-BD59-A6C34878D82A}">
                    <a16:rowId xmlns:a16="http://schemas.microsoft.com/office/drawing/2014/main" val="3136276069"/>
                  </a:ext>
                </a:extLst>
              </a:tr>
              <a:tr h="781050">
                <a:tc vMerge="1">
                  <a:txBody>
                    <a:bodyPr/>
                    <a:lstStyle/>
                    <a:p>
                      <a:endParaRPr lang="en-US"/>
                    </a:p>
                  </a:txBody>
                  <a:tcPr/>
                </a:tc>
                <a:tc>
                  <a:txBody>
                    <a:bodyPr/>
                    <a:lstStyle/>
                    <a:p>
                      <a:pPr algn="ctr" fontAlgn="ctr"/>
                      <a:r>
                        <a:rPr lang="en-US" sz="4800" b="0" i="0" u="none" strike="noStrike">
                          <a:solidFill>
                            <a:srgbClr val="000000"/>
                          </a:solidFill>
                          <a:effectLst/>
                          <a:latin typeface="Calibri" panose="020F0502020204030204" pitchFamily="34" charset="0"/>
                        </a:rPr>
                        <a:t>Uncorr</a:t>
                      </a:r>
                    </a:p>
                  </a:txBody>
                  <a:tcPr marL="9525" marR="9525" marT="9525"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All Data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Uncorr</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All Data</a:t>
                      </a:r>
                    </a:p>
                  </a:txBody>
                  <a:tcPr marL="9525" marR="9525" marT="9525"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Uncorr</a:t>
                      </a:r>
                    </a:p>
                  </a:txBody>
                  <a:tcPr marL="9525" marR="9525" marT="9525"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All Data</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Uncorr</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All Data</a:t>
                      </a:r>
                    </a:p>
                  </a:txBody>
                  <a:tcPr marL="9525" marR="9525" marT="9525"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1416899"/>
                  </a:ext>
                </a:extLst>
              </a:tr>
              <a:tr h="781050">
                <a:tc>
                  <a:txBody>
                    <a:bodyPr/>
                    <a:lstStyle/>
                    <a:p>
                      <a:pPr algn="ctr" fontAlgn="ctr"/>
                      <a:r>
                        <a:rPr lang="en-US" sz="4800" b="0" i="0" u="none" strike="noStrike">
                          <a:solidFill>
                            <a:srgbClr val="000000"/>
                          </a:solidFill>
                          <a:effectLst/>
                          <a:latin typeface="Calibri" panose="020F0502020204030204" pitchFamily="34" charset="0"/>
                        </a:rPr>
                        <a:t>80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2.820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4.471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1.913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11.912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0.477</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0.401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0.178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0.720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8301844"/>
                  </a:ext>
                </a:extLst>
              </a:tr>
              <a:tr h="781050">
                <a:tc>
                  <a:txBody>
                    <a:bodyPr/>
                    <a:lstStyle/>
                    <a:p>
                      <a:pPr algn="ctr" fontAlgn="ctr"/>
                      <a:r>
                        <a:rPr lang="en-US" sz="4800" b="0" i="0" u="none" strike="noStrike">
                          <a:solidFill>
                            <a:srgbClr val="000000"/>
                          </a:solidFill>
                          <a:effectLst/>
                          <a:latin typeface="Calibri" panose="020F0502020204030204" pitchFamily="34" charset="0"/>
                        </a:rPr>
                        <a:t>90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2.833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4.480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1.920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12.191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0.479</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0.412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0.178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1.767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0708244"/>
                  </a:ext>
                </a:extLst>
              </a:tr>
              <a:tr h="790575">
                <a:tc>
                  <a:txBody>
                    <a:bodyPr/>
                    <a:lstStyle/>
                    <a:p>
                      <a:pPr algn="ctr" fontAlgn="ctr"/>
                      <a:r>
                        <a:rPr lang="en-US" sz="4800" b="0" i="0" u="none" strike="noStrike">
                          <a:solidFill>
                            <a:srgbClr val="000000"/>
                          </a:solidFill>
                          <a:effectLst/>
                          <a:latin typeface="Calibri" panose="020F0502020204030204" pitchFamily="34" charset="0"/>
                        </a:rPr>
                        <a:t>95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2.843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4.487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1.925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12.421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0.480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0.420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800" b="0" i="0" u="none" strike="noStrike">
                          <a:solidFill>
                            <a:srgbClr val="000000"/>
                          </a:solidFill>
                          <a:effectLst/>
                          <a:latin typeface="Calibri" panose="020F0502020204030204" pitchFamily="34" charset="0"/>
                        </a:rPr>
                        <a:t>0.179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4800" b="0" i="0" u="none" strike="noStrike" dirty="0">
                          <a:solidFill>
                            <a:srgbClr val="000000"/>
                          </a:solidFill>
                          <a:effectLst/>
                          <a:latin typeface="Calibri" panose="020F0502020204030204" pitchFamily="34" charset="0"/>
                        </a:rPr>
                        <a:t>1.806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9570653"/>
                  </a:ext>
                </a:extLst>
              </a:tr>
            </a:tbl>
          </a:graphicData>
        </a:graphic>
      </p:graphicFrame>
      <p:sp>
        <p:nvSpPr>
          <p:cNvPr id="38" name="Rectangle 37">
            <a:extLst>
              <a:ext uri="{FF2B5EF4-FFF2-40B4-BE49-F238E27FC236}">
                <a16:creationId xmlns:a16="http://schemas.microsoft.com/office/drawing/2014/main" id="{AD4B2F5D-797C-487F-AB3D-C5B989D11EA1}"/>
              </a:ext>
            </a:extLst>
          </p:cNvPr>
          <p:cNvSpPr/>
          <p:nvPr/>
        </p:nvSpPr>
        <p:spPr>
          <a:xfrm>
            <a:off x="12271185" y="5564760"/>
            <a:ext cx="31476184" cy="1299205"/>
          </a:xfrm>
          <a:prstGeom prst="rect">
            <a:avLst/>
          </a:prstGeom>
          <a:gradFill>
            <a:gsLst>
              <a:gs pos="25000">
                <a:schemeClr val="accent1">
                  <a:lumMod val="50000"/>
                </a:schemeClr>
              </a:gs>
              <a:gs pos="67000">
                <a:schemeClr val="accent1">
                  <a:lumMod val="97000"/>
                  <a:lumOff val="3000"/>
                </a:schemeClr>
              </a:gs>
              <a:gs pos="100000">
                <a:schemeClr val="accent1">
                  <a:lumMod val="60000"/>
                  <a:lumOff val="40000"/>
                </a:schemeClr>
              </a:gs>
            </a:gsLst>
            <a:lin ang="16200000" scaled="1"/>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4800" dirty="0"/>
              <a:t>Methodology &amp; Results</a:t>
            </a:r>
          </a:p>
        </p:txBody>
      </p:sp>
      <p:sp>
        <p:nvSpPr>
          <p:cNvPr id="39" name="Rectangle 38">
            <a:extLst>
              <a:ext uri="{FF2B5EF4-FFF2-40B4-BE49-F238E27FC236}">
                <a16:creationId xmlns:a16="http://schemas.microsoft.com/office/drawing/2014/main" id="{AD4B2F5D-797C-487F-AB3D-C5B989D11EA1}"/>
              </a:ext>
            </a:extLst>
          </p:cNvPr>
          <p:cNvSpPr/>
          <p:nvPr/>
        </p:nvSpPr>
        <p:spPr>
          <a:xfrm>
            <a:off x="129239" y="25943953"/>
            <a:ext cx="11813844" cy="1299205"/>
          </a:xfrm>
          <a:prstGeom prst="rect">
            <a:avLst/>
          </a:prstGeom>
          <a:gradFill>
            <a:gsLst>
              <a:gs pos="25000">
                <a:schemeClr val="accent1">
                  <a:lumMod val="50000"/>
                </a:schemeClr>
              </a:gs>
              <a:gs pos="67000">
                <a:schemeClr val="accent1">
                  <a:lumMod val="97000"/>
                  <a:lumOff val="3000"/>
                </a:schemeClr>
              </a:gs>
              <a:gs pos="100000">
                <a:schemeClr val="accent1">
                  <a:lumMod val="60000"/>
                  <a:lumOff val="40000"/>
                </a:schemeClr>
              </a:gs>
            </a:gsLst>
            <a:lin ang="16200000" scaled="1"/>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4800" dirty="0"/>
              <a:t>Conclusions</a:t>
            </a:r>
          </a:p>
        </p:txBody>
      </p:sp>
      <p:graphicFrame>
        <p:nvGraphicFramePr>
          <p:cNvPr id="43" name="Table 42"/>
          <p:cNvGraphicFramePr>
            <a:graphicFrameLocks noGrp="1"/>
          </p:cNvGraphicFramePr>
          <p:nvPr>
            <p:extLst>
              <p:ext uri="{D42A27DB-BD31-4B8C-83A1-F6EECF244321}">
                <p14:modId xmlns:p14="http://schemas.microsoft.com/office/powerpoint/2010/main" val="3849836561"/>
              </p:ext>
            </p:extLst>
          </p:nvPr>
        </p:nvGraphicFramePr>
        <p:xfrm>
          <a:off x="283572" y="20285469"/>
          <a:ext cx="11613878" cy="4686300"/>
        </p:xfrm>
        <a:graphic>
          <a:graphicData uri="http://schemas.openxmlformats.org/drawingml/2006/table">
            <a:tbl>
              <a:tblPr/>
              <a:tblGrid>
                <a:gridCol w="2959770">
                  <a:extLst>
                    <a:ext uri="{9D8B030D-6E8A-4147-A177-3AD203B41FA5}">
                      <a16:colId xmlns:a16="http://schemas.microsoft.com/office/drawing/2014/main" val="1323610285"/>
                    </a:ext>
                  </a:extLst>
                </a:gridCol>
                <a:gridCol w="3522769">
                  <a:extLst>
                    <a:ext uri="{9D8B030D-6E8A-4147-A177-3AD203B41FA5}">
                      <a16:colId xmlns:a16="http://schemas.microsoft.com/office/drawing/2014/main" val="1018255674"/>
                    </a:ext>
                  </a:extLst>
                </a:gridCol>
                <a:gridCol w="5131339">
                  <a:extLst>
                    <a:ext uri="{9D8B030D-6E8A-4147-A177-3AD203B41FA5}">
                      <a16:colId xmlns:a16="http://schemas.microsoft.com/office/drawing/2014/main" val="3978321505"/>
                    </a:ext>
                  </a:extLst>
                </a:gridCol>
              </a:tblGrid>
              <a:tr h="781050">
                <a:tc gridSpan="3">
                  <a:txBody>
                    <a:bodyPr/>
                    <a:lstStyle/>
                    <a:p>
                      <a:pPr algn="ctr" fontAlgn="b"/>
                      <a:r>
                        <a:rPr lang="en-US" sz="4800" b="0" i="0" u="none" strike="noStrike" dirty="0">
                          <a:solidFill>
                            <a:srgbClr val="FFFFFF"/>
                          </a:solidFill>
                          <a:effectLst/>
                          <a:latin typeface="Calibri" panose="020F0502020204030204" pitchFamily="34" charset="0"/>
                        </a:rPr>
                        <a:t>Flight Hours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3422154"/>
                  </a:ext>
                </a:extLst>
              </a:tr>
              <a:tr h="781050">
                <a:tc>
                  <a:txBody>
                    <a:bodyPr/>
                    <a:lstStyle/>
                    <a:p>
                      <a:pPr algn="ctr" fontAlgn="b"/>
                      <a:endParaRPr lang="en-US" sz="48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4800" b="0" i="0" u="none" strike="noStrike">
                          <a:solidFill>
                            <a:srgbClr val="000000"/>
                          </a:solidFill>
                          <a:effectLst/>
                          <a:latin typeface="Calibri" panose="020F0502020204030204" pitchFamily="34" charset="0"/>
                        </a:rPr>
                        <a:t>Benign</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4800" b="0" i="0" u="none" strike="noStrike">
                          <a:solidFill>
                            <a:srgbClr val="000000"/>
                          </a:solidFill>
                          <a:effectLst/>
                          <a:latin typeface="Calibri" panose="020F0502020204030204" pitchFamily="34" charset="0"/>
                        </a:rPr>
                        <a:t>Contested</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1938359"/>
                  </a:ext>
                </a:extLst>
              </a:tr>
              <a:tr h="781050">
                <a:tc>
                  <a:txBody>
                    <a:bodyPr/>
                    <a:lstStyle/>
                    <a:p>
                      <a:pPr algn="ctr" fontAlgn="b"/>
                      <a:r>
                        <a:rPr lang="en-US" sz="4800" b="0" i="0" u="none" strike="noStrike">
                          <a:solidFill>
                            <a:srgbClr val="000000"/>
                          </a:solidFill>
                          <a:effectLst/>
                          <a:latin typeface="Calibri" panose="020F0502020204030204" pitchFamily="34" charset="0"/>
                        </a:rPr>
                        <a:t>UUT1</a:t>
                      </a:r>
                    </a:p>
                  </a:txBody>
                  <a:tcPr marL="9525" marR="9525" marT="9525" marB="0" anchor="b">
                    <a:lnL>
                      <a:noFill/>
                    </a:lnL>
                    <a:lnR>
                      <a:noFill/>
                    </a:lnR>
                    <a:lnT>
                      <a:noFill/>
                    </a:lnT>
                    <a:lnB>
                      <a:noFill/>
                    </a:lnB>
                  </a:tcPr>
                </a:tc>
                <a:tc>
                  <a:txBody>
                    <a:bodyPr/>
                    <a:lstStyle/>
                    <a:p>
                      <a:pPr algn="ctr" fontAlgn="b"/>
                      <a:r>
                        <a:rPr lang="en-US" sz="4800" b="0" i="0" u="none" strike="noStrike" dirty="0">
                          <a:solidFill>
                            <a:srgbClr val="000000"/>
                          </a:solidFill>
                          <a:effectLst/>
                          <a:latin typeface="Calibri" panose="020F0502020204030204" pitchFamily="34" charset="0"/>
                        </a:rPr>
                        <a:t> 10</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4800" b="0" i="0" u="none" strike="noStrike" dirty="0">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52654013"/>
                  </a:ext>
                </a:extLst>
              </a:tr>
              <a:tr h="781050">
                <a:tc>
                  <a:txBody>
                    <a:bodyPr/>
                    <a:lstStyle/>
                    <a:p>
                      <a:pPr algn="ctr" fontAlgn="b"/>
                      <a:r>
                        <a:rPr lang="en-US" sz="4800" b="0" i="0" u="none" strike="noStrike">
                          <a:solidFill>
                            <a:srgbClr val="000000"/>
                          </a:solidFill>
                          <a:effectLst/>
                          <a:latin typeface="Calibri" panose="020F0502020204030204" pitchFamily="34" charset="0"/>
                        </a:rPr>
                        <a:t>UUT2</a:t>
                      </a:r>
                    </a:p>
                  </a:txBody>
                  <a:tcPr marL="9525" marR="9525" marT="9525" marB="0" anchor="b">
                    <a:lnL>
                      <a:noFill/>
                    </a:lnL>
                    <a:lnR>
                      <a:noFill/>
                    </a:lnR>
                    <a:lnT>
                      <a:noFill/>
                    </a:lnT>
                    <a:lnB>
                      <a:noFill/>
                    </a:lnB>
                  </a:tcPr>
                </a:tc>
                <a:tc>
                  <a:txBody>
                    <a:bodyPr/>
                    <a:lstStyle/>
                    <a:p>
                      <a:pPr algn="ctr" fontAlgn="b"/>
                      <a:r>
                        <a:rPr lang="en-US" sz="4800" b="0" i="0" u="none" strike="noStrike" dirty="0">
                          <a:solidFill>
                            <a:srgbClr val="000000"/>
                          </a:solidFill>
                          <a:effectLst/>
                          <a:latin typeface="Calibri" panose="020F0502020204030204" pitchFamily="34" charset="0"/>
                        </a:rPr>
                        <a:t> 22.5</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4800" b="0" i="0" u="none" strike="noStrike" dirty="0">
                          <a:solidFill>
                            <a:srgbClr val="000000"/>
                          </a:solidFill>
                          <a:effectLst/>
                          <a:latin typeface="Calibri" panose="020F0502020204030204" pitchFamily="34" charset="0"/>
                        </a:rPr>
                        <a:t>31.5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376730356"/>
                  </a:ext>
                </a:extLst>
              </a:tr>
              <a:tr h="781050">
                <a:tc>
                  <a:txBody>
                    <a:bodyPr/>
                    <a:lstStyle/>
                    <a:p>
                      <a:pPr algn="ctr" fontAlgn="b"/>
                      <a:r>
                        <a:rPr lang="en-US" sz="4800" b="0" i="0" u="none" strike="noStrike">
                          <a:solidFill>
                            <a:srgbClr val="000000"/>
                          </a:solidFill>
                          <a:effectLst/>
                          <a:latin typeface="Calibri" panose="020F0502020204030204" pitchFamily="34" charset="0"/>
                        </a:rPr>
                        <a:t>UUT3</a:t>
                      </a:r>
                    </a:p>
                  </a:txBody>
                  <a:tcPr marL="9525" marR="9525" marT="9525" marB="0" anchor="b">
                    <a:lnL>
                      <a:noFill/>
                    </a:lnL>
                    <a:lnR>
                      <a:noFill/>
                    </a:lnR>
                    <a:lnT>
                      <a:noFill/>
                    </a:lnT>
                    <a:lnB>
                      <a:noFill/>
                    </a:lnB>
                  </a:tcPr>
                </a:tc>
                <a:tc>
                  <a:txBody>
                    <a:bodyPr/>
                    <a:lstStyle/>
                    <a:p>
                      <a:pPr algn="ctr" fontAlgn="b"/>
                      <a:r>
                        <a:rPr lang="en-US" sz="4800" b="0" i="0" u="none" strike="noStrike" dirty="0">
                          <a:solidFill>
                            <a:srgbClr val="000000"/>
                          </a:solidFill>
                          <a:effectLst/>
                          <a:latin typeface="Calibri" panose="020F0502020204030204" pitchFamily="34" charset="0"/>
                        </a:rPr>
                        <a:t> 12.5</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4800" b="0" i="0" u="none" strike="noStrike" dirty="0">
                          <a:solidFill>
                            <a:srgbClr val="000000"/>
                          </a:solidFill>
                          <a:effectLst/>
                          <a:latin typeface="Calibri" panose="020F0502020204030204" pitchFamily="34" charset="0"/>
                        </a:rPr>
                        <a:t>17.5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209969831"/>
                  </a:ext>
                </a:extLst>
              </a:tr>
              <a:tr h="781050">
                <a:tc>
                  <a:txBody>
                    <a:bodyPr/>
                    <a:lstStyle/>
                    <a:p>
                      <a:pPr algn="ctr" fontAlgn="b"/>
                      <a:r>
                        <a:rPr lang="en-US" sz="4800" b="0" i="0" u="none" strike="noStrike" dirty="0">
                          <a:solidFill>
                            <a:srgbClr val="000000"/>
                          </a:solidFill>
                          <a:effectLst/>
                          <a:latin typeface="Calibri" panose="020F0502020204030204" pitchFamily="34" charset="0"/>
                        </a:rPr>
                        <a:t>Ref</a:t>
                      </a:r>
                    </a:p>
                  </a:txBody>
                  <a:tcPr marL="9525" marR="9525" marT="9525" marB="0" anchor="b">
                    <a:lnL>
                      <a:noFill/>
                    </a:lnL>
                    <a:lnR>
                      <a:noFill/>
                    </a:lnR>
                    <a:lnT>
                      <a:noFill/>
                    </a:lnT>
                    <a:lnB>
                      <a:noFill/>
                    </a:lnB>
                  </a:tcPr>
                </a:tc>
                <a:tc>
                  <a:txBody>
                    <a:bodyPr/>
                    <a:lstStyle/>
                    <a:p>
                      <a:pPr algn="ctr" fontAlgn="b"/>
                      <a:r>
                        <a:rPr lang="en-US" sz="4800" b="0" i="0" u="none" strike="noStrike" dirty="0">
                          <a:solidFill>
                            <a:srgbClr val="000000"/>
                          </a:solidFill>
                          <a:effectLst/>
                          <a:latin typeface="Calibri" panose="020F0502020204030204" pitchFamily="34" charset="0"/>
                        </a:rPr>
                        <a:t> 45</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4800" b="0" i="0" u="none" strike="noStrike" dirty="0">
                          <a:solidFill>
                            <a:srgbClr val="000000"/>
                          </a:solidFill>
                          <a:effectLst/>
                          <a:latin typeface="Calibri" panose="020F0502020204030204" pitchFamily="34" charset="0"/>
                        </a:rPr>
                        <a:t>63</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29553910"/>
                  </a:ext>
                </a:extLst>
              </a:tr>
            </a:tbl>
          </a:graphicData>
        </a:graphic>
      </p:graphicFrame>
      <p:grpSp>
        <p:nvGrpSpPr>
          <p:cNvPr id="18" name="Group 17"/>
          <p:cNvGrpSpPr/>
          <p:nvPr/>
        </p:nvGrpSpPr>
        <p:grpSpPr>
          <a:xfrm>
            <a:off x="12246347" y="7337523"/>
            <a:ext cx="9695783" cy="6130941"/>
            <a:chOff x="4339070" y="815758"/>
            <a:chExt cx="20273530" cy="14644876"/>
          </a:xfrm>
        </p:grpSpPr>
        <p:pic>
          <p:nvPicPr>
            <p:cNvPr id="19" name="Picture 18" descr="Chart, line chart&#10;&#10;Description automatically generated">
              <a:extLst>
                <a:ext uri="{FF2B5EF4-FFF2-40B4-BE49-F238E27FC236}">
                  <a16:creationId xmlns:a16="http://schemas.microsoft.com/office/drawing/2014/main" id="{309E9E1E-B90F-4844-8F0C-273CD70D94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83955" y="815758"/>
              <a:ext cx="19728645" cy="12708320"/>
            </a:xfrm>
            <a:prstGeom prst="rect">
              <a:avLst/>
            </a:prstGeom>
          </p:spPr>
        </p:pic>
        <p:cxnSp>
          <p:nvCxnSpPr>
            <p:cNvPr id="20" name="Straight Connector 19"/>
            <p:cNvCxnSpPr/>
            <p:nvPr/>
          </p:nvCxnSpPr>
          <p:spPr>
            <a:xfrm>
              <a:off x="6876487" y="9111104"/>
              <a:ext cx="17145563" cy="1146"/>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3713541" y="9126097"/>
              <a:ext cx="0" cy="4100953"/>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13492316" y="8917675"/>
              <a:ext cx="442451" cy="38685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3075514" y="13227050"/>
              <a:ext cx="1395112" cy="1249807"/>
            </a:xfrm>
            <a:prstGeom prst="rect">
              <a:avLst/>
            </a:prstGeom>
            <a:noFill/>
          </p:spPr>
          <p:txBody>
            <a:bodyPr wrap="square" rtlCol="0">
              <a:spAutoFit/>
            </a:bodyPr>
            <a:lstStyle/>
            <a:p>
              <a:pPr algn="ctr"/>
              <a:r>
                <a:rPr lang="en-US" sz="2800" dirty="0" err="1"/>
                <a:t>idx</a:t>
              </a:r>
              <a:endParaRPr lang="en-US" sz="2800" dirty="0"/>
            </a:p>
          </p:txBody>
        </p:sp>
        <p:sp>
          <p:nvSpPr>
            <p:cNvPr id="24" name="TextBox 23"/>
            <p:cNvSpPr txBox="1"/>
            <p:nvPr/>
          </p:nvSpPr>
          <p:spPr>
            <a:xfrm>
              <a:off x="6876488" y="14210827"/>
              <a:ext cx="17145564" cy="1249807"/>
            </a:xfrm>
            <a:prstGeom prst="rect">
              <a:avLst/>
            </a:prstGeom>
            <a:noFill/>
          </p:spPr>
          <p:txBody>
            <a:bodyPr wrap="square" rtlCol="0">
              <a:spAutoFit/>
            </a:bodyPr>
            <a:lstStyle/>
            <a:p>
              <a:pPr algn="ctr"/>
              <a:r>
                <a:rPr lang="en-US" sz="2800" dirty="0"/>
                <a:t>Autocorrelation lag index</a:t>
              </a:r>
            </a:p>
          </p:txBody>
        </p:sp>
        <p:sp>
          <p:nvSpPr>
            <p:cNvPr id="26" name="TextBox 25"/>
            <p:cNvSpPr txBox="1"/>
            <p:nvPr/>
          </p:nvSpPr>
          <p:spPr>
            <a:xfrm rot="16200000">
              <a:off x="-709459" y="6191527"/>
              <a:ext cx="11125201" cy="1028143"/>
            </a:xfrm>
            <a:prstGeom prst="rect">
              <a:avLst/>
            </a:prstGeom>
            <a:noFill/>
          </p:spPr>
          <p:txBody>
            <a:bodyPr wrap="square" rtlCol="0">
              <a:spAutoFit/>
            </a:bodyPr>
            <a:lstStyle/>
            <a:p>
              <a:pPr algn="ctr"/>
              <a:r>
                <a:rPr lang="en-US" sz="2800" dirty="0"/>
                <a:t>Correlation Coefficient</a:t>
              </a:r>
            </a:p>
          </p:txBody>
        </p:sp>
        <p:sp>
          <p:nvSpPr>
            <p:cNvPr id="27" name="TextBox 26">
              <a:extLst>
                <a:ext uri="{FF2B5EF4-FFF2-40B4-BE49-F238E27FC236}">
                  <a16:creationId xmlns:a16="http://schemas.microsoft.com/office/drawing/2014/main" id="{1052ADD6-24F8-4CA8-868B-552ECF79F840}"/>
                </a:ext>
              </a:extLst>
            </p:cNvPr>
            <p:cNvSpPr txBox="1"/>
            <p:nvPr/>
          </p:nvSpPr>
          <p:spPr>
            <a:xfrm>
              <a:off x="11983305" y="1770990"/>
              <a:ext cx="7968343" cy="4337567"/>
            </a:xfrm>
            <a:prstGeom prst="rect">
              <a:avLst/>
            </a:prstGeom>
            <a:noFill/>
          </p:spPr>
          <p:txBody>
            <a:bodyPr wrap="square" rtlCol="0">
              <a:spAutoFit/>
            </a:bodyPr>
            <a:lstStyle/>
            <a:p>
              <a:pPr algn="ctr"/>
              <a:r>
                <a:rPr lang="en-US" sz="2800" dirty="0"/>
                <a:t>UUT1 3D </a:t>
              </a:r>
              <a:r>
                <a:rPr lang="en-US" sz="2800" dirty="0" err="1"/>
                <a:t>Pos</a:t>
              </a:r>
              <a:r>
                <a:rPr lang="en-US" sz="2800" dirty="0"/>
                <a:t> Autocorrelation to find first instance of 0 correlation</a:t>
              </a:r>
              <a:endParaRPr lang="en-US" sz="1000" dirty="0"/>
            </a:p>
          </p:txBody>
        </p:sp>
      </p:grpSp>
      <p:grpSp>
        <p:nvGrpSpPr>
          <p:cNvPr id="28" name="Group 27"/>
          <p:cNvGrpSpPr/>
          <p:nvPr/>
        </p:nvGrpSpPr>
        <p:grpSpPr>
          <a:xfrm>
            <a:off x="22060118" y="7251934"/>
            <a:ext cx="10129144" cy="6195229"/>
            <a:chOff x="21436654" y="15667015"/>
            <a:chExt cx="21063195" cy="13880612"/>
          </a:xfrm>
        </p:grpSpPr>
        <p:grpSp>
          <p:nvGrpSpPr>
            <p:cNvPr id="30" name="Group 29"/>
            <p:cNvGrpSpPr/>
            <p:nvPr/>
          </p:nvGrpSpPr>
          <p:grpSpPr>
            <a:xfrm>
              <a:off x="22412499" y="15667015"/>
              <a:ext cx="20087350" cy="12708321"/>
              <a:chOff x="20554202" y="15667015"/>
              <a:chExt cx="20087350" cy="12708321"/>
            </a:xfrm>
          </p:grpSpPr>
          <p:grpSp>
            <p:nvGrpSpPr>
              <p:cNvPr id="42" name="Group 41">
                <a:extLst>
                  <a:ext uri="{FF2B5EF4-FFF2-40B4-BE49-F238E27FC236}">
                    <a16:creationId xmlns:a16="http://schemas.microsoft.com/office/drawing/2014/main" id="{F1ACEFA3-E3C7-464B-B53E-F7D5B6E53DC2}"/>
                  </a:ext>
                </a:extLst>
              </p:cNvPr>
              <p:cNvGrpSpPr/>
              <p:nvPr/>
            </p:nvGrpSpPr>
            <p:grpSpPr>
              <a:xfrm>
                <a:off x="20554202" y="15667015"/>
                <a:ext cx="20087350" cy="12708321"/>
                <a:chOff x="8362748" y="4382249"/>
                <a:chExt cx="20087350" cy="12708321"/>
              </a:xfrm>
            </p:grpSpPr>
            <p:pic>
              <p:nvPicPr>
                <p:cNvPr id="47" name="Picture 46" descr="Chart, line chart, histogram&#10;&#10;Description automatically generated">
                  <a:extLst>
                    <a:ext uri="{FF2B5EF4-FFF2-40B4-BE49-F238E27FC236}">
                      <a16:creationId xmlns:a16="http://schemas.microsoft.com/office/drawing/2014/main" id="{A35442CE-FF9F-4D96-9D3C-C16FB7B87ED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62748" y="4382249"/>
                  <a:ext cx="20087350" cy="12708321"/>
                </a:xfrm>
                <a:prstGeom prst="rect">
                  <a:avLst/>
                </a:prstGeom>
              </p:spPr>
            </p:pic>
            <p:sp>
              <p:nvSpPr>
                <p:cNvPr id="48" name="TextBox 47">
                  <a:extLst>
                    <a:ext uri="{FF2B5EF4-FFF2-40B4-BE49-F238E27FC236}">
                      <a16:creationId xmlns:a16="http://schemas.microsoft.com/office/drawing/2014/main" id="{1052ADD6-24F8-4CA8-868B-552ECF79F840}"/>
                    </a:ext>
                  </a:extLst>
                </p:cNvPr>
                <p:cNvSpPr txBox="1"/>
                <p:nvPr/>
              </p:nvSpPr>
              <p:spPr>
                <a:xfrm>
                  <a:off x="12474057" y="5573486"/>
                  <a:ext cx="11578654" cy="4068543"/>
                </a:xfrm>
                <a:prstGeom prst="rect">
                  <a:avLst/>
                </a:prstGeom>
                <a:noFill/>
              </p:spPr>
              <p:txBody>
                <a:bodyPr wrap="square" rtlCol="0">
                  <a:spAutoFit/>
                </a:bodyPr>
                <a:lstStyle/>
                <a:p>
                  <a:pPr algn="ctr"/>
                  <a:r>
                    <a:rPr lang="en-US" sz="2800" dirty="0"/>
                    <a:t>UUT1 3D </a:t>
                  </a:r>
                  <a:r>
                    <a:rPr lang="en-US" sz="2800" dirty="0" err="1"/>
                    <a:t>Pos</a:t>
                  </a:r>
                  <a:endParaRPr lang="en-US" sz="2800" dirty="0"/>
                </a:p>
                <a:p>
                  <a:pPr algn="ctr"/>
                  <a:r>
                    <a:rPr lang="en-US" sz="2800" dirty="0" err="1"/>
                    <a:t>idx</a:t>
                  </a:r>
                  <a:r>
                    <a:rPr lang="en-US" sz="2800" dirty="0"/>
                    <a:t>=67, number of </a:t>
                  </a:r>
                  <a:r>
                    <a:rPr lang="en-US" sz="2800" dirty="0" err="1"/>
                    <a:t>autocorr</a:t>
                  </a:r>
                  <a:r>
                    <a:rPr lang="en-US" sz="2800" dirty="0"/>
                    <a:t> points=3</a:t>
                  </a:r>
                </a:p>
                <a:p>
                  <a:pPr algn="ctr"/>
                  <a:r>
                    <a:rPr lang="en-US" sz="2800" dirty="0" err="1"/>
                    <a:t>Autocorr</a:t>
                  </a:r>
                  <a:r>
                    <a:rPr lang="en-US" sz="2800" dirty="0"/>
                    <a:t> RMS = 49.952m</a:t>
                  </a:r>
                </a:p>
                <a:p>
                  <a:pPr algn="ctr"/>
                  <a:r>
                    <a:rPr lang="en-US" sz="2800" dirty="0"/>
                    <a:t>All data RMS = 49.346m</a:t>
                  </a:r>
                </a:p>
              </p:txBody>
            </p:sp>
          </p:grpSp>
          <p:sp>
            <p:nvSpPr>
              <p:cNvPr id="44" name="Oval 43"/>
              <p:cNvSpPr/>
              <p:nvPr/>
            </p:nvSpPr>
            <p:spPr>
              <a:xfrm>
                <a:off x="29219013" y="26001224"/>
                <a:ext cx="442451" cy="38685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23354071" y="16386208"/>
                <a:ext cx="442451" cy="38685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36244162" y="22849985"/>
                <a:ext cx="442451" cy="38685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p:cNvSpPr txBox="1"/>
            <p:nvPr/>
          </p:nvSpPr>
          <p:spPr>
            <a:xfrm rot="16200000">
              <a:off x="16393893" y="20971016"/>
              <a:ext cx="11267768" cy="1182246"/>
            </a:xfrm>
            <a:prstGeom prst="rect">
              <a:avLst/>
            </a:prstGeom>
            <a:noFill/>
          </p:spPr>
          <p:txBody>
            <a:bodyPr wrap="square" rtlCol="0">
              <a:spAutoFit/>
            </a:bodyPr>
            <a:lstStyle/>
            <a:p>
              <a:pPr algn="ctr"/>
              <a:r>
                <a:rPr lang="en-US" sz="2800" dirty="0"/>
                <a:t>3D Position Error (m)</a:t>
              </a:r>
            </a:p>
          </p:txBody>
        </p:sp>
        <p:sp>
          <p:nvSpPr>
            <p:cNvPr id="33" name="TextBox 32"/>
            <p:cNvSpPr txBox="1"/>
            <p:nvPr/>
          </p:nvSpPr>
          <p:spPr>
            <a:xfrm>
              <a:off x="24688801" y="28375336"/>
              <a:ext cx="17167122" cy="1172291"/>
            </a:xfrm>
            <a:prstGeom prst="rect">
              <a:avLst/>
            </a:prstGeom>
            <a:noFill/>
          </p:spPr>
          <p:txBody>
            <a:bodyPr wrap="square" rtlCol="0">
              <a:spAutoFit/>
            </a:bodyPr>
            <a:lstStyle/>
            <a:p>
              <a:pPr algn="ctr"/>
              <a:r>
                <a:rPr lang="en-US" sz="2800" dirty="0"/>
                <a:t>Collected Data Point</a:t>
              </a:r>
            </a:p>
          </p:txBody>
        </p:sp>
      </p:grpSp>
      <p:sp>
        <p:nvSpPr>
          <p:cNvPr id="49" name="TextBox 48">
            <a:extLst>
              <a:ext uri="{FF2B5EF4-FFF2-40B4-BE49-F238E27FC236}">
                <a16:creationId xmlns:a16="http://schemas.microsoft.com/office/drawing/2014/main" id="{7857EF5F-10FD-44D5-B742-6D7304194DC4}"/>
              </a:ext>
            </a:extLst>
          </p:cNvPr>
          <p:cNvSpPr txBox="1"/>
          <p:nvPr/>
        </p:nvSpPr>
        <p:spPr>
          <a:xfrm>
            <a:off x="280351" y="27590778"/>
            <a:ext cx="11617099" cy="5016758"/>
          </a:xfrm>
          <a:prstGeom prst="rect">
            <a:avLst/>
          </a:prstGeom>
          <a:noFill/>
        </p:spPr>
        <p:txBody>
          <a:bodyPr wrap="square" rtlCol="0">
            <a:spAutoFit/>
          </a:bodyPr>
          <a:lstStyle/>
          <a:p>
            <a:r>
              <a:rPr lang="en-US" sz="4000" dirty="0"/>
              <a:t>The uncorrelated error methodology is comparable to the error of all data collected. Since the exact specifications of the UUTs were in development and unknown, it cannot be determined which method is more accurate. However, the uncorrelated error approach allows for better design of test knowing the amount of data to expect while maintaining statistical power.</a:t>
            </a:r>
          </a:p>
        </p:txBody>
      </p:sp>
      <p:sp>
        <p:nvSpPr>
          <p:cNvPr id="50" name="Rectangle 49">
            <a:extLst>
              <a:ext uri="{FF2B5EF4-FFF2-40B4-BE49-F238E27FC236}">
                <a16:creationId xmlns:a16="http://schemas.microsoft.com/office/drawing/2014/main" id="{AD4B2F5D-797C-487F-AB3D-C5B989D11EA1}"/>
              </a:ext>
            </a:extLst>
          </p:cNvPr>
          <p:cNvSpPr/>
          <p:nvPr/>
        </p:nvSpPr>
        <p:spPr>
          <a:xfrm>
            <a:off x="32030287" y="28746807"/>
            <a:ext cx="11813844" cy="1299205"/>
          </a:xfrm>
          <a:prstGeom prst="rect">
            <a:avLst/>
          </a:prstGeom>
          <a:gradFill>
            <a:gsLst>
              <a:gs pos="25000">
                <a:schemeClr val="accent1">
                  <a:lumMod val="50000"/>
                </a:schemeClr>
              </a:gs>
              <a:gs pos="67000">
                <a:schemeClr val="accent1">
                  <a:lumMod val="97000"/>
                  <a:lumOff val="3000"/>
                </a:schemeClr>
              </a:gs>
              <a:gs pos="100000">
                <a:schemeClr val="accent1">
                  <a:lumMod val="60000"/>
                  <a:lumOff val="40000"/>
                </a:schemeClr>
              </a:gs>
            </a:gsLst>
            <a:lin ang="16200000" scaled="1"/>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4800" dirty="0"/>
              <a:t>Disclosure</a:t>
            </a:r>
          </a:p>
        </p:txBody>
      </p:sp>
      <p:sp>
        <p:nvSpPr>
          <p:cNvPr id="51" name="TextBox 50">
            <a:extLst>
              <a:ext uri="{FF2B5EF4-FFF2-40B4-BE49-F238E27FC236}">
                <a16:creationId xmlns:a16="http://schemas.microsoft.com/office/drawing/2014/main" id="{7857EF5F-10FD-44D5-B742-6D7304194DC4}"/>
              </a:ext>
            </a:extLst>
          </p:cNvPr>
          <p:cNvSpPr txBox="1"/>
          <p:nvPr/>
        </p:nvSpPr>
        <p:spPr>
          <a:xfrm>
            <a:off x="32075920" y="30199788"/>
            <a:ext cx="11617099" cy="2554545"/>
          </a:xfrm>
          <a:prstGeom prst="rect">
            <a:avLst/>
          </a:prstGeom>
          <a:noFill/>
        </p:spPr>
        <p:txBody>
          <a:bodyPr wrap="square" rtlCol="0">
            <a:spAutoFit/>
          </a:bodyPr>
          <a:lstStyle/>
          <a:p>
            <a:r>
              <a:rPr lang="en-US" sz="4000" dirty="0"/>
              <a:t>All data and code is controlled by the 746 Test Squadron, Holloman AFB, NM. All authors contributed equally to method and code development, data analysis, and/or accuracy of presented work.</a:t>
            </a:r>
          </a:p>
        </p:txBody>
      </p:sp>
    </p:spTree>
    <p:extLst>
      <p:ext uri="{BB962C8B-B14F-4D97-AF65-F5344CB8AC3E}">
        <p14:creationId xmlns:p14="http://schemas.microsoft.com/office/powerpoint/2010/main" val="3536084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405</TotalTime>
  <Words>889</Words>
  <Application>Microsoft Macintosh PowerPoint</Application>
  <PresentationFormat>Custom</PresentationFormat>
  <Paragraphs>170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Ruprecht, Nathan</dc:creator>
  <cp:lastModifiedBy>Lena Moran</cp:lastModifiedBy>
  <cp:revision>28</cp:revision>
  <dcterms:created xsi:type="dcterms:W3CDTF">2021-05-27T18:40:47Z</dcterms:created>
  <dcterms:modified xsi:type="dcterms:W3CDTF">2021-09-03T16:36:03Z</dcterms:modified>
</cp:coreProperties>
</file>