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7" r:id="rId4"/>
    <p:sldMasterId id="2147484216" r:id="rId5"/>
    <p:sldMasterId id="2147484224" r:id="rId6"/>
    <p:sldMasterId id="2147484232" r:id="rId7"/>
  </p:sldMasterIdLst>
  <p:notesMasterIdLst>
    <p:notesMasterId r:id="rId36"/>
  </p:notesMasterIdLst>
  <p:handoutMasterIdLst>
    <p:handoutMasterId r:id="rId37"/>
  </p:handoutMasterIdLst>
  <p:sldIdLst>
    <p:sldId id="305" r:id="rId8"/>
    <p:sldId id="329" r:id="rId9"/>
    <p:sldId id="330" r:id="rId10"/>
    <p:sldId id="355" r:id="rId11"/>
    <p:sldId id="356" r:id="rId12"/>
    <p:sldId id="333" r:id="rId13"/>
    <p:sldId id="331" r:id="rId14"/>
    <p:sldId id="332" r:id="rId15"/>
    <p:sldId id="334" r:id="rId16"/>
    <p:sldId id="335" r:id="rId17"/>
    <p:sldId id="340" r:id="rId18"/>
    <p:sldId id="337" r:id="rId19"/>
    <p:sldId id="341" r:id="rId20"/>
    <p:sldId id="336" r:id="rId21"/>
    <p:sldId id="346" r:id="rId22"/>
    <p:sldId id="342" r:id="rId23"/>
    <p:sldId id="345" r:id="rId24"/>
    <p:sldId id="339" r:id="rId25"/>
    <p:sldId id="338" r:id="rId26"/>
    <p:sldId id="343" r:id="rId27"/>
    <p:sldId id="344" r:id="rId28"/>
    <p:sldId id="347" r:id="rId29"/>
    <p:sldId id="348" r:id="rId30"/>
    <p:sldId id="349" r:id="rId31"/>
    <p:sldId id="350" r:id="rId32"/>
    <p:sldId id="351" r:id="rId33"/>
    <p:sldId id="352" r:id="rId34"/>
    <p:sldId id="353" r:id="rId3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FC3"/>
    <a:srgbClr val="5F86CD"/>
    <a:srgbClr val="7D9DD7"/>
    <a:srgbClr val="9CB4E0"/>
    <a:srgbClr val="BBCBE9"/>
    <a:srgbClr val="DBDCD8"/>
    <a:srgbClr val="82786F"/>
    <a:srgbClr val="898989"/>
    <a:srgbClr val="32362C"/>
    <a:srgbClr val="454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16C31D-1C22-F84A-A7B5-6952EF1AE403}" type="datetimeFigureOut">
              <a:rPr lang="en-US" altLang="en-US"/>
              <a:pPr/>
              <a:t>8/30/21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9AB6B5-BF0B-064C-A88E-36E4B2A82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158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38D594-1B45-0D47-8F23-AED13F1D19BA}" type="datetimeFigureOut">
              <a:rPr lang="en-US" altLang="en-US"/>
              <a:pPr/>
              <a:t>8/30/21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8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2944A4-BE83-F140-9F51-6CC3B6D54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306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Big Picture</a:t>
            </a:r>
          </a:p>
          <a:p>
            <a:r>
              <a:rPr lang="en-US" sz="1200" dirty="0" err="1"/>
              <a:t>ExLF</a:t>
            </a:r>
            <a:r>
              <a:rPr lang="en-US" sz="1200" dirty="0"/>
              <a:t> produces lots of data, which needs analyzed to make improvements</a:t>
            </a:r>
          </a:p>
          <a:p>
            <a:r>
              <a:rPr lang="en-US" sz="1200" dirty="0"/>
              <a:t>Topic modeling allows for analysis and categorization of any text data</a:t>
            </a:r>
          </a:p>
          <a:p>
            <a:r>
              <a:rPr lang="en-US" sz="1200" dirty="0"/>
              <a:t>Apache Spark allows for necessary analysis functions to be run using distributed power of HPC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54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Big Picture</a:t>
            </a:r>
          </a:p>
          <a:p>
            <a:r>
              <a:rPr lang="en-US" sz="1200" dirty="0" err="1"/>
              <a:t>ExLF</a:t>
            </a:r>
            <a:r>
              <a:rPr lang="en-US" sz="1200" dirty="0"/>
              <a:t> produces lots of data, which needs analyzed to make improvements</a:t>
            </a:r>
          </a:p>
          <a:p>
            <a:r>
              <a:rPr lang="en-US" sz="1200" dirty="0"/>
              <a:t>Topic modeling allows for analysis and categorization of any text data</a:t>
            </a:r>
          </a:p>
          <a:p>
            <a:r>
              <a:rPr lang="en-US" sz="1200" dirty="0"/>
              <a:t>Apache Spark allows for necessary analysis functions to be run using distributed power of HPC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44A4-BE83-F140-9F51-6CC3B6D54F4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61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b="0" dirty="0">
                <a:solidFill>
                  <a:schemeClr val="accent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b="0" dirty="0">
                <a:solidFill>
                  <a:schemeClr val="accent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7" y="5376077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7" y="5671676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7" y="5967274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306338" y="2440244"/>
            <a:ext cx="10788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chemeClr val="tx1"/>
                </a:solidFill>
              </a:rPr>
              <a:t>U.S. ARMY COMBAT</a:t>
            </a:r>
            <a:r>
              <a:rPr lang="en-US" sz="3600" baseline="0" dirty="0">
                <a:solidFill>
                  <a:schemeClr val="tx1"/>
                </a:solidFill>
              </a:rPr>
              <a:t> CAPABILITIES DEVELOPMENT COMMAND – </a:t>
            </a:r>
            <a:br>
              <a:rPr lang="en-US" sz="3600" baseline="0" dirty="0">
                <a:solidFill>
                  <a:schemeClr val="tx1"/>
                </a:solidFill>
              </a:rPr>
            </a:br>
            <a:r>
              <a:rPr lang="en-US" sz="3600" baseline="0" dirty="0">
                <a:solidFill>
                  <a:schemeClr val="tx1"/>
                </a:solidFill>
              </a:rPr>
              <a:t>ARMY RESEARCH LABORATORY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7" y="4379765"/>
            <a:ext cx="10788999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77993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32" y="5943599"/>
            <a:ext cx="1336283" cy="6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0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11025890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55421" y="274639"/>
            <a:ext cx="897127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32" y="5943599"/>
            <a:ext cx="1336283" cy="6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7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55421" y="274639"/>
            <a:ext cx="897127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32" y="5943599"/>
            <a:ext cx="1336283" cy="6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7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7" y="5376077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7" y="5671676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7" y="5967274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06338" y="2440244"/>
            <a:ext cx="10788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chemeClr val="tx1"/>
                </a:solidFill>
              </a:rPr>
              <a:t>U.S. ARMY COMBAT</a:t>
            </a:r>
            <a:r>
              <a:rPr lang="en-US" sz="3600" baseline="0" dirty="0">
                <a:solidFill>
                  <a:schemeClr val="tx1"/>
                </a:solidFill>
              </a:rPr>
              <a:t> CAPABILITIES DEVELOPMENT COMMAND – </a:t>
            </a:r>
            <a:br>
              <a:rPr lang="en-US" sz="3600" baseline="0" dirty="0">
                <a:solidFill>
                  <a:schemeClr val="tx1"/>
                </a:solidFill>
              </a:rPr>
            </a:br>
            <a:r>
              <a:rPr lang="en-US" sz="3600" baseline="0" dirty="0">
                <a:solidFill>
                  <a:schemeClr val="tx1"/>
                </a:solidFill>
              </a:rPr>
              <a:t>ARMY RESEARCH LABORATORY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7" y="4379765"/>
            <a:ext cx="10788999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77993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32" y="5943599"/>
            <a:ext cx="1336283" cy="6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38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ck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7" y="5376077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7" y="5671676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7" y="5967274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06338" y="2440244"/>
            <a:ext cx="10788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U.S. ARMY COMBAT</a:t>
            </a:r>
            <a:r>
              <a:rPr lang="en-US" sz="3600" baseline="0" dirty="0">
                <a:solidFill>
                  <a:schemeClr val="bg1"/>
                </a:solidFill>
              </a:rPr>
              <a:t> CAPABILITIES DEVELOPMENT COMMAND – </a:t>
            </a:r>
            <a:br>
              <a:rPr lang="en-US" sz="3600" baseline="0" dirty="0">
                <a:solidFill>
                  <a:schemeClr val="bg1"/>
                </a:solidFill>
              </a:rPr>
            </a:br>
            <a:r>
              <a:rPr lang="en-US" sz="3600" baseline="0" dirty="0">
                <a:solidFill>
                  <a:schemeClr val="bg1"/>
                </a:solidFill>
              </a:rPr>
              <a:t>ARMY RESEARCH LABORATORY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7" y="4379765"/>
            <a:ext cx="10788999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77993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1387123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1100049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11000490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/>
              <a:t>SECTION SUBTITLE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32" y="5943599"/>
            <a:ext cx="1336283" cy="6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09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11025890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55421" y="274639"/>
            <a:ext cx="897127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32" y="5943599"/>
            <a:ext cx="1336283" cy="6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4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55421" y="274639"/>
            <a:ext cx="897127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32" y="5943599"/>
            <a:ext cx="1336283" cy="6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82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7" y="5376077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7" y="5671676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7" y="5967274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06338" y="2440244"/>
            <a:ext cx="10788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chemeClr val="tx1"/>
                </a:solidFill>
              </a:rPr>
              <a:t>U.S. ARMY COMBAT</a:t>
            </a:r>
            <a:r>
              <a:rPr lang="en-US" sz="3600" baseline="0" dirty="0">
                <a:solidFill>
                  <a:schemeClr val="tx1"/>
                </a:solidFill>
              </a:rPr>
              <a:t> CAPABILITIES DEVELOPMENT COMMAND – </a:t>
            </a:r>
            <a:br>
              <a:rPr lang="en-US" sz="3600" baseline="0" dirty="0">
                <a:solidFill>
                  <a:schemeClr val="tx1"/>
                </a:solidFill>
              </a:rPr>
            </a:br>
            <a:r>
              <a:rPr lang="en-US" sz="3600" baseline="0" dirty="0">
                <a:solidFill>
                  <a:schemeClr val="tx1"/>
                </a:solidFill>
              </a:rPr>
              <a:t>ARMY RESEARCH LABORATORY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7" y="4379765"/>
            <a:ext cx="10788999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77993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32" y="5943599"/>
            <a:ext cx="1336283" cy="6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17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ck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 FOR PUBLIC RELEASE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 FOR PUBLIC RELEASE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7" y="5376077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7" y="5671676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7" y="5967274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06338" y="2440244"/>
            <a:ext cx="10788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U.S. ARMY COMBAT</a:t>
            </a:r>
            <a:r>
              <a:rPr lang="en-US" sz="3600" baseline="0" dirty="0">
                <a:solidFill>
                  <a:schemeClr val="bg1"/>
                </a:solidFill>
              </a:rPr>
              <a:t> CAPABILITIES DEVELOPMENT COMMAND – </a:t>
            </a:r>
            <a:br>
              <a:rPr lang="en-US" sz="3600" baseline="0" dirty="0">
                <a:solidFill>
                  <a:schemeClr val="bg1"/>
                </a:solidFill>
              </a:rPr>
            </a:br>
            <a:r>
              <a:rPr lang="en-US" sz="3600" baseline="0" dirty="0">
                <a:solidFill>
                  <a:schemeClr val="bg1"/>
                </a:solidFill>
              </a:rPr>
              <a:t>ARMY RESEARCH LABORATORY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7" y="4379765"/>
            <a:ext cx="10788999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77993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425005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1100049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11000490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/>
              <a:t>SECTION SUBTITLE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32" y="5943599"/>
            <a:ext cx="1336283" cy="6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7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ck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b="0" dirty="0">
                <a:solidFill>
                  <a:schemeClr val="accent4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ONLY//</a:t>
            </a:r>
            <a:r>
              <a:rPr lang="en-US" sz="800" b="0" dirty="0">
                <a:solidFill>
                  <a:schemeClr val="accent4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DRAFT</a:t>
            </a: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//PRE-DECISIONAL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7" y="5376077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7" y="5671676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7" y="5967274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06338" y="2440244"/>
            <a:ext cx="10788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U.S. ARMY COMBAT</a:t>
            </a:r>
            <a:r>
              <a:rPr lang="en-US" sz="3600" baseline="0" dirty="0">
                <a:solidFill>
                  <a:schemeClr val="bg1"/>
                </a:solidFill>
              </a:rPr>
              <a:t> CAPABILITIES DEVELOPMENT COMMAND – </a:t>
            </a:r>
            <a:br>
              <a:rPr lang="en-US" sz="3600" baseline="0" dirty="0">
                <a:solidFill>
                  <a:schemeClr val="bg1"/>
                </a:solidFill>
              </a:rPr>
            </a:br>
            <a:r>
              <a:rPr lang="en-US" sz="3600" baseline="0" dirty="0">
                <a:solidFill>
                  <a:schemeClr val="bg1"/>
                </a:solidFill>
              </a:rPr>
              <a:t>ARMY RESEARCH LABORATORY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7" y="4379765"/>
            <a:ext cx="10788999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77993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928880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11025890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55421" y="274639"/>
            <a:ext cx="897127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32" y="5943599"/>
            <a:ext cx="1336283" cy="6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61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55421" y="274639"/>
            <a:ext cx="897127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32" y="5943599"/>
            <a:ext cx="1336283" cy="6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5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1100049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11000490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/>
              <a:t>SECTION SUBTITLE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32" y="5943599"/>
            <a:ext cx="1336283" cy="6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9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55421" y="274639"/>
            <a:ext cx="897127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42210" y="1228725"/>
            <a:ext cx="11025890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>
              <a:spcBef>
                <a:spcPts val="0"/>
              </a:spcBef>
              <a:buFont typeface="Arial" panose="020B0604020202020204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461963" indent="-233363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 marL="684213" indent="-222250">
              <a:spcBef>
                <a:spcPts val="0"/>
              </a:spcBef>
              <a:spcAft>
                <a:spcPts val="1800"/>
              </a:spcAft>
              <a:defRPr sz="1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  <a:p>
            <a:pPr lvl="0"/>
            <a:r>
              <a:rPr lang="en-US" noProof="0" dirty="0"/>
              <a:t>First level bullet</a:t>
            </a:r>
          </a:p>
          <a:p>
            <a:pPr lvl="1"/>
            <a:r>
              <a:rPr lang="en-US" noProof="0" dirty="0"/>
              <a:t>Second level bullet</a:t>
            </a:r>
          </a:p>
          <a:p>
            <a:pPr lvl="2"/>
            <a:r>
              <a:rPr lang="en-US" noProof="0" dirty="0"/>
              <a:t>Third level bullet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32" y="5943599"/>
            <a:ext cx="1336283" cy="6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7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455421" y="274639"/>
            <a:ext cx="8971279" cy="5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title text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32" y="5943599"/>
            <a:ext cx="1336283" cy="6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8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st Page with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8451" y="4388641"/>
            <a:ext cx="10320000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>
              <a:lnSpc>
                <a:spcPts val="2000"/>
              </a:lnSpc>
              <a:defRPr lang="en-US" sz="2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8451" y="5234030"/>
            <a:ext cx="10320000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08451" y="5596340"/>
            <a:ext cx="10320000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8451" y="5967275"/>
            <a:ext cx="10320000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lnSpc>
                <a:spcPts val="2000"/>
              </a:lnSpc>
              <a:defRPr lang="en-US" sz="1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08451" y="6487065"/>
            <a:ext cx="2685557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08451" y="2404732"/>
            <a:ext cx="103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U.S. ARMY RESEARCH, DEVELOPMENT AND ENGINEERING COMMAND</a:t>
            </a:r>
          </a:p>
        </p:txBody>
      </p:sp>
    </p:spTree>
    <p:extLst>
      <p:ext uri="{BB962C8B-B14F-4D97-AF65-F5344CB8AC3E}">
        <p14:creationId xmlns:p14="http://schemas.microsoft.com/office/powerpoint/2010/main" val="3270514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White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7" y="5376077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7" y="5671676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7" y="5967274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06338" y="2440244"/>
            <a:ext cx="10788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chemeClr val="tx1"/>
                </a:solidFill>
              </a:rPr>
              <a:t>U.S. ARMY COMBAT</a:t>
            </a:r>
            <a:r>
              <a:rPr lang="en-US" sz="3600" baseline="0" dirty="0">
                <a:solidFill>
                  <a:schemeClr val="tx1"/>
                </a:solidFill>
              </a:rPr>
              <a:t> CAPABILITIES DEVELOPMENT COMMAND – </a:t>
            </a:r>
            <a:br>
              <a:rPr lang="en-US" sz="3600" baseline="0" dirty="0">
                <a:solidFill>
                  <a:schemeClr val="tx1"/>
                </a:solidFill>
              </a:rPr>
            </a:br>
            <a:r>
              <a:rPr lang="en-US" sz="3600" baseline="0" dirty="0">
                <a:solidFill>
                  <a:schemeClr val="tx1"/>
                </a:solidFill>
              </a:rPr>
              <a:t>ARMY RESEARCH LABORATORY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7" y="4379765"/>
            <a:ext cx="10788999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77993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32" y="5943599"/>
            <a:ext cx="1336283" cy="6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95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ck 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6337" y="5376077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Name of Presenter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337" y="5671676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Rank/Title of Presenter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06337" y="5967274"/>
            <a:ext cx="8966419" cy="3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lnSpc>
                <a:spcPts val="2000"/>
              </a:lnSpc>
              <a:defRPr lang="en-US" sz="12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Organization of Presenter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06338" y="6487064"/>
            <a:ext cx="2014168" cy="36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lang="en-US" sz="800" kern="1200" baseline="0" dirty="0" smtClean="0">
                <a:solidFill>
                  <a:schemeClr val="accent2"/>
                </a:solidFill>
                <a:latin typeface="Arial Bold" panose="020B0704020202020204" pitchFamily="34" charset="0"/>
                <a:ea typeface="ＭＳ Ｐゴシック" charset="-128"/>
                <a:cs typeface="Arial Bold" panose="020B0704020202020204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DD MMM YYYY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06338" y="2440244"/>
            <a:ext cx="10788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U.S. ARMY COMBAT</a:t>
            </a:r>
            <a:r>
              <a:rPr lang="en-US" sz="3600" baseline="0" dirty="0">
                <a:solidFill>
                  <a:schemeClr val="bg1"/>
                </a:solidFill>
              </a:rPr>
              <a:t> CAPABILITIES DEVELOPMENT COMMAND – </a:t>
            </a:r>
            <a:br>
              <a:rPr lang="en-US" sz="3600" baseline="0" dirty="0">
                <a:solidFill>
                  <a:schemeClr val="bg1"/>
                </a:solidFill>
              </a:rPr>
            </a:br>
            <a:r>
              <a:rPr lang="en-US" sz="3600" baseline="0" dirty="0">
                <a:solidFill>
                  <a:schemeClr val="bg1"/>
                </a:solidFill>
              </a:rPr>
              <a:t>ARMY RESEARCH LABORATORY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06337" y="4379765"/>
            <a:ext cx="10788999" cy="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000"/>
              </a:lnSpc>
              <a:defRPr lang="en-US" sz="20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SUBTITLE GOES HERE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779931" y="5495277"/>
            <a:ext cx="1997476" cy="701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182880" tIns="91440" rIns="182880" bIns="91440" anchor="ctr"/>
          <a:lstStyle>
            <a:lvl1pPr algn="ctr">
              <a:lnSpc>
                <a:spcPct val="100000"/>
              </a:lnSpc>
              <a:defRPr lang="en-US" sz="600" b="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indent="0">
              <a:defRPr/>
            </a:pPr>
            <a:r>
              <a:rPr lang="en-US" b="0" dirty="0"/>
              <a:t>DISTRIBUTION STATEMENT GOES HERE</a:t>
            </a:r>
          </a:p>
        </p:txBody>
      </p:sp>
    </p:spTree>
    <p:extLst>
      <p:ext uri="{BB962C8B-B14F-4D97-AF65-F5344CB8AC3E}">
        <p14:creationId xmlns:p14="http://schemas.microsoft.com/office/powerpoint/2010/main" val="295792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42210" y="2286001"/>
            <a:ext cx="1100049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2210" y="3569973"/>
            <a:ext cx="11000490" cy="85407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/>
              <a:t>SECTION SUBTITLE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32" y="5943599"/>
            <a:ext cx="1336283" cy="6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642515" y="6592392"/>
            <a:ext cx="56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6AD103F-80C8-4104-B396-731727462289}" type="slidenum">
              <a:rPr lang="en-US" sz="1100" smtClean="0">
                <a:solidFill>
                  <a:schemeClr val="accent2"/>
                </a:solidFill>
              </a:rPr>
              <a:t>‹#›</a:t>
            </a:fld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8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188" r:id="rId2"/>
    <p:sldLayoutId id="2147484189" r:id="rId3"/>
    <p:sldLayoutId id="2147484190" r:id="rId4"/>
    <p:sldLayoutId id="2147484192" r:id="rId5"/>
    <p:sldLayoutId id="2147484239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UNCLASSIFIED//FOR OFFICIAL USE ONLY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642515" y="6592392"/>
            <a:ext cx="56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6AD103F-80C8-4104-B396-731727462289}" type="slidenum">
              <a:rPr lang="en-US" sz="1100" smtClean="0">
                <a:solidFill>
                  <a:schemeClr val="accent2"/>
                </a:solidFill>
              </a:rPr>
              <a:t>‹#›</a:t>
            </a:fld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8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2" r:id="rId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UNCLASSIFIED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642515" y="6592392"/>
            <a:ext cx="56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6AD103F-80C8-4104-B396-731727462289}" type="slidenum">
              <a:rPr lang="en-US" sz="1100" smtClean="0">
                <a:solidFill>
                  <a:schemeClr val="accent2"/>
                </a:solidFill>
              </a:rPr>
              <a:t>‹#›</a:t>
            </a:fld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9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30" r:id="rId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28800" y="6638559"/>
            <a:ext cx="8534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0" y="1407"/>
            <a:ext cx="1219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APPROVED</a:t>
            </a:r>
            <a:r>
              <a:rPr lang="en-US" sz="800" baseline="0" dirty="0">
                <a:solidFill>
                  <a:schemeClr val="accent2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FOR PUBLIC RELEASE</a:t>
            </a:r>
            <a:endParaRPr lang="en-US" sz="800" dirty="0">
              <a:solidFill>
                <a:schemeClr val="accent2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642515" y="6592392"/>
            <a:ext cx="56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6AD103F-80C8-4104-B396-731727462289}" type="slidenum">
              <a:rPr lang="en-US" sz="1100" smtClean="0">
                <a:solidFill>
                  <a:schemeClr val="accent2"/>
                </a:solidFill>
              </a:rPr>
              <a:t>‹#›</a:t>
            </a:fld>
            <a:endParaRPr lang="en-US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3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8" r:id="rId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kern="1200" cap="all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2.svg"/><Relationship Id="rId4" Type="http://schemas.openxmlformats.org/officeDocument/2006/relationships/image" Target="../media/image12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Sage Leone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Student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730607-4F5F-4790-A93C-9EE960D72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Army Research Laboratory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AE76B5-4581-47E3-8C3F-4DE86C1135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Topic Modeling and Visualization for ATC Test Incident Report Data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2D781F-635D-4273-B322-0E437D4C0F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C188A-6545-4FCD-89F7-65E2EFDEA918}"/>
              </a:ext>
            </a:extLst>
          </p:cNvPr>
          <p:cNvSpPr txBox="1"/>
          <p:nvPr/>
        </p:nvSpPr>
        <p:spPr>
          <a:xfrm>
            <a:off x="8502289" y="5358744"/>
            <a:ext cx="2136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Distribution D</a:t>
            </a:r>
          </a:p>
        </p:txBody>
      </p:sp>
    </p:spTree>
    <p:extLst>
      <p:ext uri="{BB962C8B-B14F-4D97-AF65-F5344CB8AC3E}">
        <p14:creationId xmlns:p14="http://schemas.microsoft.com/office/powerpoint/2010/main" val="353871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4FD8B5-C70A-43E0-B3A3-22CD99A52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Load data</a:t>
            </a:r>
          </a:p>
          <a:p>
            <a:endParaRPr lang="en-US" sz="2600" dirty="0"/>
          </a:p>
          <a:p>
            <a:r>
              <a:rPr lang="en-US" sz="2600" dirty="0"/>
              <a:t>Prepare text</a:t>
            </a:r>
          </a:p>
          <a:p>
            <a:endParaRPr lang="en-US" sz="2600" dirty="0"/>
          </a:p>
          <a:p>
            <a:r>
              <a:rPr lang="en-US" sz="2600" dirty="0"/>
              <a:t>Train topic model</a:t>
            </a:r>
          </a:p>
          <a:p>
            <a:endParaRPr lang="en-US" sz="2600" dirty="0"/>
          </a:p>
          <a:p>
            <a:r>
              <a:rPr lang="en-US" sz="2600" dirty="0"/>
              <a:t>Visualize results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AD8B47-B7D6-42A0-8ABB-CA6772F7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- Overview</a:t>
            </a:r>
          </a:p>
        </p:txBody>
      </p:sp>
    </p:spTree>
    <p:extLst>
      <p:ext uri="{BB962C8B-B14F-4D97-AF65-F5344CB8AC3E}">
        <p14:creationId xmlns:p14="http://schemas.microsoft.com/office/powerpoint/2010/main" val="173023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4FD8B5-C70A-43E0-B3A3-22CD99A52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FF0000"/>
                </a:solidFill>
              </a:rPr>
              <a:t>Load data</a:t>
            </a:r>
          </a:p>
          <a:p>
            <a:endParaRPr lang="en-US" sz="2600" dirty="0"/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Prepare text</a:t>
            </a:r>
          </a:p>
          <a:p>
            <a:endParaRPr lang="en-US" sz="26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Train topic model</a:t>
            </a:r>
          </a:p>
          <a:p>
            <a:endParaRPr lang="en-US" sz="26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Visualize results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AD8B47-B7D6-42A0-8ABB-CA6772F7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- Overview</a:t>
            </a:r>
          </a:p>
        </p:txBody>
      </p:sp>
    </p:spTree>
    <p:extLst>
      <p:ext uri="{BB962C8B-B14F-4D97-AF65-F5344CB8AC3E}">
        <p14:creationId xmlns:p14="http://schemas.microsoft.com/office/powerpoint/2010/main" val="1891893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F624BE-907E-4BF6-9FFA-07D090BA0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err="1"/>
              <a:t>ExLF</a:t>
            </a:r>
            <a:r>
              <a:rPr lang="en-US" sz="2600" dirty="0"/>
              <a:t> dataset stored in csv files on FOB</a:t>
            </a:r>
          </a:p>
          <a:p>
            <a:endParaRPr lang="en-US" sz="2600" dirty="0"/>
          </a:p>
          <a:p>
            <a:r>
              <a:rPr lang="en-US" sz="2600" dirty="0"/>
              <a:t>Read into Spark </a:t>
            </a:r>
            <a:r>
              <a:rPr lang="en-US" sz="2600" dirty="0" err="1"/>
              <a:t>dataframe</a:t>
            </a:r>
            <a:endParaRPr lang="en-US" sz="2600" dirty="0"/>
          </a:p>
          <a:p>
            <a:pPr lvl="1"/>
            <a:r>
              <a:rPr lang="en-US" sz="2400" dirty="0"/>
              <a:t>Distributed storage and processing</a:t>
            </a:r>
          </a:p>
          <a:p>
            <a:pPr lvl="1"/>
            <a:r>
              <a:rPr lang="en-US" sz="2400" dirty="0"/>
              <a:t>Application of ML and SQL functions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1225EE-5194-47E6-9E14-B0752EA6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Load Data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F3AA42-83C8-4F30-9AC1-0B3149A9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31" y="2815851"/>
            <a:ext cx="1506300" cy="80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480E14A-0048-4358-B218-B54B21FA7641}"/>
              </a:ext>
            </a:extLst>
          </p:cNvPr>
          <p:cNvGrpSpPr/>
          <p:nvPr/>
        </p:nvGrpSpPr>
        <p:grpSpPr>
          <a:xfrm>
            <a:off x="2425062" y="3429000"/>
            <a:ext cx="7341875" cy="2433710"/>
            <a:chOff x="2418457" y="3544476"/>
            <a:chExt cx="7341875" cy="24337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D8ED24F-24E6-4F8A-9023-C130824F8E53}"/>
                </a:ext>
              </a:extLst>
            </p:cNvPr>
            <p:cNvGrpSpPr/>
            <p:nvPr/>
          </p:nvGrpSpPr>
          <p:grpSpPr>
            <a:xfrm>
              <a:off x="2418457" y="4155836"/>
              <a:ext cx="1943903" cy="1665212"/>
              <a:chOff x="2418457" y="4278387"/>
              <a:chExt cx="1943903" cy="1665212"/>
            </a:xfrm>
          </p:grpSpPr>
          <p:pic>
            <p:nvPicPr>
              <p:cNvPr id="1026" name="Picture 2" descr="Desktop Icon Png Clipart Computer Icons Computer Monitors - Desktop Vector Icon Png Transparent Png (900x771), Png Download">
                <a:extLst>
                  <a:ext uri="{FF2B5EF4-FFF2-40B4-BE49-F238E27FC236}">
                    <a16:creationId xmlns:a16="http://schemas.microsoft.com/office/drawing/2014/main" id="{F6B6F054-B793-4D3B-96C4-00C235F805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8457" y="4278387"/>
                <a:ext cx="1943903" cy="1665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Graphic 8" descr="Open folder with solid fill">
                <a:extLst>
                  <a:ext uri="{FF2B5EF4-FFF2-40B4-BE49-F238E27FC236}">
                    <a16:creationId xmlns:a16="http://schemas.microsoft.com/office/drawing/2014/main" id="{5E3E59B0-1B7A-4B75-8F67-EF3E36121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33208" y="4517796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DAC622-2DDD-4704-8C92-2C71848A0B01}"/>
                </a:ext>
              </a:extLst>
            </p:cNvPr>
            <p:cNvSpPr/>
            <p:nvPr/>
          </p:nvSpPr>
          <p:spPr>
            <a:xfrm>
              <a:off x="3855562" y="4044097"/>
              <a:ext cx="3082565" cy="914399"/>
            </a:xfrm>
            <a:custGeom>
              <a:avLst/>
              <a:gdLst>
                <a:gd name="connsiteX0" fmla="*/ 0 w 3026004"/>
                <a:gd name="connsiteY0" fmla="*/ 886119 h 886119"/>
                <a:gd name="connsiteX1" fmla="*/ 1187777 w 3026004"/>
                <a:gd name="connsiteY1" fmla="*/ 754144 h 886119"/>
                <a:gd name="connsiteX2" fmla="*/ 2064470 w 3026004"/>
                <a:gd name="connsiteY2" fmla="*/ 245097 h 886119"/>
                <a:gd name="connsiteX3" fmla="*/ 3026004 w 3026004"/>
                <a:gd name="connsiteY3" fmla="*/ 0 h 88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6004" h="886119">
                  <a:moveTo>
                    <a:pt x="0" y="886119"/>
                  </a:moveTo>
                  <a:cubicBezTo>
                    <a:pt x="421849" y="873550"/>
                    <a:pt x="843699" y="860981"/>
                    <a:pt x="1187777" y="754144"/>
                  </a:cubicBezTo>
                  <a:cubicBezTo>
                    <a:pt x="1531855" y="647307"/>
                    <a:pt x="1758099" y="370788"/>
                    <a:pt x="2064470" y="245097"/>
                  </a:cubicBezTo>
                  <a:cubicBezTo>
                    <a:pt x="2370841" y="119406"/>
                    <a:pt x="2837468" y="83270"/>
                    <a:pt x="3026004" y="0"/>
                  </a:cubicBezTo>
                </a:path>
              </a:pathLst>
            </a:cu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6D272E9-2913-4A2F-BD89-F321B661F32D}"/>
                </a:ext>
              </a:extLst>
            </p:cNvPr>
            <p:cNvGrpSpPr/>
            <p:nvPr/>
          </p:nvGrpSpPr>
          <p:grpSpPr>
            <a:xfrm>
              <a:off x="6667994" y="3544476"/>
              <a:ext cx="3092338" cy="2433710"/>
              <a:chOff x="6667994" y="3667027"/>
              <a:chExt cx="3092338" cy="243371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994D165-0B43-427E-88B2-B0F65C2EE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7994" y="4883085"/>
                <a:ext cx="958740" cy="12176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5EE7C4B-817D-4F92-874F-8433619446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34793" y="4883085"/>
                <a:ext cx="958740" cy="1217652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C97C2C9-A703-4F00-94DA-D52B6EC73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01592" y="4883085"/>
                <a:ext cx="958740" cy="1217652"/>
              </a:xfrm>
              <a:prstGeom prst="rect">
                <a:avLst/>
              </a:prstGeom>
            </p:spPr>
          </p:pic>
          <p:pic>
            <p:nvPicPr>
              <p:cNvPr id="13" name="Graphic 12" descr="Table outline">
                <a:extLst>
                  <a:ext uri="{FF2B5EF4-FFF2-40B4-BE49-F238E27FC236}">
                    <a16:creationId xmlns:a16="http://schemas.microsoft.com/office/drawing/2014/main" id="{E613CE2E-18E7-48C9-825F-30F68A825A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938128" y="3667027"/>
                <a:ext cx="1425794" cy="1068560"/>
              </a:xfrm>
              <a:prstGeom prst="rect">
                <a:avLst/>
              </a:prstGeom>
            </p:spPr>
          </p:pic>
          <p:pic>
            <p:nvPicPr>
              <p:cNvPr id="15" name="Graphic 14" descr="Table outline">
                <a:extLst>
                  <a:ext uri="{FF2B5EF4-FFF2-40B4-BE49-F238E27FC236}">
                    <a16:creationId xmlns:a16="http://schemas.microsoft.com/office/drawing/2014/main" id="{FAA5AC87-44DF-4C2E-96DD-B62D84657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034666" y="3667027"/>
                <a:ext cx="1425793" cy="1068560"/>
              </a:xfrm>
              <a:prstGeom prst="rect">
                <a:avLst/>
              </a:prstGeom>
            </p:spPr>
          </p:pic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6356AE6-3554-4539-BB63-0F7AB82EFC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7349" y="4546077"/>
                <a:ext cx="0" cy="289874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3ED9F08-BB9C-4659-810B-689B9A80A2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1176" y="4546077"/>
                <a:ext cx="0" cy="289874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9D5C4D65-A46D-410C-A918-604C22C658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45571" y="4530553"/>
                <a:ext cx="0" cy="289874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50966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4FD8B5-C70A-43E0-B3A3-22CD99A52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Load data</a:t>
            </a:r>
          </a:p>
          <a:p>
            <a:endParaRPr lang="en-US" sz="2600" dirty="0"/>
          </a:p>
          <a:p>
            <a:r>
              <a:rPr lang="en-US" sz="2600" dirty="0">
                <a:solidFill>
                  <a:srgbClr val="FF0000"/>
                </a:solidFill>
              </a:rPr>
              <a:t>Prepare text</a:t>
            </a:r>
          </a:p>
          <a:p>
            <a:endParaRPr lang="en-US" sz="26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Train topic model</a:t>
            </a:r>
          </a:p>
          <a:p>
            <a:endParaRPr lang="en-US" sz="26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Visualize results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AD8B47-B7D6-42A0-8ABB-CA6772F7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- Overview</a:t>
            </a:r>
          </a:p>
        </p:txBody>
      </p:sp>
    </p:spTree>
    <p:extLst>
      <p:ext uri="{BB962C8B-B14F-4D97-AF65-F5344CB8AC3E}">
        <p14:creationId xmlns:p14="http://schemas.microsoft.com/office/powerpoint/2010/main" val="4017118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73F6E-A4A9-45C6-80D4-77373FFBF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0" y="4007555"/>
            <a:ext cx="11025890" cy="1936043"/>
          </a:xfrm>
        </p:spPr>
        <p:txBody>
          <a:bodyPr/>
          <a:lstStyle/>
          <a:p>
            <a:r>
              <a:rPr lang="en-US" sz="2000" dirty="0"/>
              <a:t>Native python functions to remove special characters, abbreviations</a:t>
            </a:r>
          </a:p>
          <a:p>
            <a:endParaRPr lang="en-US" sz="2000" dirty="0"/>
          </a:p>
          <a:p>
            <a:r>
              <a:rPr lang="en-US" sz="2000" dirty="0"/>
              <a:t>Spark ML and SQL functions to tokenize, form </a:t>
            </a:r>
            <a:r>
              <a:rPr lang="en-US" sz="2000" dirty="0" err="1"/>
              <a:t>ngrams</a:t>
            </a:r>
            <a:r>
              <a:rPr lang="en-US" sz="2000" dirty="0"/>
              <a:t>, create term frequency vectors, and prepare term frequency inverse document frequency (TF-IDF) matrix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3F30E4-B27E-406B-8117-7B498B29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Prepare Text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8FC7A9-AEED-48A3-B135-8E8C14236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2" y="1228725"/>
            <a:ext cx="10697736" cy="24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38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67782-7C9B-42C6-BC53-B2AD74105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“Three dogs ate all the bones; the one cat ate fast.”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“three dog ate bone one cat ate fast”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[“three”, “dog”, “ate”, “bone”, “one”, “cat”, “ate”, “fast”]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[“three dog”, “dog ate”, “ate bone”, “bone one”, “one cat”, “cat ate”, “ate fast”]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(7, [0, 1, 2, 3, 4, 5, 6], [1.0, 1.0, 2.0, 1.0, 1.0, 1.0, 1.0])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input to topic modeling algorithm!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574F5-05A6-4021-996E-6743AC77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Text Cleaning</a:t>
            </a:r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597BFBF1-C1C3-494B-9215-DB10F359D5D5}"/>
              </a:ext>
            </a:extLst>
          </p:cNvPr>
          <p:cNvSpPr/>
          <p:nvPr/>
        </p:nvSpPr>
        <p:spPr>
          <a:xfrm>
            <a:off x="5721658" y="1668545"/>
            <a:ext cx="273377" cy="358219"/>
          </a:xfrm>
          <a:prstGeom prst="downArrow">
            <a:avLst/>
          </a:prstGeom>
          <a:solidFill>
            <a:srgbClr val="BBCBE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36153DB9-64D9-4955-8432-36580E1DC031}"/>
              </a:ext>
            </a:extLst>
          </p:cNvPr>
          <p:cNvSpPr/>
          <p:nvPr/>
        </p:nvSpPr>
        <p:spPr>
          <a:xfrm>
            <a:off x="5721658" y="2466584"/>
            <a:ext cx="273377" cy="358219"/>
          </a:xfrm>
          <a:prstGeom prst="downArrow">
            <a:avLst/>
          </a:prstGeom>
          <a:solidFill>
            <a:srgbClr val="9CB4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5642315D-8E0B-4E20-97E0-0E7508913168}"/>
              </a:ext>
            </a:extLst>
          </p:cNvPr>
          <p:cNvSpPr/>
          <p:nvPr/>
        </p:nvSpPr>
        <p:spPr>
          <a:xfrm>
            <a:off x="5721658" y="3304095"/>
            <a:ext cx="273377" cy="358219"/>
          </a:xfrm>
          <a:prstGeom prst="downArrow">
            <a:avLst/>
          </a:prstGeom>
          <a:solidFill>
            <a:srgbClr val="7D9DD7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Down 61">
            <a:extLst>
              <a:ext uri="{FF2B5EF4-FFF2-40B4-BE49-F238E27FC236}">
                <a16:creationId xmlns:a16="http://schemas.microsoft.com/office/drawing/2014/main" id="{F5C673D9-1AAB-4C0F-A295-13784348B9C9}"/>
              </a:ext>
            </a:extLst>
          </p:cNvPr>
          <p:cNvSpPr/>
          <p:nvPr/>
        </p:nvSpPr>
        <p:spPr>
          <a:xfrm>
            <a:off x="5721658" y="4139780"/>
            <a:ext cx="273377" cy="358219"/>
          </a:xfrm>
          <a:prstGeom prst="downArrow">
            <a:avLst/>
          </a:prstGeom>
          <a:solidFill>
            <a:srgbClr val="5F86CD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id="{35BACF38-FED0-46CF-B71E-5AA106328397}"/>
              </a:ext>
            </a:extLst>
          </p:cNvPr>
          <p:cNvSpPr/>
          <p:nvPr/>
        </p:nvSpPr>
        <p:spPr>
          <a:xfrm>
            <a:off x="5721657" y="4975465"/>
            <a:ext cx="273377" cy="358219"/>
          </a:xfrm>
          <a:prstGeom prst="downArrow">
            <a:avLst/>
          </a:prstGeom>
          <a:solidFill>
            <a:srgbClr val="416FC3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4FD8B5-C70A-43E0-B3A3-22CD99A52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Load data</a:t>
            </a:r>
          </a:p>
          <a:p>
            <a:endParaRPr lang="en-US" sz="2600" dirty="0"/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Prepare text</a:t>
            </a:r>
          </a:p>
          <a:p>
            <a:endParaRPr lang="en-US" sz="26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2600" dirty="0">
                <a:solidFill>
                  <a:srgbClr val="FF0000"/>
                </a:solidFill>
              </a:rPr>
              <a:t>Train topic model</a:t>
            </a:r>
          </a:p>
          <a:p>
            <a:endParaRPr lang="en-US" sz="26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Visualize results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AD8B47-B7D6-42A0-8ABB-CA6772F7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- Overview</a:t>
            </a:r>
          </a:p>
        </p:txBody>
      </p:sp>
    </p:spTree>
    <p:extLst>
      <p:ext uri="{BB962C8B-B14F-4D97-AF65-F5344CB8AC3E}">
        <p14:creationId xmlns:p14="http://schemas.microsoft.com/office/powerpoint/2010/main" val="362614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768FF-5A87-440F-98D2-F578DFDC9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Topic modeling algorithm</a:t>
            </a:r>
          </a:p>
          <a:p>
            <a:endParaRPr lang="en-US" sz="2000" dirty="0"/>
          </a:p>
          <a:p>
            <a:r>
              <a:rPr lang="en-US" sz="2000" dirty="0"/>
              <a:t>Assumes documents made from probability distribution of topics, and topics have probability distribution of terms</a:t>
            </a:r>
          </a:p>
          <a:p>
            <a:endParaRPr lang="en-US" sz="2000" dirty="0"/>
          </a:p>
          <a:p>
            <a:r>
              <a:rPr lang="en-US" sz="2000" dirty="0"/>
              <a:t>Works backwards to determine model to best represent this</a:t>
            </a:r>
          </a:p>
          <a:p>
            <a:pPr lvl="1"/>
            <a:r>
              <a:rPr lang="en-US" sz="1800" dirty="0"/>
              <a:t>Defines probability that a term is in a topic and probability that a topic is in a document</a:t>
            </a:r>
          </a:p>
          <a:p>
            <a:pPr lvl="1"/>
            <a:r>
              <a:rPr lang="en-US" sz="1800" dirty="0"/>
              <a:t>Outputs topics as lists of terms with probabilities, and documents as lists of topics with probabilities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27845-5910-4E55-AFD5-6D7077D5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Dirichlet Allocation (LDA)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05F103-C1A0-4DD4-8729-E53DB160AB25}"/>
              </a:ext>
            </a:extLst>
          </p:cNvPr>
          <p:cNvGrpSpPr/>
          <p:nvPr/>
        </p:nvGrpSpPr>
        <p:grpSpPr>
          <a:xfrm>
            <a:off x="1740742" y="3871427"/>
            <a:ext cx="8400635" cy="2620315"/>
            <a:chOff x="1446621" y="3882716"/>
            <a:chExt cx="8400635" cy="262031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F84DE13-D011-4783-97B6-024400D04C8C}"/>
                </a:ext>
              </a:extLst>
            </p:cNvPr>
            <p:cNvGrpSpPr/>
            <p:nvPr/>
          </p:nvGrpSpPr>
          <p:grpSpPr>
            <a:xfrm>
              <a:off x="7810929" y="3930340"/>
              <a:ext cx="2036327" cy="2525059"/>
              <a:chOff x="1886501" y="3931809"/>
              <a:chExt cx="2036327" cy="252505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2790CE9-48B5-49CA-A21C-9CAFD06864A9}"/>
                  </a:ext>
                </a:extLst>
              </p:cNvPr>
              <p:cNvSpPr/>
              <p:nvPr/>
            </p:nvSpPr>
            <p:spPr>
              <a:xfrm>
                <a:off x="1886501" y="3931809"/>
                <a:ext cx="2036327" cy="252505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5FBA63C0-F0F2-4B1E-9E63-ABA8B80160F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87964" y="3931809"/>
                <a:ext cx="1833400" cy="25250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lvl1pPr marL="230188" indent="-230188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1" kern="1200">
                    <a:solidFill>
                      <a:schemeClr val="tx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defRPr>
                </a:lvl1pPr>
                <a:lvl2pPr marL="461963" indent="-233363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Arial" charset="0"/>
                    <a:cs typeface="Arial" pitchFamily="34" charset="0"/>
                  </a:defRPr>
                </a:lvl2pPr>
                <a:lvl3pPr marL="684213" indent="-222250" algn="l" rtl="0" eaLnBrk="1" fontAlgn="base" hangingPunct="1">
                  <a:spcBef>
                    <a:spcPts val="0"/>
                  </a:spcBef>
                  <a:spcAft>
                    <a:spcPts val="1800"/>
                  </a:spcAft>
                  <a:buFont typeface="Arial" charset="0"/>
                  <a:buChar char="•"/>
                  <a:defRPr sz="1400" kern="1200">
                    <a:solidFill>
                      <a:schemeClr val="tx1"/>
                    </a:solidFill>
                    <a:latin typeface="Arial" pitchFamily="34" charset="0"/>
                    <a:ea typeface="Arial" charset="0"/>
                    <a:cs typeface="Arial" pitchFamily="34" charset="0"/>
                  </a:defRPr>
                </a:lvl3pPr>
                <a:lvl4pPr marL="1371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Arial" charset="0"/>
                    <a:cs typeface="Arial" pitchFamily="34" charset="0"/>
                  </a:defRPr>
                </a:lvl4pPr>
                <a:lvl5pPr marL="1828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Arial" charset="0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dirty="0">
                    <a:solidFill>
                      <a:srgbClr val="FF0000"/>
                    </a:solidFill>
                  </a:rPr>
                  <a:t>Topic 1: </a:t>
                </a:r>
              </a:p>
              <a:p>
                <a:pPr marL="0" indent="0">
                  <a:buNone/>
                </a:pPr>
                <a:r>
                  <a:rPr lang="en-US" sz="1600" b="0" dirty="0">
                    <a:solidFill>
                      <a:srgbClr val="FF0000"/>
                    </a:solidFill>
                  </a:rPr>
                  <a:t>P*term, P*term, P*Term, P*term…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solidFill>
                      <a:srgbClr val="00B050"/>
                    </a:solidFill>
                  </a:rPr>
                  <a:t>Topic 2: </a:t>
                </a:r>
              </a:p>
              <a:p>
                <a:pPr marL="0" indent="0">
                  <a:buNone/>
                </a:pPr>
                <a:r>
                  <a:rPr lang="en-US" sz="1600" b="0" dirty="0">
                    <a:solidFill>
                      <a:srgbClr val="00B050"/>
                    </a:solidFill>
                  </a:rPr>
                  <a:t>P*term, P*term, P*Term, P*term…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solidFill>
                      <a:srgbClr val="0070C0"/>
                    </a:solidFill>
                  </a:rPr>
                  <a:t>Topic 3: </a:t>
                </a:r>
              </a:p>
              <a:p>
                <a:pPr marL="0" indent="0">
                  <a:buNone/>
                </a:pPr>
                <a:r>
                  <a:rPr lang="en-US" sz="1600" b="0" dirty="0">
                    <a:solidFill>
                      <a:srgbClr val="0070C0"/>
                    </a:solidFill>
                  </a:rPr>
                  <a:t>P*term, P*term, P*Term, P*term…</a:t>
                </a:r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1A608AC7-CC34-4792-9AB5-1AD1E3D81917}"/>
                </a:ext>
              </a:extLst>
            </p:cNvPr>
            <p:cNvSpPr/>
            <p:nvPr/>
          </p:nvSpPr>
          <p:spPr>
            <a:xfrm>
              <a:off x="6860618" y="4724682"/>
              <a:ext cx="773687" cy="936376"/>
            </a:xfrm>
            <a:prstGeom prst="mathMultiply">
              <a:avLst>
                <a:gd name="adj1" fmla="val 101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914F70A-0A52-403A-9C5C-D03F9646AAFD}"/>
                </a:ext>
              </a:extLst>
            </p:cNvPr>
            <p:cNvGrpSpPr/>
            <p:nvPr/>
          </p:nvGrpSpPr>
          <p:grpSpPr>
            <a:xfrm>
              <a:off x="4930955" y="4622102"/>
              <a:ext cx="1753039" cy="1141537"/>
              <a:chOff x="5064626" y="4623571"/>
              <a:chExt cx="1753039" cy="1141537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4EDF998E-DB9E-45D7-9D5F-037BC6A74F80}"/>
                  </a:ext>
                </a:extLst>
              </p:cNvPr>
              <p:cNvSpPr/>
              <p:nvPr/>
            </p:nvSpPr>
            <p:spPr>
              <a:xfrm>
                <a:off x="5064626" y="4623571"/>
                <a:ext cx="1753039" cy="114153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0EC9B76D-1232-4126-8390-B22BA65394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68018" y="4623571"/>
                <a:ext cx="1546256" cy="1141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lvl1pPr marL="230188" indent="-230188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1" kern="1200">
                    <a:solidFill>
                      <a:schemeClr val="tx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defRPr>
                </a:lvl1pPr>
                <a:lvl2pPr marL="461963" indent="-233363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Arial" charset="0"/>
                    <a:cs typeface="Arial" pitchFamily="34" charset="0"/>
                  </a:defRPr>
                </a:lvl2pPr>
                <a:lvl3pPr marL="684213" indent="-222250" algn="l" rtl="0" eaLnBrk="1" fontAlgn="base" hangingPunct="1">
                  <a:spcBef>
                    <a:spcPts val="0"/>
                  </a:spcBef>
                  <a:spcAft>
                    <a:spcPts val="1800"/>
                  </a:spcAft>
                  <a:buFont typeface="Arial" charset="0"/>
                  <a:buChar char="•"/>
                  <a:defRPr sz="1400" kern="1200">
                    <a:solidFill>
                      <a:schemeClr val="tx1"/>
                    </a:solidFill>
                    <a:latin typeface="Arial" pitchFamily="34" charset="0"/>
                    <a:ea typeface="Arial" charset="0"/>
                    <a:cs typeface="Arial" pitchFamily="34" charset="0"/>
                  </a:defRPr>
                </a:lvl3pPr>
                <a:lvl4pPr marL="1371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Arial" charset="0"/>
                    <a:cs typeface="Arial" pitchFamily="34" charset="0"/>
                  </a:defRPr>
                </a:lvl4pPr>
                <a:lvl5pPr marL="1828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Arial" charset="0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0" dirty="0">
                    <a:solidFill>
                      <a:srgbClr val="FF0000"/>
                    </a:solidFill>
                  </a:rPr>
                  <a:t>Topic 1:</a:t>
                </a:r>
                <a:r>
                  <a:rPr lang="en-US" dirty="0">
                    <a:solidFill>
                      <a:srgbClr val="FF0000"/>
                    </a:solidFill>
                  </a:rPr>
                  <a:t> 60% </a:t>
                </a:r>
              </a:p>
              <a:p>
                <a:pPr marL="0" indent="0" algn="ctr">
                  <a:buNone/>
                </a:pPr>
                <a:r>
                  <a:rPr lang="en-US" b="0" dirty="0">
                    <a:solidFill>
                      <a:srgbClr val="00B050"/>
                    </a:solidFill>
                  </a:rPr>
                  <a:t>Topic 2: </a:t>
                </a:r>
                <a:r>
                  <a:rPr lang="en-US" dirty="0">
                    <a:solidFill>
                      <a:srgbClr val="00B050"/>
                    </a:solidFill>
                  </a:rPr>
                  <a:t>25%</a:t>
                </a:r>
              </a:p>
              <a:p>
                <a:pPr marL="0" indent="0" algn="ctr">
                  <a:buNone/>
                </a:pPr>
                <a:r>
                  <a:rPr lang="en-US" b="0" dirty="0">
                    <a:solidFill>
                      <a:srgbClr val="0070C0"/>
                    </a:solidFill>
                  </a:rPr>
                  <a:t>Topic 3: </a:t>
                </a:r>
                <a:r>
                  <a:rPr lang="en-US" dirty="0">
                    <a:solidFill>
                      <a:srgbClr val="0070C0"/>
                    </a:solidFill>
                  </a:rPr>
                  <a:t>15%</a:t>
                </a:r>
              </a:p>
            </p:txBody>
          </p:sp>
        </p:grpSp>
        <p:sp>
          <p:nvSpPr>
            <p:cNvPr id="10" name="Equals 9">
              <a:extLst>
                <a:ext uri="{FF2B5EF4-FFF2-40B4-BE49-F238E27FC236}">
                  <a16:creationId xmlns:a16="http://schemas.microsoft.com/office/drawing/2014/main" id="{33D8DC8F-2CC4-49A3-929A-C05BACF185C0}"/>
                </a:ext>
              </a:extLst>
            </p:cNvPr>
            <p:cNvSpPr/>
            <p:nvPr/>
          </p:nvSpPr>
          <p:spPr>
            <a:xfrm>
              <a:off x="4103720" y="4940365"/>
              <a:ext cx="650611" cy="505012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99EC8CA-1000-4277-824C-1291A5919DB4}"/>
                </a:ext>
              </a:extLst>
            </p:cNvPr>
            <p:cNvGrpSpPr/>
            <p:nvPr/>
          </p:nvGrpSpPr>
          <p:grpSpPr>
            <a:xfrm>
              <a:off x="1446621" y="3882716"/>
              <a:ext cx="2480475" cy="2620315"/>
              <a:chOff x="7825024" y="3882719"/>
              <a:chExt cx="2480475" cy="2620315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84E82731-4FBD-4F29-9996-2FAA0B1E890F}"/>
                  </a:ext>
                </a:extLst>
              </p:cNvPr>
              <p:cNvSpPr/>
              <p:nvPr/>
            </p:nvSpPr>
            <p:spPr>
              <a:xfrm>
                <a:off x="7825024" y="3882719"/>
                <a:ext cx="2480475" cy="262031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D182C066-78FD-415F-A30F-2DC0E57DFD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859334" y="4018752"/>
                <a:ext cx="2427294" cy="2348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lvl1pPr marL="230188" indent="-230188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b="1" kern="1200">
                    <a:solidFill>
                      <a:schemeClr val="tx1"/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defRPr>
                </a:lvl1pPr>
                <a:lvl2pPr marL="461963" indent="-233363" algn="l" rtl="0" eaLnBrk="1" fontAlgn="base" hangingPunct="1">
                  <a:spcBef>
                    <a:spcPts val="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Arial" charset="0"/>
                    <a:cs typeface="Arial" pitchFamily="34" charset="0"/>
                  </a:defRPr>
                </a:lvl2pPr>
                <a:lvl3pPr marL="684213" indent="-222250" algn="l" rtl="0" eaLnBrk="1" fontAlgn="base" hangingPunct="1">
                  <a:spcBef>
                    <a:spcPts val="0"/>
                  </a:spcBef>
                  <a:spcAft>
                    <a:spcPts val="1800"/>
                  </a:spcAft>
                  <a:buFont typeface="Arial" charset="0"/>
                  <a:buChar char="•"/>
                  <a:defRPr sz="1400" kern="1200">
                    <a:solidFill>
                      <a:schemeClr val="tx1"/>
                    </a:solidFill>
                    <a:latin typeface="Arial" pitchFamily="34" charset="0"/>
                    <a:ea typeface="Arial" charset="0"/>
                    <a:cs typeface="Arial" pitchFamily="34" charset="0"/>
                  </a:defRPr>
                </a:lvl3pPr>
                <a:lvl4pPr marL="1371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Arial" charset="0"/>
                    <a:cs typeface="Arial" pitchFamily="34" charset="0"/>
                  </a:defRPr>
                </a:lvl4pPr>
                <a:lvl5pPr marL="1828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Arial" charset="0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b="0" dirty="0">
                    <a:solidFill>
                      <a:srgbClr val="FF0000"/>
                    </a:solidFill>
                  </a:rPr>
                  <a:t>word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70C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70C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B05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B05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B05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70C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B05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B05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70C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B05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B05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70C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B05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70C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00B05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r>
                  <a:rPr lang="en-US" sz="1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>
                    <a:solidFill>
                      <a:srgbClr val="FF0000"/>
                    </a:solidFill>
                  </a:rPr>
                  <a:t>word</a:t>
                </a:r>
                <a:endParaRPr lang="en-US" sz="1600" b="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1653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06320DE-6DFC-4122-A6CE-47FCBD08EC9F}"/>
              </a:ext>
            </a:extLst>
          </p:cNvPr>
          <p:cNvSpPr/>
          <p:nvPr/>
        </p:nvSpPr>
        <p:spPr>
          <a:xfrm>
            <a:off x="583055" y="2473799"/>
            <a:ext cx="11025889" cy="22247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768FF-5A87-440F-98D2-F578DFDC9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Factors document-term frequency matrix into document-topic and topic-term matrices</a:t>
            </a:r>
          </a:p>
          <a:p>
            <a:endParaRPr lang="en-US" sz="2000" dirty="0"/>
          </a:p>
          <a:p>
            <a:r>
              <a:rPr lang="en-US" sz="2000" dirty="0"/>
              <a:t>Iterates through words in documents to improve topic-term probabilities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Proportion calculations include constants defined as parameters to LDA method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27845-5910-4E55-AFD5-6D7077D5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Dirichlet Allocation (LDA)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A63D01-2892-4EBB-A64E-ADB5203224C9}"/>
              </a:ext>
            </a:extLst>
          </p:cNvPr>
          <p:cNvGrpSpPr/>
          <p:nvPr/>
        </p:nvGrpSpPr>
        <p:grpSpPr>
          <a:xfrm>
            <a:off x="1005923" y="2607214"/>
            <a:ext cx="9870274" cy="1672931"/>
            <a:chOff x="1041898" y="2230143"/>
            <a:chExt cx="9870274" cy="1672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DB46037-6CC2-45C1-8AC5-0406D243AD40}"/>
                    </a:ext>
                  </a:extLst>
                </p:cNvPr>
                <p:cNvSpPr txBox="1"/>
                <p:nvPr/>
              </p:nvSpPr>
              <p:spPr>
                <a:xfrm>
                  <a:off x="1041898" y="2230143"/>
                  <a:ext cx="979832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𝑤𝑜𝑟𝑑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𝑤𝑖𝑡h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𝑡𝑜𝑝𝑖𝑐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 =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𝑡𝑜𝑝𝑖𝑐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𝑑𝑜𝑐𝑢𝑚𝑒𝑛𝑡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 ∗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𝑤𝑜𝑟𝑑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𝑡𝑜𝑝𝑖𝑐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DB46037-6CC2-45C1-8AC5-0406D243AD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898" y="2230143"/>
                  <a:ext cx="9798323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87" r="-622" b="-3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4551735-AFE1-4489-9EA5-AA377D34D3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0078" y="2677214"/>
              <a:ext cx="0" cy="44305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BA068BFF-6BD7-4744-B9C9-D60913B159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73446" y="3198011"/>
              <a:ext cx="2513264" cy="70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marL="230188" indent="-230188" algn="l" rtl="0" eaLnBrk="1" fontAlgn="base" hangingPunct="1"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1" kern="1200">
                  <a:solidFill>
                    <a:schemeClr val="tx1"/>
                  </a:solidFill>
                  <a:latin typeface="Arial" pitchFamily="34" charset="0"/>
                  <a:ea typeface="ＭＳ Ｐゴシック" charset="0"/>
                  <a:cs typeface="Arial" pitchFamily="34" charset="0"/>
                </a:defRPr>
              </a:lvl1pPr>
              <a:lvl2pPr marL="461963" indent="-233363" algn="l" rtl="0" eaLnBrk="1" fontAlgn="base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2pPr>
              <a:lvl3pPr marL="684213" indent="-222250" algn="l" rtl="0" eaLnBrk="1" fontAlgn="base" hangingPunct="1">
                <a:spcBef>
                  <a:spcPts val="0"/>
                </a:spcBef>
                <a:spcAft>
                  <a:spcPts val="1800"/>
                </a:spcAft>
                <a:buFont typeface="Arial" charset="0"/>
                <a:buChar char="•"/>
                <a:defRPr sz="14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3pPr>
              <a:lvl4pPr marL="1371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4pPr>
              <a:lvl5pPr marL="1828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new probability for topic-term matrix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F43E771-CB1D-48F1-9831-3CC48590BC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4981" y="2677214"/>
              <a:ext cx="0" cy="44305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D019A163-1229-45DE-94CB-F560B42B932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41035" y="3199207"/>
              <a:ext cx="2907892" cy="70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marL="230188" indent="-230188" algn="l" rtl="0" eaLnBrk="1" fontAlgn="base" hangingPunct="1"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1" kern="1200">
                  <a:solidFill>
                    <a:schemeClr val="tx1"/>
                  </a:solidFill>
                  <a:latin typeface="Arial" pitchFamily="34" charset="0"/>
                  <a:ea typeface="ＭＳ Ｐゴシック" charset="0"/>
                  <a:cs typeface="Arial" pitchFamily="34" charset="0"/>
                </a:defRPr>
              </a:lvl1pPr>
              <a:lvl2pPr marL="461963" indent="-233363" algn="l" rtl="0" eaLnBrk="1" fontAlgn="base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2pPr>
              <a:lvl3pPr marL="684213" indent="-222250" algn="l" rtl="0" eaLnBrk="1" fontAlgn="base" hangingPunct="1">
                <a:spcBef>
                  <a:spcPts val="0"/>
                </a:spcBef>
                <a:spcAft>
                  <a:spcPts val="1800"/>
                </a:spcAft>
                <a:buFont typeface="Arial" charset="0"/>
                <a:buChar char="•"/>
                <a:defRPr sz="14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3pPr>
              <a:lvl4pPr marL="1371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4pPr>
              <a:lvl5pPr marL="1828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how many words in document </a:t>
              </a:r>
              <a:r>
                <a:rPr lang="en-US" i="1" dirty="0"/>
                <a:t>d</a:t>
              </a:r>
              <a:r>
                <a:rPr lang="en-US" dirty="0"/>
                <a:t> belong to topic </a:t>
              </a:r>
              <a:r>
                <a:rPr lang="en-US" i="1" dirty="0"/>
                <a:t>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0C5A463-5D0F-47B7-A5B7-AE93D7296E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58226" y="2676018"/>
              <a:ext cx="0" cy="44305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8AE429C5-E5C0-45DB-A949-2C1A22AEE56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04280" y="3198011"/>
              <a:ext cx="2907892" cy="70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marL="230188" indent="-230188" algn="l" rtl="0" eaLnBrk="1" fontAlgn="base" hangingPunct="1">
                <a:spcBef>
                  <a:spcPts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b="1" kern="1200">
                  <a:solidFill>
                    <a:schemeClr val="tx1"/>
                  </a:solidFill>
                  <a:latin typeface="Arial" pitchFamily="34" charset="0"/>
                  <a:ea typeface="ＭＳ Ｐゴシック" charset="0"/>
                  <a:cs typeface="Arial" pitchFamily="34" charset="0"/>
                </a:defRPr>
              </a:lvl1pPr>
              <a:lvl2pPr marL="461963" indent="-233363" algn="l" rtl="0" eaLnBrk="1" fontAlgn="base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2pPr>
              <a:lvl3pPr marL="684213" indent="-222250" algn="l" rtl="0" eaLnBrk="1" fontAlgn="base" hangingPunct="1">
                <a:spcBef>
                  <a:spcPts val="0"/>
                </a:spcBef>
                <a:spcAft>
                  <a:spcPts val="1800"/>
                </a:spcAft>
                <a:buFont typeface="Arial" charset="0"/>
                <a:buChar char="•"/>
                <a:defRPr sz="14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3pPr>
              <a:lvl4pPr marL="1371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4pPr>
              <a:lvl5pPr marL="1828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Arial" charset="0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how many documents are in topic</a:t>
              </a:r>
              <a:r>
                <a:rPr lang="en-US" i="1" dirty="0"/>
                <a:t> t </a:t>
              </a:r>
              <a:r>
                <a:rPr lang="en-US" dirty="0"/>
                <a:t>because of word </a:t>
              </a:r>
              <a:r>
                <a:rPr lang="en-US" i="1" dirty="0"/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823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0D471-334A-4DFF-B00E-F46F093C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0" y="1228725"/>
            <a:ext cx="5653790" cy="4714874"/>
          </a:xfrm>
        </p:spPr>
        <p:txBody>
          <a:bodyPr/>
          <a:lstStyle/>
          <a:p>
            <a:r>
              <a:rPr lang="en-US" sz="2400" dirty="0"/>
              <a:t>Implement LDA algorithm to produce topic model</a:t>
            </a:r>
          </a:p>
          <a:p>
            <a:endParaRPr lang="en-US" sz="2400" dirty="0"/>
          </a:p>
          <a:p>
            <a:r>
              <a:rPr lang="en-US" sz="2400" dirty="0"/>
              <a:t>Iteration to find optimal parameters with 70/30 train-test split</a:t>
            </a:r>
          </a:p>
          <a:p>
            <a:pPr lvl="1"/>
            <a:r>
              <a:rPr lang="en-US" sz="2200" dirty="0"/>
              <a:t>Vary number of topics, accepted confidence levels, alpha/beta constants</a:t>
            </a:r>
          </a:p>
          <a:p>
            <a:endParaRPr lang="en-US" sz="2400" dirty="0"/>
          </a:p>
          <a:p>
            <a:r>
              <a:rPr lang="en-US" sz="2400" dirty="0"/>
              <a:t>Apply to documents to categorize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BB3E6-5D36-4D45-9E31-0A6707B00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Train Topic Model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86E38A9-A8DB-4DA3-8C40-8F35ED076367}"/>
              </a:ext>
            </a:extLst>
          </p:cNvPr>
          <p:cNvPicPr/>
          <p:nvPr/>
        </p:nvPicPr>
        <p:blipFill rotWithShape="1">
          <a:blip r:embed="rId2"/>
          <a:srcRect l="4977" t="26073" r="63069" b="39281"/>
          <a:stretch/>
        </p:blipFill>
        <p:spPr bwMode="auto">
          <a:xfrm>
            <a:off x="6589337" y="1365418"/>
            <a:ext cx="5527249" cy="397015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F989BC-C372-49D4-B109-9DFB8B815E15}"/>
              </a:ext>
            </a:extLst>
          </p:cNvPr>
          <p:cNvCxnSpPr>
            <a:cxnSpLocks/>
          </p:cNvCxnSpPr>
          <p:nvPr/>
        </p:nvCxnSpPr>
        <p:spPr>
          <a:xfrm>
            <a:off x="7496042" y="3667026"/>
            <a:ext cx="33763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595E21-B84A-4A6C-A7A0-C945197C9404}"/>
              </a:ext>
            </a:extLst>
          </p:cNvPr>
          <p:cNvCxnSpPr>
            <a:cxnSpLocks/>
          </p:cNvCxnSpPr>
          <p:nvPr/>
        </p:nvCxnSpPr>
        <p:spPr>
          <a:xfrm>
            <a:off x="7496042" y="3102989"/>
            <a:ext cx="33763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0BF121-B6F3-4C36-BD23-33CDF7C8DA62}"/>
              </a:ext>
            </a:extLst>
          </p:cNvPr>
          <p:cNvCxnSpPr>
            <a:cxnSpLocks/>
          </p:cNvCxnSpPr>
          <p:nvPr/>
        </p:nvCxnSpPr>
        <p:spPr>
          <a:xfrm flipH="1">
            <a:off x="10322351" y="1577418"/>
            <a:ext cx="28345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F20B45-21A1-4548-A6F0-79115FC92E0F}"/>
              </a:ext>
            </a:extLst>
          </p:cNvPr>
          <p:cNvCxnSpPr>
            <a:cxnSpLocks/>
          </p:cNvCxnSpPr>
          <p:nvPr/>
        </p:nvCxnSpPr>
        <p:spPr>
          <a:xfrm>
            <a:off x="7496042" y="4526437"/>
            <a:ext cx="33763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34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6F8525-CA54-45D3-969D-7E3156591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Rising junior at University of Maryland</a:t>
            </a:r>
          </a:p>
          <a:p>
            <a:pPr lvl="1"/>
            <a:r>
              <a:rPr lang="en-US" sz="2400" dirty="0"/>
              <a:t>Studying computer science and mathematics</a:t>
            </a:r>
          </a:p>
          <a:p>
            <a:endParaRPr lang="en-US" sz="2600" dirty="0"/>
          </a:p>
          <a:p>
            <a:r>
              <a:rPr lang="en-US" sz="2600" dirty="0"/>
              <a:t>ARL intern in Summer 2020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ED6E07-5737-49FC-B28F-D37741DB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6" name="Picture 5" descr="A picture containing indoor, bed, head, room&#10;&#10;Description automatically generated">
            <a:extLst>
              <a:ext uri="{FF2B5EF4-FFF2-40B4-BE49-F238E27FC236}">
                <a16:creationId xmlns:a16="http://schemas.microsoft.com/office/drawing/2014/main" id="{F2057DF2-561E-405E-A2FE-6E4A13B4B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8" t="4865" r="17425" b="3706"/>
          <a:stretch/>
        </p:blipFill>
        <p:spPr>
          <a:xfrm rot="5400000">
            <a:off x="7156724" y="2956081"/>
            <a:ext cx="2074741" cy="1854483"/>
          </a:xfrm>
          <a:prstGeom prst="rect">
            <a:avLst/>
          </a:prstGeom>
        </p:spPr>
      </p:pic>
      <p:pic>
        <p:nvPicPr>
          <p:cNvPr id="7" name="Picture 2" descr="Maryland Terrapins - Wikipedia">
            <a:extLst>
              <a:ext uri="{FF2B5EF4-FFF2-40B4-BE49-F238E27FC236}">
                <a16:creationId xmlns:a16="http://schemas.microsoft.com/office/drawing/2014/main" id="{44E034FB-6AD5-4349-8D9B-13FCF2368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914" y="5043403"/>
            <a:ext cx="1204215" cy="13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mountain, rock, outdoor, rocky&#10;&#10;Description automatically generated">
            <a:extLst>
              <a:ext uri="{FF2B5EF4-FFF2-40B4-BE49-F238E27FC236}">
                <a16:creationId xmlns:a16="http://schemas.microsoft.com/office/drawing/2014/main" id="{6231D624-E609-4C11-A8B5-05C5C3DF9F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60" t="17827" r="5372" b="-796"/>
          <a:stretch/>
        </p:blipFill>
        <p:spPr>
          <a:xfrm rot="5400000">
            <a:off x="8945556" y="2265102"/>
            <a:ext cx="2620649" cy="1965487"/>
          </a:xfrm>
          <a:prstGeom prst="rect">
            <a:avLst/>
          </a:prstGeom>
        </p:spPr>
      </p:pic>
      <p:pic>
        <p:nvPicPr>
          <p:cNvPr id="9" name="Picture 8" descr="A group of people on a boat&#10;&#10;Description automatically generated">
            <a:extLst>
              <a:ext uri="{FF2B5EF4-FFF2-40B4-BE49-F238E27FC236}">
                <a16:creationId xmlns:a16="http://schemas.microsoft.com/office/drawing/2014/main" id="{F1C6C4FE-A6DE-4315-A08A-44AE0FD86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019" y="4634370"/>
            <a:ext cx="2781265" cy="1852366"/>
          </a:xfrm>
          <a:prstGeom prst="rect">
            <a:avLst/>
          </a:prstGeom>
        </p:spPr>
      </p:pic>
      <p:pic>
        <p:nvPicPr>
          <p:cNvPr id="10" name="Picture 9" descr="A person and a child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47AA05BD-7D99-434E-8392-BACDBCBC8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1393" y="3520800"/>
            <a:ext cx="2102777" cy="20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82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4FD8B5-C70A-43E0-B3A3-22CD99A52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Load data</a:t>
            </a:r>
          </a:p>
          <a:p>
            <a:endParaRPr lang="en-US" sz="2600" dirty="0"/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Prepare text</a:t>
            </a:r>
          </a:p>
          <a:p>
            <a:endParaRPr lang="en-US" sz="26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Train topic model</a:t>
            </a:r>
          </a:p>
          <a:p>
            <a:endParaRPr lang="en-US" sz="26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2600" dirty="0">
                <a:solidFill>
                  <a:srgbClr val="FF0000"/>
                </a:solidFill>
              </a:rPr>
              <a:t>Visualize results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AD8B47-B7D6-42A0-8ABB-CA6772F7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- Overview</a:t>
            </a:r>
          </a:p>
        </p:txBody>
      </p:sp>
    </p:spTree>
    <p:extLst>
      <p:ext uri="{BB962C8B-B14F-4D97-AF65-F5344CB8AC3E}">
        <p14:creationId xmlns:p14="http://schemas.microsoft.com/office/powerpoint/2010/main" val="638044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BA0B6-3EC0-4DE8-8AFD-49C757128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Produced topic definitions and document classifications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Queried this data to develop sample analyst charts using </a:t>
            </a:r>
            <a:r>
              <a:rPr lang="en-US" dirty="0" err="1"/>
              <a:t>Plotly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9BB40-FBC2-46FA-A6FB-45AE2736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Visualize Results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0D3FA20-A24E-4C57-BD98-F6C50FA81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51263" r="72330" b="30226"/>
          <a:stretch/>
        </p:blipFill>
        <p:spPr>
          <a:xfrm>
            <a:off x="2068305" y="2482323"/>
            <a:ext cx="7745510" cy="34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89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EC8BC-2439-4F7A-80E6-1FE3B8C6A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analysis charts displaying topic distribution of corpus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1D8E9-5CE7-4CE2-9B72-8134E48E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E93ED6-E4C9-476E-9981-2A7F3414C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4"/>
          <a:stretch/>
        </p:blipFill>
        <p:spPr>
          <a:xfrm>
            <a:off x="173894" y="1883193"/>
            <a:ext cx="4927207" cy="381691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581839-E790-4ECD-AF5A-724051B6F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01" y="1883193"/>
            <a:ext cx="6081562" cy="390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44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6F949-0173-4095-9CFB-FD050EDF8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0" y="1228725"/>
            <a:ext cx="5021612" cy="4714874"/>
          </a:xfrm>
        </p:spPr>
        <p:txBody>
          <a:bodyPr/>
          <a:lstStyle/>
          <a:p>
            <a:r>
              <a:rPr lang="en-US" sz="2400" dirty="0"/>
              <a:t>Previous ARL research duplicated this visualization using HPC resources</a:t>
            </a:r>
          </a:p>
          <a:p>
            <a:endParaRPr lang="en-US" sz="2400" dirty="0"/>
          </a:p>
          <a:p>
            <a:r>
              <a:rPr lang="en-US" sz="2400" dirty="0"/>
              <a:t>Problem: Missing classification of TIRs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F2F3A-96DC-40EB-9306-1B33A6D4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CEDCEE-7864-4C21-82B7-08D61AD8B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84" y="1076326"/>
            <a:ext cx="6158546" cy="461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37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6F949-0173-4095-9CFB-FD050EDF8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0" y="1228725"/>
            <a:ext cx="4987746" cy="4714874"/>
          </a:xfrm>
        </p:spPr>
        <p:txBody>
          <a:bodyPr/>
          <a:lstStyle/>
          <a:p>
            <a:r>
              <a:rPr lang="en-US" sz="2400" dirty="0"/>
              <a:t>Previous ARL research duplicated this visualization using HPC resources</a:t>
            </a:r>
          </a:p>
          <a:p>
            <a:endParaRPr lang="en-US" sz="2400" dirty="0"/>
          </a:p>
          <a:p>
            <a:r>
              <a:rPr lang="en-US" sz="2400" dirty="0"/>
              <a:t>Problem: Missing classification of TIRs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Graphs reports by date and topic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F2F3A-96DC-40EB-9306-1B33A6D4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D62130A-73AE-4B4F-B6F5-9B6007766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 r="8298"/>
          <a:stretch/>
        </p:blipFill>
        <p:spPr>
          <a:xfrm>
            <a:off x="5670030" y="1063934"/>
            <a:ext cx="6521970" cy="47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54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F9D33-1143-4C11-BD34-E397BDC08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Script developed to implement topic modeling for test data</a:t>
            </a:r>
          </a:p>
          <a:p>
            <a:endParaRPr lang="en-US" sz="2400" dirty="0"/>
          </a:p>
          <a:p>
            <a:r>
              <a:rPr lang="en-US" sz="2400" dirty="0"/>
              <a:t>Faster, lower cost data analysis</a:t>
            </a:r>
          </a:p>
          <a:p>
            <a:pPr lvl="1"/>
            <a:r>
              <a:rPr lang="en-US" sz="2200" dirty="0"/>
              <a:t>Quick turnaround to address problems fast</a:t>
            </a:r>
          </a:p>
          <a:p>
            <a:endParaRPr lang="en-US" sz="2400" dirty="0"/>
          </a:p>
          <a:p>
            <a:r>
              <a:rPr lang="en-US" sz="2400" dirty="0"/>
              <a:t>Feasibility of Apache Spark with HPC resources for distributed processing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621B3-4A7E-4792-B8C0-C5A2D8484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78483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38F6D-6484-410C-B998-B24128F66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0" y="1228725"/>
            <a:ext cx="7595479" cy="4714874"/>
          </a:xfrm>
        </p:spPr>
        <p:txBody>
          <a:bodyPr/>
          <a:lstStyle/>
          <a:p>
            <a:r>
              <a:rPr lang="en-US" sz="2200" dirty="0"/>
              <a:t>Integrate Apache Hive data tables as sources to speed initial processing times</a:t>
            </a:r>
          </a:p>
          <a:p>
            <a:endParaRPr lang="en-US" sz="2200" dirty="0"/>
          </a:p>
          <a:p>
            <a:r>
              <a:rPr lang="en-US" sz="2200" dirty="0"/>
              <a:t>Data streaming using Spark Streaming for real-time analysis</a:t>
            </a:r>
          </a:p>
          <a:p>
            <a:endParaRPr lang="en-US" sz="2200" dirty="0"/>
          </a:p>
          <a:p>
            <a:r>
              <a:rPr lang="en-US" sz="2200" dirty="0"/>
              <a:t>Generalization of text processing for other datasets</a:t>
            </a:r>
          </a:p>
          <a:p>
            <a:endParaRPr lang="en-US" sz="2200" dirty="0"/>
          </a:p>
          <a:p>
            <a:r>
              <a:rPr lang="en-US" sz="2200" dirty="0"/>
              <a:t>Added UI to allow analysts to personalize processing and charts </a:t>
            </a:r>
          </a:p>
          <a:p>
            <a:endParaRPr lang="en-US" sz="2200" dirty="0"/>
          </a:p>
          <a:p>
            <a:r>
              <a:rPr lang="en-US" sz="2200" dirty="0"/>
              <a:t>Integration into the developing </a:t>
            </a:r>
            <a:r>
              <a:rPr lang="en-US" sz="2200" dirty="0" err="1"/>
              <a:t>ExLF</a:t>
            </a:r>
            <a:r>
              <a:rPr lang="en-US" sz="2200" dirty="0"/>
              <a:t> visual analytics platform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B8CD5-00F9-4344-B3D0-13A1D2E7E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pic>
        <p:nvPicPr>
          <p:cNvPr id="4" name="Picture 2" descr="What is HDFS in Hadoop? Learn HDFS | Intellipaat">
            <a:extLst>
              <a:ext uri="{FF2B5EF4-FFF2-40B4-BE49-F238E27FC236}">
                <a16:creationId xmlns:a16="http://schemas.microsoft.com/office/drawing/2014/main" id="{AD2C6768-CC8A-4E86-BC81-3CDFCE3F8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195" y="1076326"/>
            <a:ext cx="3374491" cy="15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park Streaming">
            <a:extLst>
              <a:ext uri="{FF2B5EF4-FFF2-40B4-BE49-F238E27FC236}">
                <a16:creationId xmlns:a16="http://schemas.microsoft.com/office/drawing/2014/main" id="{92AFD465-8F71-4589-9A34-35C3740AB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0" r="34177"/>
          <a:stretch/>
        </p:blipFill>
        <p:spPr bwMode="auto">
          <a:xfrm>
            <a:off x="8230096" y="2470699"/>
            <a:ext cx="2816687" cy="27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00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313A3-BD51-45CC-95B9-719B0660B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Performance Computing Modernization Program and Internship Program</a:t>
            </a:r>
          </a:p>
          <a:p>
            <a:endParaRPr lang="en-US" dirty="0"/>
          </a:p>
          <a:p>
            <a:r>
              <a:rPr lang="en-US" dirty="0"/>
              <a:t>Army Research Laboratories</a:t>
            </a:r>
          </a:p>
          <a:p>
            <a:endParaRPr lang="en-US" dirty="0"/>
          </a:p>
          <a:p>
            <a:r>
              <a:rPr lang="en-US" dirty="0"/>
              <a:t>Jamie </a:t>
            </a:r>
            <a:r>
              <a:rPr lang="en-US" dirty="0" err="1"/>
              <a:t>Infantolino</a:t>
            </a:r>
            <a:endParaRPr lang="en-US" dirty="0"/>
          </a:p>
          <a:p>
            <a:endParaRPr lang="en-US" dirty="0"/>
          </a:p>
          <a:p>
            <a:r>
              <a:rPr lang="en-US" dirty="0"/>
              <a:t>Adam Childs</a:t>
            </a:r>
          </a:p>
          <a:p>
            <a:endParaRPr lang="en-US" dirty="0"/>
          </a:p>
          <a:p>
            <a:r>
              <a:rPr lang="en-US" dirty="0"/>
              <a:t>Cleon Anderson</a:t>
            </a:r>
          </a:p>
          <a:p>
            <a:endParaRPr lang="en-US" dirty="0"/>
          </a:p>
          <a:p>
            <a:r>
              <a:rPr lang="en-US" dirty="0"/>
              <a:t>Virginia 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926CA-0D3A-4195-A937-25AD225D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954208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33226-1702-4D8E-BA54-B72BB3119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https://www.atec.army.mil/atc/history.html</a:t>
            </a:r>
          </a:p>
          <a:p>
            <a:r>
              <a:rPr lang="en-US" dirty="0"/>
              <a:t>https://www.arl.hpc.mil/hardware/index.html</a:t>
            </a:r>
          </a:p>
          <a:p>
            <a:r>
              <a:rPr lang="en-US" dirty="0"/>
              <a:t>D. Zou, “Automated Data Visualization Approaches for the Aberdeen Test Center”</a:t>
            </a:r>
          </a:p>
          <a:p>
            <a:r>
              <a:rPr lang="en-US" dirty="0"/>
              <a:t>https://spark.apache.org/ </a:t>
            </a:r>
          </a:p>
          <a:p>
            <a:r>
              <a:rPr lang="en-US" dirty="0"/>
              <a:t>https://www.analyticsvidhya.com/blog/2016/08/beginners-guide-to-topic-modeling-in-python/</a:t>
            </a:r>
          </a:p>
          <a:p>
            <a:r>
              <a:rPr lang="en-US" dirty="0"/>
              <a:t>https://monkeylearn.com/blog/introduction-to-topic-modeling/</a:t>
            </a:r>
          </a:p>
          <a:p>
            <a:r>
              <a:rPr lang="en-US" dirty="0"/>
              <a:t>hive/</a:t>
            </a:r>
            <a:r>
              <a:rPr lang="en-US" dirty="0" err="1"/>
              <a:t>hdfs</a:t>
            </a:r>
            <a:endParaRPr lang="en-US" dirty="0"/>
          </a:p>
          <a:p>
            <a:r>
              <a:rPr lang="en-US" dirty="0"/>
              <a:t>https://spark.apache.org/docs/latest/streaming-programming-guide.html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DC2AE-3F5F-47FD-9FFD-C3F284A6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37903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0944A9-2F14-41C4-B78C-46D6E4A4D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Problem: Manual data processing is inefficient</a:t>
            </a:r>
          </a:p>
          <a:p>
            <a:endParaRPr lang="en-US" sz="2600" dirty="0"/>
          </a:p>
          <a:p>
            <a:r>
              <a:rPr lang="en-US" sz="2600" dirty="0"/>
              <a:t>Solution: Automate classification with topic modeling</a:t>
            </a:r>
          </a:p>
          <a:p>
            <a:pPr lvl="1"/>
            <a:r>
              <a:rPr lang="en-US" sz="2400" dirty="0"/>
              <a:t>HPC processing power</a:t>
            </a:r>
          </a:p>
          <a:p>
            <a:pPr lvl="1"/>
            <a:r>
              <a:rPr lang="en-US" sz="2400" dirty="0"/>
              <a:t>Spark ML and SQL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FABCB0-CFDE-494F-B059-B51FA826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Synopsis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C065F9-B417-479B-8047-2F0165CD2EA4}"/>
              </a:ext>
            </a:extLst>
          </p:cNvPr>
          <p:cNvSpPr/>
          <p:nvPr/>
        </p:nvSpPr>
        <p:spPr>
          <a:xfrm>
            <a:off x="2235724" y="3855561"/>
            <a:ext cx="7720552" cy="16630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4800266-A7C3-40EA-933C-EA154930DDFE}"/>
              </a:ext>
            </a:extLst>
          </p:cNvPr>
          <p:cNvSpPr txBox="1">
            <a:spLocks/>
          </p:cNvSpPr>
          <p:nvPr/>
        </p:nvSpPr>
        <p:spPr bwMode="auto">
          <a:xfrm>
            <a:off x="2235724" y="3968683"/>
            <a:ext cx="7720552" cy="151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61963" indent="-23336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84213" indent="-222250" algn="l" rtl="0" eaLnBrk="1" fontAlgn="base" hangingPunct="1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/>
              <a:t>Goals:</a:t>
            </a:r>
          </a:p>
          <a:p>
            <a:pPr marL="0" indent="0" algn="ctr">
              <a:buNone/>
            </a:pPr>
            <a:endParaRPr lang="en-US" sz="100" dirty="0"/>
          </a:p>
          <a:p>
            <a:pPr marL="0" indent="0" algn="ctr">
              <a:buNone/>
            </a:pPr>
            <a:endParaRPr lang="en-US" sz="100" dirty="0"/>
          </a:p>
          <a:p>
            <a:r>
              <a:rPr lang="en-US" sz="2400" dirty="0"/>
              <a:t>Develop topic model for testing data</a:t>
            </a:r>
          </a:p>
          <a:p>
            <a:r>
              <a:rPr lang="en-US" sz="2400" dirty="0"/>
              <a:t>Produce visualizations for easy analysis</a:t>
            </a:r>
          </a:p>
        </p:txBody>
      </p:sp>
    </p:spTree>
    <p:extLst>
      <p:ext uri="{BB962C8B-B14F-4D97-AF65-F5344CB8AC3E}">
        <p14:creationId xmlns:p14="http://schemas.microsoft.com/office/powerpoint/2010/main" val="267305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9D6599-1BD5-4162-A9A0-077AD8CB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Army Testing Workflow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E1B0732-4A1D-4E38-A2C5-938C0A9221C1}"/>
              </a:ext>
            </a:extLst>
          </p:cNvPr>
          <p:cNvSpPr/>
          <p:nvPr/>
        </p:nvSpPr>
        <p:spPr>
          <a:xfrm rot="16200000">
            <a:off x="3020455" y="2201399"/>
            <a:ext cx="254524" cy="34879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Tools with solid fill">
            <a:extLst>
              <a:ext uri="{FF2B5EF4-FFF2-40B4-BE49-F238E27FC236}">
                <a16:creationId xmlns:a16="http://schemas.microsoft.com/office/drawing/2014/main" id="{26A7538B-01E6-4D1C-89AD-F94456655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5766" y="1584629"/>
            <a:ext cx="1582332" cy="1582332"/>
          </a:xfrm>
          <a:prstGeom prst="rect">
            <a:avLst/>
          </a:prstGeom>
        </p:spPr>
      </p:pic>
      <p:pic>
        <p:nvPicPr>
          <p:cNvPr id="16" name="Graphic 15" descr="Presentation with pie chart with solid fill">
            <a:extLst>
              <a:ext uri="{FF2B5EF4-FFF2-40B4-BE49-F238E27FC236}">
                <a16:creationId xmlns:a16="http://schemas.microsoft.com/office/drawing/2014/main" id="{3025C393-68AC-4F6D-BA43-3B695CCA0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6080" y="1584629"/>
            <a:ext cx="1582332" cy="1582332"/>
          </a:xfrm>
          <a:prstGeom prst="rect">
            <a:avLst/>
          </a:prstGeom>
        </p:spPr>
      </p:pic>
      <p:pic>
        <p:nvPicPr>
          <p:cNvPr id="18" name="Graphic 17" descr="Open folder with solid fill">
            <a:extLst>
              <a:ext uri="{FF2B5EF4-FFF2-40B4-BE49-F238E27FC236}">
                <a16:creationId xmlns:a16="http://schemas.microsoft.com/office/drawing/2014/main" id="{1D30BEED-5E9F-496D-A3BB-AD659F5C77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708" y="1584629"/>
            <a:ext cx="1582332" cy="1582332"/>
          </a:xfrm>
          <a:prstGeom prst="rect">
            <a:avLst/>
          </a:prstGeom>
        </p:spPr>
      </p:pic>
      <p:pic>
        <p:nvPicPr>
          <p:cNvPr id="20" name="Graphic 19" descr="Research with solid fill">
            <a:extLst>
              <a:ext uri="{FF2B5EF4-FFF2-40B4-BE49-F238E27FC236}">
                <a16:creationId xmlns:a16="http://schemas.microsoft.com/office/drawing/2014/main" id="{9C108272-FAE2-4551-9B9F-7B9D481E5D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16394" y="1584629"/>
            <a:ext cx="1582332" cy="1582332"/>
          </a:xfrm>
          <a:prstGeom prst="rect">
            <a:avLst/>
          </a:prstGeo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72184F25-BD9F-425B-AC69-1D67B8BBAB70}"/>
              </a:ext>
            </a:extLst>
          </p:cNvPr>
          <p:cNvSpPr/>
          <p:nvPr/>
        </p:nvSpPr>
        <p:spPr>
          <a:xfrm rot="16200000">
            <a:off x="5940141" y="2201399"/>
            <a:ext cx="254524" cy="34879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90F51DC6-538B-4D3C-9732-AC00F287E06F}"/>
              </a:ext>
            </a:extLst>
          </p:cNvPr>
          <p:cNvSpPr/>
          <p:nvPr/>
        </p:nvSpPr>
        <p:spPr>
          <a:xfrm rot="16200000">
            <a:off x="8859827" y="2201399"/>
            <a:ext cx="254524" cy="34879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09F6B6F4-330C-47E0-9A30-1D5CD1202833}"/>
              </a:ext>
            </a:extLst>
          </p:cNvPr>
          <p:cNvSpPr txBox="1">
            <a:spLocks/>
          </p:cNvSpPr>
          <p:nvPr/>
        </p:nvSpPr>
        <p:spPr bwMode="auto">
          <a:xfrm>
            <a:off x="575354" y="3166961"/>
            <a:ext cx="2225040" cy="198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61963" indent="-23336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84213" indent="-222250" algn="l" rtl="0" eaLnBrk="1" fontAlgn="base" hangingPunct="1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Program produces large amounts of data</a:t>
            </a:r>
          </a:p>
          <a:p>
            <a:pPr marL="0" indent="0" algn="ctr">
              <a:buNone/>
            </a:pPr>
            <a:r>
              <a:rPr lang="en-US" b="0" dirty="0"/>
              <a:t>Requires analysis to improve on problems</a:t>
            </a: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3C0B3309-343F-4305-86C0-9618326BF768}"/>
              </a:ext>
            </a:extLst>
          </p:cNvPr>
          <p:cNvSpPr txBox="1">
            <a:spLocks/>
          </p:cNvSpPr>
          <p:nvPr/>
        </p:nvSpPr>
        <p:spPr bwMode="auto">
          <a:xfrm>
            <a:off x="3495040" y="3166961"/>
            <a:ext cx="2225040" cy="198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61963" indent="-23336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84213" indent="-222250" algn="l" rtl="0" eaLnBrk="1" fontAlgn="base" hangingPunct="1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Analysis of data</a:t>
            </a:r>
          </a:p>
          <a:p>
            <a:pPr marL="0" indent="0" algn="ctr">
              <a:buNone/>
            </a:pPr>
            <a:r>
              <a:rPr lang="en-US" b="0" dirty="0"/>
              <a:t>Lots of data means this is computationally heavy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A9F2B8A6-0CE0-455E-AF1E-835419FAE758}"/>
              </a:ext>
            </a:extLst>
          </p:cNvPr>
          <p:cNvSpPr txBox="1">
            <a:spLocks/>
          </p:cNvSpPr>
          <p:nvPr/>
        </p:nvSpPr>
        <p:spPr bwMode="auto">
          <a:xfrm>
            <a:off x="6414726" y="3166961"/>
            <a:ext cx="2225040" cy="198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61963" indent="-23336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84213" indent="-222250" algn="l" rtl="0" eaLnBrk="1" fontAlgn="base" hangingPunct="1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Visualizations created to display in meaningful way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2BCA5C48-B15D-4121-B7C7-6FFE46A9763A}"/>
              </a:ext>
            </a:extLst>
          </p:cNvPr>
          <p:cNvSpPr txBox="1">
            <a:spLocks/>
          </p:cNvSpPr>
          <p:nvPr/>
        </p:nvSpPr>
        <p:spPr bwMode="auto">
          <a:xfrm>
            <a:off x="9314180" y="3166960"/>
            <a:ext cx="2225040" cy="198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61963" indent="-23336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84213" indent="-222250" algn="l" rtl="0" eaLnBrk="1" fontAlgn="base" hangingPunct="1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Updates to test’s program based on discovered trends and problems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58623B-BC9C-49E8-B51E-2D643AD1E4EC}"/>
              </a:ext>
            </a:extLst>
          </p:cNvPr>
          <p:cNvSpPr/>
          <p:nvPr/>
        </p:nvSpPr>
        <p:spPr>
          <a:xfrm rot="16200000">
            <a:off x="5999152" y="978842"/>
            <a:ext cx="138023" cy="889555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55C65E87-03A3-4565-B063-ED7085C4F50F}"/>
              </a:ext>
            </a:extLst>
          </p:cNvPr>
          <p:cNvSpPr/>
          <p:nvPr/>
        </p:nvSpPr>
        <p:spPr>
          <a:xfrm rot="10800000">
            <a:off x="1560612" y="5008564"/>
            <a:ext cx="254524" cy="487071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BC45D1-A2A4-442E-B70C-E0B94F31407D}"/>
              </a:ext>
            </a:extLst>
          </p:cNvPr>
          <p:cNvSpPr/>
          <p:nvPr/>
        </p:nvSpPr>
        <p:spPr>
          <a:xfrm>
            <a:off x="10377920" y="4446270"/>
            <a:ext cx="138023" cy="1049363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5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9D6599-1BD5-4162-A9A0-077AD8CB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Army Testing Workflow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E1B0732-4A1D-4E38-A2C5-938C0A9221C1}"/>
              </a:ext>
            </a:extLst>
          </p:cNvPr>
          <p:cNvSpPr/>
          <p:nvPr/>
        </p:nvSpPr>
        <p:spPr>
          <a:xfrm rot="16200000">
            <a:off x="3020455" y="2201399"/>
            <a:ext cx="254524" cy="34879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AD847A-D47B-41ED-9E79-EB8766C80803}"/>
              </a:ext>
            </a:extLst>
          </p:cNvPr>
          <p:cNvSpPr/>
          <p:nvPr/>
        </p:nvSpPr>
        <p:spPr>
          <a:xfrm>
            <a:off x="3495040" y="1584245"/>
            <a:ext cx="5144726" cy="3150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Tools with solid fill">
            <a:extLst>
              <a:ext uri="{FF2B5EF4-FFF2-40B4-BE49-F238E27FC236}">
                <a16:creationId xmlns:a16="http://schemas.microsoft.com/office/drawing/2014/main" id="{26A7538B-01E6-4D1C-89AD-F94456655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5766" y="1584629"/>
            <a:ext cx="1582332" cy="1582332"/>
          </a:xfrm>
          <a:prstGeom prst="rect">
            <a:avLst/>
          </a:prstGeom>
        </p:spPr>
      </p:pic>
      <p:pic>
        <p:nvPicPr>
          <p:cNvPr id="16" name="Graphic 15" descr="Presentation with pie chart with solid fill">
            <a:extLst>
              <a:ext uri="{FF2B5EF4-FFF2-40B4-BE49-F238E27FC236}">
                <a16:creationId xmlns:a16="http://schemas.microsoft.com/office/drawing/2014/main" id="{3025C393-68AC-4F6D-BA43-3B695CCA0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6080" y="1584629"/>
            <a:ext cx="1582332" cy="1582332"/>
          </a:xfrm>
          <a:prstGeom prst="rect">
            <a:avLst/>
          </a:prstGeom>
        </p:spPr>
      </p:pic>
      <p:pic>
        <p:nvPicPr>
          <p:cNvPr id="18" name="Graphic 17" descr="Open folder with solid fill">
            <a:extLst>
              <a:ext uri="{FF2B5EF4-FFF2-40B4-BE49-F238E27FC236}">
                <a16:creationId xmlns:a16="http://schemas.microsoft.com/office/drawing/2014/main" id="{1D30BEED-5E9F-496D-A3BB-AD659F5C77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708" y="1584629"/>
            <a:ext cx="1582332" cy="1582332"/>
          </a:xfrm>
          <a:prstGeom prst="rect">
            <a:avLst/>
          </a:prstGeom>
        </p:spPr>
      </p:pic>
      <p:pic>
        <p:nvPicPr>
          <p:cNvPr id="20" name="Graphic 19" descr="Research with solid fill">
            <a:extLst>
              <a:ext uri="{FF2B5EF4-FFF2-40B4-BE49-F238E27FC236}">
                <a16:creationId xmlns:a16="http://schemas.microsoft.com/office/drawing/2014/main" id="{9C108272-FAE2-4551-9B9F-7B9D481E5D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16394" y="1584629"/>
            <a:ext cx="1582332" cy="1582332"/>
          </a:xfrm>
          <a:prstGeom prst="rect">
            <a:avLst/>
          </a:prstGeo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72184F25-BD9F-425B-AC69-1D67B8BBAB70}"/>
              </a:ext>
            </a:extLst>
          </p:cNvPr>
          <p:cNvSpPr/>
          <p:nvPr/>
        </p:nvSpPr>
        <p:spPr>
          <a:xfrm rot="16200000">
            <a:off x="5940141" y="2201399"/>
            <a:ext cx="254524" cy="34879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90F51DC6-538B-4D3C-9732-AC00F287E06F}"/>
              </a:ext>
            </a:extLst>
          </p:cNvPr>
          <p:cNvSpPr/>
          <p:nvPr/>
        </p:nvSpPr>
        <p:spPr>
          <a:xfrm rot="16200000">
            <a:off x="8859827" y="2201399"/>
            <a:ext cx="254524" cy="348792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09F6B6F4-330C-47E0-9A30-1D5CD1202833}"/>
              </a:ext>
            </a:extLst>
          </p:cNvPr>
          <p:cNvSpPr txBox="1">
            <a:spLocks/>
          </p:cNvSpPr>
          <p:nvPr/>
        </p:nvSpPr>
        <p:spPr bwMode="auto">
          <a:xfrm>
            <a:off x="575354" y="3166961"/>
            <a:ext cx="2225040" cy="198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61963" indent="-23336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84213" indent="-222250" algn="l" rtl="0" eaLnBrk="1" fontAlgn="base" hangingPunct="1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Program produces large amounts of data</a:t>
            </a:r>
          </a:p>
          <a:p>
            <a:pPr marL="0" indent="0" algn="ctr">
              <a:buNone/>
            </a:pPr>
            <a:r>
              <a:rPr lang="en-US" b="0" dirty="0"/>
              <a:t>Requires analysis to improve on problems</a:t>
            </a: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3C0B3309-343F-4305-86C0-9618326BF768}"/>
              </a:ext>
            </a:extLst>
          </p:cNvPr>
          <p:cNvSpPr txBox="1">
            <a:spLocks/>
          </p:cNvSpPr>
          <p:nvPr/>
        </p:nvSpPr>
        <p:spPr bwMode="auto">
          <a:xfrm>
            <a:off x="3495040" y="3166961"/>
            <a:ext cx="2225040" cy="198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61963" indent="-23336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84213" indent="-222250" algn="l" rtl="0" eaLnBrk="1" fontAlgn="base" hangingPunct="1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Analysis of data</a:t>
            </a:r>
          </a:p>
          <a:p>
            <a:pPr marL="0" indent="0" algn="ctr">
              <a:buNone/>
            </a:pPr>
            <a:r>
              <a:rPr lang="en-US" b="0" dirty="0"/>
              <a:t>Lots of data means this is computationally heavy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A9F2B8A6-0CE0-455E-AF1E-835419FAE758}"/>
              </a:ext>
            </a:extLst>
          </p:cNvPr>
          <p:cNvSpPr txBox="1">
            <a:spLocks/>
          </p:cNvSpPr>
          <p:nvPr/>
        </p:nvSpPr>
        <p:spPr bwMode="auto">
          <a:xfrm>
            <a:off x="6414726" y="3166961"/>
            <a:ext cx="2225040" cy="198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61963" indent="-23336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84213" indent="-222250" algn="l" rtl="0" eaLnBrk="1" fontAlgn="base" hangingPunct="1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Visualizations created to display in meaningful way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2BCA5C48-B15D-4121-B7C7-6FFE46A9763A}"/>
              </a:ext>
            </a:extLst>
          </p:cNvPr>
          <p:cNvSpPr txBox="1">
            <a:spLocks/>
          </p:cNvSpPr>
          <p:nvPr/>
        </p:nvSpPr>
        <p:spPr bwMode="auto">
          <a:xfrm>
            <a:off x="9314180" y="3166960"/>
            <a:ext cx="2225040" cy="198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0188" indent="-230188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61963" indent="-233363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84213" indent="-222250" algn="l" rtl="0" eaLnBrk="1" fontAlgn="base" hangingPunct="1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Updates to test’s program based on discovered trends and problems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58623B-BC9C-49E8-B51E-2D643AD1E4EC}"/>
              </a:ext>
            </a:extLst>
          </p:cNvPr>
          <p:cNvSpPr/>
          <p:nvPr/>
        </p:nvSpPr>
        <p:spPr>
          <a:xfrm rot="16200000">
            <a:off x="5999152" y="978842"/>
            <a:ext cx="138023" cy="889555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55C65E87-03A3-4565-B063-ED7085C4F50F}"/>
              </a:ext>
            </a:extLst>
          </p:cNvPr>
          <p:cNvSpPr/>
          <p:nvPr/>
        </p:nvSpPr>
        <p:spPr>
          <a:xfrm rot="10800000">
            <a:off x="1560612" y="5008564"/>
            <a:ext cx="254524" cy="487071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BC45D1-A2A4-442E-B70C-E0B94F31407D}"/>
              </a:ext>
            </a:extLst>
          </p:cNvPr>
          <p:cNvSpPr/>
          <p:nvPr/>
        </p:nvSpPr>
        <p:spPr>
          <a:xfrm>
            <a:off x="10377920" y="4446270"/>
            <a:ext cx="138023" cy="1049363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8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5861FD-8F3F-4BA8-AAEE-9EED7E94A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0" y="1228725"/>
            <a:ext cx="7866412" cy="4714874"/>
          </a:xfrm>
        </p:spPr>
        <p:txBody>
          <a:bodyPr/>
          <a:lstStyle/>
          <a:p>
            <a:r>
              <a:rPr lang="en-US" sz="2000" dirty="0"/>
              <a:t>Topic Modeling</a:t>
            </a:r>
          </a:p>
          <a:p>
            <a:pPr lvl="1"/>
            <a:r>
              <a:rPr lang="en-US" sz="1800" dirty="0"/>
              <a:t>Unsupervised method for classification of text documents</a:t>
            </a:r>
          </a:p>
          <a:p>
            <a:pPr lvl="1"/>
            <a:r>
              <a:rPr lang="en-US" sz="1800" dirty="0"/>
              <a:t>Automatically defines topics and describes documents in terms of them</a:t>
            </a:r>
          </a:p>
          <a:p>
            <a:endParaRPr lang="en-US" sz="2000" dirty="0"/>
          </a:p>
          <a:p>
            <a:r>
              <a:rPr lang="en-US" sz="2000" dirty="0"/>
              <a:t>High Performance Computing</a:t>
            </a:r>
          </a:p>
          <a:p>
            <a:pPr lvl="1"/>
            <a:r>
              <a:rPr lang="en-US" sz="1800" dirty="0"/>
              <a:t>Aggregated computing power for quick and complex processing</a:t>
            </a:r>
          </a:p>
          <a:p>
            <a:endParaRPr lang="en-US" sz="2000" dirty="0"/>
          </a:p>
          <a:p>
            <a:r>
              <a:rPr lang="en-US" sz="2000" dirty="0"/>
              <a:t>Apache Spark</a:t>
            </a:r>
          </a:p>
          <a:p>
            <a:pPr lvl="1"/>
            <a:r>
              <a:rPr lang="en-US" sz="1800" dirty="0"/>
              <a:t>Provides data management and processing functions for big data</a:t>
            </a:r>
          </a:p>
          <a:p>
            <a:pPr lvl="1"/>
            <a:r>
              <a:rPr lang="en-US" sz="1800" dirty="0"/>
              <a:t>Supports distributed computing</a:t>
            </a:r>
          </a:p>
          <a:p>
            <a:endParaRPr lang="en-US" sz="2000" dirty="0"/>
          </a:p>
          <a:p>
            <a:r>
              <a:rPr lang="en-US" sz="2000" dirty="0"/>
              <a:t>Expedient Leader Follower (</a:t>
            </a:r>
            <a:r>
              <a:rPr lang="en-US" sz="2000" dirty="0" err="1"/>
              <a:t>ExLF</a:t>
            </a:r>
            <a:r>
              <a:rPr lang="en-US" sz="2000" dirty="0"/>
              <a:t>) Program</a:t>
            </a:r>
          </a:p>
          <a:p>
            <a:pPr lvl="1"/>
            <a:r>
              <a:rPr lang="en-US" sz="1800" dirty="0"/>
              <a:t>Army program for autonomous vehicle control</a:t>
            </a:r>
          </a:p>
          <a:p>
            <a:pPr lvl="1"/>
            <a:r>
              <a:rPr lang="en-US" sz="1800" dirty="0"/>
              <a:t>Current work on developing visual analytics platform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049D77-50DC-4EC2-A43F-BA4CB770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C9992-5F49-4C67-8D83-5DD1325A42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161338" y="3231796"/>
            <a:ext cx="3729036" cy="248602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B33D851-791E-4D03-A454-E2D0391A4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345" y="1404965"/>
            <a:ext cx="2678642" cy="142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8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50FB73-8112-472F-A850-5804A6A14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ExLF</a:t>
            </a:r>
            <a:r>
              <a:rPr lang="en-US" sz="2000" dirty="0"/>
              <a:t> data from June to October 2019</a:t>
            </a:r>
          </a:p>
          <a:p>
            <a:endParaRPr lang="en-US" sz="2000" dirty="0"/>
          </a:p>
          <a:p>
            <a:r>
              <a:rPr lang="en-US" sz="2000" dirty="0"/>
              <a:t>Documents information and incidents during testing</a:t>
            </a:r>
          </a:p>
          <a:p>
            <a:endParaRPr lang="en-US" sz="2000" dirty="0"/>
          </a:p>
          <a:p>
            <a:r>
              <a:rPr lang="en-US" sz="2000" dirty="0"/>
              <a:t>Narratives section textually describes problems and fixes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31AE5D-DF6E-4C76-AA7A-8D63A022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Dataset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B762DED-4C63-4C65-8C68-D935EC9F5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" t="17924" r="8608" b="46936"/>
          <a:stretch/>
        </p:blipFill>
        <p:spPr>
          <a:xfrm>
            <a:off x="529472" y="3535051"/>
            <a:ext cx="11133056" cy="2408547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C5B7B1A-5CF1-4F40-9E90-75106570270A}"/>
              </a:ext>
            </a:extLst>
          </p:cNvPr>
          <p:cNvSpPr/>
          <p:nvPr/>
        </p:nvSpPr>
        <p:spPr>
          <a:xfrm>
            <a:off x="3151178" y="2980605"/>
            <a:ext cx="486102" cy="489035"/>
          </a:xfrm>
          <a:prstGeom prst="downArrow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1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C48F44-C564-421C-AAC8-8577E09C8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Centennial</a:t>
            </a:r>
          </a:p>
          <a:p>
            <a:pPr lvl="1"/>
            <a:r>
              <a:rPr lang="en-US" sz="2400" dirty="0"/>
              <a:t>SGI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Production system</a:t>
            </a:r>
          </a:p>
          <a:p>
            <a:pPr lvl="1"/>
            <a:r>
              <a:rPr lang="en-US" sz="2400" dirty="0"/>
              <a:t>Production: 2017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Processing cores: 74,880</a:t>
            </a:r>
          </a:p>
          <a:p>
            <a:pPr lvl="1"/>
            <a:r>
              <a:rPr lang="en-US" sz="2400" dirty="0"/>
              <a:t>GPGPUs:  40 NVIDIA Tesla K40 </a:t>
            </a:r>
          </a:p>
          <a:p>
            <a:pPr lvl="1"/>
            <a:r>
              <a:rPr lang="en-US" sz="2400" dirty="0"/>
              <a:t>Memory: 253 Terabytes</a:t>
            </a:r>
          </a:p>
          <a:p>
            <a:pPr lvl="1"/>
            <a:r>
              <a:rPr lang="en-US" sz="2400" dirty="0"/>
              <a:t>Peak Capability: 2.6 PFLOPS</a:t>
            </a:r>
          </a:p>
          <a:p>
            <a:pPr lvl="1"/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6175FB-EB7B-4929-9EB5-9617BB16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 Resources</a:t>
            </a:r>
          </a:p>
        </p:txBody>
      </p:sp>
      <p:pic>
        <p:nvPicPr>
          <p:cNvPr id="4" name="Picture 2" descr="Centennial">
            <a:extLst>
              <a:ext uri="{FF2B5EF4-FFF2-40B4-BE49-F238E27FC236}">
                <a16:creationId xmlns:a16="http://schemas.microsoft.com/office/drawing/2014/main" id="{8A2BE255-EF40-492B-A2DB-E313E0AD5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38" y="1378244"/>
            <a:ext cx="5124505" cy="340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4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F0C176-99DE-489B-B31F-85FDD017F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156" y="1228725"/>
            <a:ext cx="7191022" cy="4714874"/>
          </a:xfrm>
        </p:spPr>
        <p:txBody>
          <a:bodyPr/>
          <a:lstStyle/>
          <a:p>
            <a:r>
              <a:rPr lang="en-US" sz="2400" dirty="0"/>
              <a:t>FOB</a:t>
            </a:r>
          </a:p>
          <a:p>
            <a:pPr lvl="1"/>
            <a:r>
              <a:rPr lang="en-US" sz="2200" dirty="0"/>
              <a:t>IBM </a:t>
            </a:r>
            <a:r>
              <a:rPr lang="en-US" sz="2200" dirty="0" err="1"/>
              <a:t>IDataPlex</a:t>
            </a:r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Research Testbed System</a:t>
            </a:r>
          </a:p>
          <a:p>
            <a:pPr lvl="1"/>
            <a:r>
              <a:rPr lang="en-US" sz="2200" dirty="0"/>
              <a:t>Production: 2012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Processing cores: 1,024</a:t>
            </a:r>
          </a:p>
          <a:p>
            <a:pPr lvl="1"/>
            <a:r>
              <a:rPr lang="en-US" sz="2200" dirty="0"/>
              <a:t>GPGPUs:  16 NVIDIA Tesla K20 </a:t>
            </a:r>
          </a:p>
          <a:p>
            <a:pPr lvl="1"/>
            <a:r>
              <a:rPr lang="en-US" sz="2200" dirty="0"/>
              <a:t>Memory: 4 Terabytes</a:t>
            </a:r>
          </a:p>
          <a:p>
            <a:pPr lvl="1"/>
            <a:r>
              <a:rPr lang="en-US" sz="2200" dirty="0"/>
              <a:t>200 TB RAID Storage</a:t>
            </a:r>
          </a:p>
          <a:p>
            <a:pPr lvl="1"/>
            <a:r>
              <a:rPr lang="en-US" sz="2200" dirty="0"/>
              <a:t>Peak Capability: 21 Teraflops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Lawrence Livermore National Laboratory’s Magpie for a big data stack</a:t>
            </a:r>
          </a:p>
          <a:p>
            <a:pPr lvl="1"/>
            <a:endParaRPr lang="en-US" sz="2200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4ED59C-9D20-4300-8826-E3A13E86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 RESOURCES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AEDF84F-D67D-4809-BBCE-F5E24A59DD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851" y="1321064"/>
            <a:ext cx="2820637" cy="421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49758"/>
      </p:ext>
    </p:extLst>
  </p:cSld>
  <p:clrMapOvr>
    <a:masterClrMapping/>
  </p:clrMapOvr>
</p:sld>
</file>

<file path=ppt/theme/theme1.xml><?xml version="1.0" encoding="utf-8"?>
<a:theme xmlns:a="http://schemas.openxmlformats.org/drawingml/2006/main" name="1_UNCLASSIFIED//FOUO//DRAFT//PRE-DECISIONAL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NCLASSIFIED//FOR OFFICIAL USE ONLY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UNCLASSIFIED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PROVED FOR PUBLIC RELEASE">
  <a:themeElements>
    <a:clrScheme name="US Army Color Palette">
      <a:dk1>
        <a:srgbClr val="000000"/>
      </a:dk1>
      <a:lt1>
        <a:srgbClr val="FFFFFF"/>
      </a:lt1>
      <a:dk2>
        <a:srgbClr val="FFDA3D"/>
      </a:dk2>
      <a:lt2>
        <a:srgbClr val="CCCCCC"/>
      </a:lt2>
      <a:accent1>
        <a:srgbClr val="333C33"/>
      </a:accent1>
      <a:accent2>
        <a:srgbClr val="717365"/>
      </a:accent2>
      <a:accent3>
        <a:srgbClr val="BFB8AB"/>
      </a:accent3>
      <a:accent4>
        <a:srgbClr val="B8B9B2"/>
      </a:accent4>
      <a:accent5>
        <a:srgbClr val="DBDCD8"/>
      </a:accent5>
      <a:accent6>
        <a:srgbClr val="333333"/>
      </a:accent6>
      <a:hlink>
        <a:srgbClr val="FFDA3D"/>
      </a:hlink>
      <a:folHlink>
        <a:srgbClr val="BFB8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Group xmlns="8acc76ce-4927-4c10-947a-54b615abcc3a">PowerPoint</Group>
    <Display_x0020_Name xmlns="8acc76ce-4927-4c10-947a-54b615abcc3a">CCDC Army Research Laboratory – PowerPoint (Briefing) – Widescreen Format</Display_x0020_Name>
    <ImageCreateDate xmlns="http://schemas.microsoft.com/sharepoint/v3" xsi:nil="true"/>
    <Organization xmlns="2c061caa-ac96-4ed1-b74a-abb1169dd94c">ARL</Organization>
    <Description xmlns="http://schemas.microsoft.com/sharepoint/v3" xsi:nil="true"/>
    <Desktop xmlns="8acc76ce-4927-4c10-947a-54b615abcc3a">Both</Desktop>
    <DL_Link xmlns="8acc76ce-4927-4c10-947a-54b615abcc3a">
      <Url>https://ccdc.apgea.army.mil/_layouts/download.aspx?SourceUrl=https://ccdc.apgea.army.mil/BP/BrandItems/PowerPoint_Template_RLB_WS.pptx</Url>
      <Description>DOWNLOAD</Description>
    </DL_Link>
    <FileType0 xmlns="8acc76ce-4927-4c10-947a-54b615abcc3a">pptx</FileType0>
    <SortOrder xmlns="8acc76ce-4927-4c10-947a-54b615abcc3a">04 – PowerPoint (Briefing) Templates</SortOrd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F177B2FE6EB01A4CB29C652E415E2656" ma:contentTypeVersion="11" ma:contentTypeDescription="Upload an image or a photograph." ma:contentTypeScope="" ma:versionID="feb587159d7642700b9fa2b75b586e3a">
  <xsd:schema xmlns:xsd="http://www.w3.org/2001/XMLSchema" xmlns:xs="http://www.w3.org/2001/XMLSchema" xmlns:p="http://schemas.microsoft.com/office/2006/metadata/properties" xmlns:ns1="http://schemas.microsoft.com/sharepoint/v3" xmlns:ns2="2c061caa-ac96-4ed1-b74a-abb1169dd94c" xmlns:ns3="8acc76ce-4927-4c10-947a-54b615abcc3a" targetNamespace="http://schemas.microsoft.com/office/2006/metadata/properties" ma:root="true" ma:fieldsID="9caf1fca3a9d4f887c0afa8853dfc8f6" ns1:_="" ns2:_="" ns3:_="">
    <xsd:import namespace="http://schemas.microsoft.com/sharepoint/v3"/>
    <xsd:import namespace="2c061caa-ac96-4ed1-b74a-abb1169dd94c"/>
    <xsd:import namespace="8acc76ce-4927-4c10-947a-54b615abcc3a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Organization" minOccurs="0"/>
                <xsd:element ref="ns2:SharedWithUsers" minOccurs="0"/>
                <xsd:element ref="ns3:Display_x0020_Name" minOccurs="0"/>
                <xsd:element ref="ns3:Desktop" minOccurs="0"/>
                <xsd:element ref="ns3:Group" minOccurs="0"/>
                <xsd:element ref="ns3:DL_Link" minOccurs="0"/>
                <xsd:element ref="ns3:FileType0" minOccurs="0"/>
                <xsd:element ref="ns3:Sor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61caa-ac96-4ed1-b74a-abb1169dd94c" elementFormDefault="qualified">
    <xsd:import namespace="http://schemas.microsoft.com/office/2006/documentManagement/types"/>
    <xsd:import namespace="http://schemas.microsoft.com/office/infopath/2007/PartnerControls"/>
    <xsd:element name="Organization" ma:index="26" nillable="true" ma:displayName="Organization" ma:default="HQ RDECOM" ma:format="Dropdown" ma:internalName="Organization">
      <xsd:simpleType>
        <xsd:restriction base="dms:Choice">
          <xsd:enumeration value="All"/>
          <xsd:enumeration value="HQ RDECOM"/>
          <xsd:enumeration value="AMRDEC"/>
          <xsd:enumeration value="AMSAA"/>
          <xsd:enumeration value="ARDEC"/>
          <xsd:enumeration value="ARL"/>
          <xsd:enumeration value="CERDEC"/>
          <xsd:enumeration value="ECBC"/>
          <xsd:enumeration value="NSRDEC"/>
          <xsd:enumeration value="TARDEC"/>
        </xsd:restriction>
      </xsd:simpleType>
    </xsd:element>
    <xsd:element name="SharedWithUsers" ma:index="2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cc76ce-4927-4c10-947a-54b615abcc3a" elementFormDefault="qualified">
    <xsd:import namespace="http://schemas.microsoft.com/office/2006/documentManagement/types"/>
    <xsd:import namespace="http://schemas.microsoft.com/office/infopath/2007/PartnerControls"/>
    <xsd:element name="Display_x0020_Name" ma:index="28" nillable="true" ma:displayName="Display Name" ma:internalName="Display_x0020_Name">
      <xsd:simpleType>
        <xsd:restriction base="dms:Text">
          <xsd:maxLength value="255"/>
        </xsd:restriction>
      </xsd:simpleType>
    </xsd:element>
    <xsd:element name="Desktop" ma:index="29" nillable="true" ma:displayName="Tab" ma:format="Dropdown" ma:internalName="Desktop">
      <xsd:simpleType>
        <xsd:restriction base="dms:Choice">
          <xsd:enumeration value="Professional"/>
          <xsd:enumeration value="Both"/>
        </xsd:restriction>
      </xsd:simpleType>
    </xsd:element>
    <xsd:element name="Group" ma:index="30" nillable="true" ma:displayName="Group" ma:format="Dropdown" ma:internalName="Group">
      <xsd:simpleType>
        <xsd:restriction base="dms:Choice">
          <xsd:enumeration value="Army Logo"/>
          <xsd:enumeration value="Bi-Fold Brochure"/>
          <xsd:enumeration value="Bio"/>
          <xsd:enumeration value="Business Card"/>
          <xsd:enumeration value="Command Lineage"/>
          <xsd:enumeration value="Fact Sheet"/>
          <xsd:enumeration value="Large Poster"/>
          <xsd:enumeration value="Small Poster"/>
          <xsd:enumeration value="Specific Lineage"/>
          <xsd:enumeration value="PowerPoint"/>
          <xsd:enumeration value="Social Media"/>
          <xsd:enumeration value="Tri-Fold Brochure"/>
        </xsd:restriction>
      </xsd:simpleType>
    </xsd:element>
    <xsd:element name="DL_Link" ma:index="31" nillable="true" ma:displayName="Download" ma:format="Hyperlink" ma:internalName="DL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FileType0" ma:index="33" nillable="true" ma:displayName="FileType" ma:format="Dropdown" ma:internalName="FileType0">
      <xsd:simpleType>
        <xsd:restriction base="dms:Choice">
          <xsd:enumeration value="docx"/>
          <xsd:enumeration value="eps"/>
          <xsd:enumeration value="indd"/>
          <xsd:enumeration value="jpg"/>
          <xsd:enumeration value="mp4"/>
          <xsd:enumeration value="pdf"/>
          <xsd:enumeration value="png"/>
          <xsd:enumeration value="pptx"/>
        </xsd:restriction>
      </xsd:simpleType>
    </xsd:element>
    <xsd:element name="SortOrder" ma:index="34" nillable="true" ma:displayName="SortOrder" ma:default="01 – Army Logo" ma:format="Dropdown" ma:internalName="SortOrder">
      <xsd:simpleType>
        <xsd:restriction base="dms:Choice">
          <xsd:enumeration value="01 – Army Logo"/>
          <xsd:enumeration value="02 – Command Lineage"/>
          <xsd:enumeration value="03 – Competency Lineage"/>
          <xsd:enumeration value="04 – PowerPoint (Briefing) Templates"/>
          <xsd:enumeration value="05 – Business Card Templates"/>
          <xsd:enumeration value="06 – Name Tent Templates"/>
          <xsd:enumeration value="07 – Web/Social Media"/>
          <xsd:enumeration value="08 – VTC Signs"/>
          <xsd:enumeration value="09 – Poster Templates (Small – 11&quot;x17&quot;)"/>
          <xsd:enumeration value="10 – Poster Templates (Large – 24&quot;x36&quot;)"/>
          <xsd:enumeration value="11 – Fact Sheet Templates"/>
          <xsd:enumeration value="12 – Brochure Templates (Bi-Fold)"/>
          <xsd:enumeration value="13 – Brochure Templates (Tri-Fold)"/>
          <xsd:enumeration value="14 – Bio Templates"/>
          <xsd:enumeration value="15 - Exterior Signage"/>
          <xsd:enumeration value="16 - Read Book Templates"/>
          <xsd:enumeration value="17 - Video Elements"/>
          <xsd:enumeration value="18 - Room Number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FEFD74-9FBC-4157-8802-AFD8EC757C9F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2c061caa-ac96-4ed1-b74a-abb1169dd94c"/>
    <ds:schemaRef ds:uri="http://schemas.microsoft.com/office/infopath/2007/PartnerControls"/>
    <ds:schemaRef ds:uri="http://purl.org/dc/terms/"/>
    <ds:schemaRef ds:uri="8acc76ce-4927-4c10-947a-54b615abcc3a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13FA5FF-2111-4E01-9BF6-3626FF06C5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40186A-26F7-4ACE-BD44-47185E2F2B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061caa-ac96-4ed1-b74a-abb1169dd94c"/>
    <ds:schemaRef ds:uri="8acc76ce-4927-4c10-947a-54b615abcc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31519</TotalTime>
  <Words>1221</Words>
  <Application>Microsoft Macintosh PowerPoint</Application>
  <PresentationFormat>Widescreen</PresentationFormat>
  <Paragraphs>256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Bold</vt:lpstr>
      <vt:lpstr>Cambria Math</vt:lpstr>
      <vt:lpstr>1_UNCLASSIFIED//FOUO//DRAFT//PRE-DECISIONAL</vt:lpstr>
      <vt:lpstr>2_UNCLASSIFIED//FOR OFFICIAL USE ONLY</vt:lpstr>
      <vt:lpstr>3_UNCLASSIFIED</vt:lpstr>
      <vt:lpstr>4_APPROVED FOR PUBLIC RELEASE</vt:lpstr>
      <vt:lpstr>PowerPoint Presentation</vt:lpstr>
      <vt:lpstr>About Me</vt:lpstr>
      <vt:lpstr>Project Synopsis</vt:lpstr>
      <vt:lpstr>U.S. Army Testing Workflow</vt:lpstr>
      <vt:lpstr>U.S. Army Testing Workflow</vt:lpstr>
      <vt:lpstr>Background</vt:lpstr>
      <vt:lpstr>Overview of Dataset</vt:lpstr>
      <vt:lpstr>HPC Resources</vt:lpstr>
      <vt:lpstr>HPC RESOURCES</vt:lpstr>
      <vt:lpstr>Methods - Overview</vt:lpstr>
      <vt:lpstr>Methods - Overview</vt:lpstr>
      <vt:lpstr>Methods – Load Data</vt:lpstr>
      <vt:lpstr>Methods - Overview</vt:lpstr>
      <vt:lpstr>Methods – Prepare Text </vt:lpstr>
      <vt:lpstr>Example Text Cleaning</vt:lpstr>
      <vt:lpstr>Methods - Overview</vt:lpstr>
      <vt:lpstr>Latent Dirichlet Allocation (LDA)</vt:lpstr>
      <vt:lpstr>Latent Dirichlet Allocation (LDA)</vt:lpstr>
      <vt:lpstr>Methods – Train Topic Model</vt:lpstr>
      <vt:lpstr>Methods - Overview</vt:lpstr>
      <vt:lpstr>Methods – Visualize Results</vt:lpstr>
      <vt:lpstr>Results</vt:lpstr>
      <vt:lpstr>Results</vt:lpstr>
      <vt:lpstr>Results</vt:lpstr>
      <vt:lpstr>Conclusions</vt:lpstr>
      <vt:lpstr>Future Work</vt:lpstr>
      <vt:lpstr>Acknowledgements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Army</dc:title>
  <dc:subject>Active Army</dc:subject>
  <dc:creator>MWG</dc:creator>
  <cp:keywords/>
  <dc:description/>
  <cp:lastModifiedBy>Lena Moran</cp:lastModifiedBy>
  <cp:revision>255</cp:revision>
  <cp:lastPrinted>2018-04-12T16:00:29Z</cp:lastPrinted>
  <dcterms:created xsi:type="dcterms:W3CDTF">2016-09-22T11:21:33Z</dcterms:created>
  <dcterms:modified xsi:type="dcterms:W3CDTF">2021-08-31T03:04:39Z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0x01010200F177B2FE6EB01A4CB29C652E415E2656</vt:lpwstr>
  </property>
  <property fmtid="{D5CDD505-2E9C-101B-9397-08002B2CF9AE}" pid="4" name="WorkflowChangePath">
    <vt:lpwstr>fa62ed53-5d34-4242-83f6-2fedcb8fc24a,5;fa62ed53-5d34-4242-83f6-2fedcb8fc24a,7;fa62ed53-5d34-4242-83f6-2fedcb8fc24a,2;fa62ed53-5d34-4242-83f6-2fedcb8fc24a,4;dfd8c1a5-7e80-402e-bbd4-d70f76979df3,2;dfd8c1a5-7e80-402e-bbd4-d70f76979df3,4;</vt:lpwstr>
  </property>
</Properties>
</file>