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65" r:id="rId5"/>
    <p:sldId id="266" r:id="rId6"/>
    <p:sldId id="267" r:id="rId7"/>
    <p:sldId id="268" r:id="rId8"/>
    <p:sldId id="269" r:id="rId9"/>
    <p:sldId id="270" r:id="rId10"/>
    <p:sldId id="271" r:id="rId11"/>
    <p:sldId id="272" r:id="rId12"/>
    <p:sldId id="273" r:id="rId13"/>
    <p:sldId id="274" r:id="rId14"/>
    <p:sldId id="275" r:id="rId15"/>
    <p:sldId id="281" r:id="rId16"/>
    <p:sldId id="277" r:id="rId17"/>
    <p:sldId id="278" r:id="rId18"/>
    <p:sldId id="279" r:id="rId19"/>
    <p:sldId id="282"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60"/>
  </p:normalViewPr>
  <p:slideViewPr>
    <p:cSldViewPr snapToGrid="0">
      <p:cViewPr varScale="1">
        <p:scale>
          <a:sx n="125" d="100"/>
          <a:sy n="125" d="100"/>
        </p:scale>
        <p:origin x="168" y="30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05058-6501-4A36-9D9B-0A4411C97ADB}" type="datetimeFigureOut">
              <a:rPr lang="en-US" smtClean="0"/>
              <a:t>9/10/21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EB871-8BF7-4E5C-B19F-3B84FF039E46}" type="slidenum">
              <a:rPr lang="en-US" smtClean="0"/>
              <a:t>‹#›</a:t>
            </a:fld>
            <a:endParaRPr lang="en-US"/>
          </a:p>
        </p:txBody>
      </p:sp>
    </p:spTree>
    <p:extLst>
      <p:ext uri="{BB962C8B-B14F-4D97-AF65-F5344CB8AC3E}">
        <p14:creationId xmlns:p14="http://schemas.microsoft.com/office/powerpoint/2010/main" val="85346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A901F2-CF41-0241-BA8F-534ED127F7C0}"/>
              </a:ext>
            </a:extLst>
          </p:cNvPr>
          <p:cNvPicPr>
            <a:picLocks noChangeAspect="1"/>
          </p:cNvPicPr>
          <p:nvPr userDrawn="1"/>
        </p:nvPicPr>
        <p:blipFill>
          <a:blip r:embed="rId2"/>
          <a:srcRect/>
          <a:stretch/>
        </p:blipFill>
        <p:spPr>
          <a:xfrm>
            <a:off x="6350" y="0"/>
            <a:ext cx="12179300" cy="6858000"/>
          </a:xfrm>
          <a:prstGeom prst="rect">
            <a:avLst/>
          </a:prstGeom>
        </p:spPr>
      </p:pic>
      <p:sp>
        <p:nvSpPr>
          <p:cNvPr id="6" name="Title 1">
            <a:extLst>
              <a:ext uri="{FF2B5EF4-FFF2-40B4-BE49-F238E27FC236}">
                <a16:creationId xmlns:a16="http://schemas.microsoft.com/office/drawing/2014/main" id="{0657D793-3274-6C45-8A65-500474DDCE9F}"/>
              </a:ext>
            </a:extLst>
          </p:cNvPr>
          <p:cNvSpPr>
            <a:spLocks noGrp="1"/>
          </p:cNvSpPr>
          <p:nvPr>
            <p:ph type="ctrTitle"/>
          </p:nvPr>
        </p:nvSpPr>
        <p:spPr>
          <a:xfrm>
            <a:off x="731520" y="2286000"/>
            <a:ext cx="9001760" cy="1408113"/>
          </a:xfrm>
        </p:spPr>
        <p:txBody>
          <a:bodyPr anchor="b">
            <a:normAutofit/>
          </a:bodyPr>
          <a:lstStyle>
            <a:lvl1pPr algn="l">
              <a:defRPr sz="4000">
                <a:solidFill>
                  <a:srgbClr val="AA1B2D"/>
                </a:solidFill>
              </a:defRPr>
            </a:lvl1pPr>
          </a:lstStyle>
          <a:p>
            <a:r>
              <a:rPr lang="en-US" dirty="0"/>
              <a:t>Click to edit Master title style</a:t>
            </a:r>
          </a:p>
        </p:txBody>
      </p:sp>
      <p:sp>
        <p:nvSpPr>
          <p:cNvPr id="7" name="Subtitle 2">
            <a:extLst>
              <a:ext uri="{FF2B5EF4-FFF2-40B4-BE49-F238E27FC236}">
                <a16:creationId xmlns:a16="http://schemas.microsoft.com/office/drawing/2014/main" id="{6A2D6351-3D5B-B14B-927C-9234551CA599}"/>
              </a:ext>
            </a:extLst>
          </p:cNvPr>
          <p:cNvSpPr>
            <a:spLocks noGrp="1"/>
          </p:cNvSpPr>
          <p:nvPr>
            <p:ph type="subTitle" idx="1"/>
          </p:nvPr>
        </p:nvSpPr>
        <p:spPr>
          <a:xfrm>
            <a:off x="731520" y="3694113"/>
            <a:ext cx="7609840" cy="1589087"/>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Date Placeholder 3">
            <a:extLst>
              <a:ext uri="{FF2B5EF4-FFF2-40B4-BE49-F238E27FC236}">
                <a16:creationId xmlns:a16="http://schemas.microsoft.com/office/drawing/2014/main" id="{9EA07588-B4D1-4C49-936E-FCB900BEAF7A}"/>
              </a:ext>
            </a:extLst>
          </p:cNvPr>
          <p:cNvSpPr>
            <a:spLocks noGrp="1"/>
          </p:cNvSpPr>
          <p:nvPr>
            <p:ph type="dt" sz="half" idx="10"/>
          </p:nvPr>
        </p:nvSpPr>
        <p:spPr>
          <a:xfrm>
            <a:off x="1940560" y="6356350"/>
            <a:ext cx="2743200" cy="365125"/>
          </a:xfrm>
        </p:spPr>
        <p:txBody>
          <a:bodyPr/>
          <a:lstStyle/>
          <a:p>
            <a:fld id="{739060DA-63FD-C448-8808-63BED6B5BC84}" type="datetime1">
              <a:rPr lang="en-US" smtClean="0"/>
              <a:t>9/10/21</a:t>
            </a:fld>
            <a:endParaRPr lang="en-US" dirty="0"/>
          </a:p>
        </p:txBody>
      </p:sp>
    </p:spTree>
    <p:extLst>
      <p:ext uri="{BB962C8B-B14F-4D97-AF65-F5344CB8AC3E}">
        <p14:creationId xmlns:p14="http://schemas.microsoft.com/office/powerpoint/2010/main" val="198050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6A74-F0C8-0F42-B00C-B535E298E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6A0A93-1366-334D-90AB-21E921635E91}"/>
              </a:ext>
            </a:extLst>
          </p:cNvPr>
          <p:cNvSpPr>
            <a:spLocks noGrp="1"/>
          </p:cNvSpPr>
          <p:nvPr>
            <p:ph idx="1"/>
          </p:nvPr>
        </p:nvSpPr>
        <p:spPr/>
        <p:txBody>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1A439167-465B-6347-8A42-EAE3947555D3}"/>
              </a:ext>
            </a:extLst>
          </p:cNvPr>
          <p:cNvSpPr>
            <a:spLocks noGrp="1"/>
          </p:cNvSpPr>
          <p:nvPr>
            <p:ph type="dt" sz="half" idx="2"/>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8" name="Footer Placeholder 4">
            <a:extLst>
              <a:ext uri="{FF2B5EF4-FFF2-40B4-BE49-F238E27FC236}">
                <a16:creationId xmlns:a16="http://schemas.microsoft.com/office/drawing/2014/main" id="{3384ED14-07D6-3B4E-8C8C-594DDAB77726}"/>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a:p>
        </p:txBody>
      </p:sp>
      <p:sp>
        <p:nvSpPr>
          <p:cNvPr id="9" name="Slide Number Placeholder 5">
            <a:extLst>
              <a:ext uri="{FF2B5EF4-FFF2-40B4-BE49-F238E27FC236}">
                <a16:creationId xmlns:a16="http://schemas.microsoft.com/office/drawing/2014/main" id="{4DDA7DBE-349D-3347-8B27-872397992E60}"/>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a:p>
        </p:txBody>
      </p:sp>
    </p:spTree>
    <p:extLst>
      <p:ext uri="{BB962C8B-B14F-4D97-AF65-F5344CB8AC3E}">
        <p14:creationId xmlns:p14="http://schemas.microsoft.com/office/powerpoint/2010/main" val="54694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6865-AF86-CB4A-8F8A-1A073F9B5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B927E-4342-C448-B999-8C6FC15F2C33}"/>
              </a:ext>
            </a:extLst>
          </p:cNvPr>
          <p:cNvSpPr>
            <a:spLocks noGrp="1"/>
          </p:cNvSpPr>
          <p:nvPr>
            <p:ph sz="half" idx="1"/>
          </p:nvPr>
        </p:nvSpPr>
        <p:spPr>
          <a:xfrm>
            <a:off x="838200" y="1249680"/>
            <a:ext cx="5064760" cy="4927283"/>
          </a:xfrm>
        </p:spPr>
        <p:txBody>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A2D350E-EEA5-D14A-BD2F-9A45E731F552}"/>
              </a:ext>
            </a:extLst>
          </p:cNvPr>
          <p:cNvSpPr>
            <a:spLocks noGrp="1"/>
          </p:cNvSpPr>
          <p:nvPr>
            <p:ph sz="half" idx="2"/>
          </p:nvPr>
        </p:nvSpPr>
        <p:spPr>
          <a:xfrm>
            <a:off x="6289040" y="1249680"/>
            <a:ext cx="5064760" cy="4927283"/>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C1DFA7A-96F9-4749-BD96-58BE5EC427CE}"/>
              </a:ext>
            </a:extLst>
          </p:cNvPr>
          <p:cNvSpPr>
            <a:spLocks noGrp="1"/>
          </p:cNvSpPr>
          <p:nvPr>
            <p:ph type="dt" sz="half" idx="10"/>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9" name="Footer Placeholder 4">
            <a:extLst>
              <a:ext uri="{FF2B5EF4-FFF2-40B4-BE49-F238E27FC236}">
                <a16:creationId xmlns:a16="http://schemas.microsoft.com/office/drawing/2014/main" id="{49391D91-619A-094B-A55E-49C69C2DDDEE}"/>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171E527B-FA6C-184E-B349-F9D22266FB89}"/>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a:p>
        </p:txBody>
      </p:sp>
    </p:spTree>
    <p:extLst>
      <p:ext uri="{BB962C8B-B14F-4D97-AF65-F5344CB8AC3E}">
        <p14:creationId xmlns:p14="http://schemas.microsoft.com/office/powerpoint/2010/main" val="401247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DA8B-1416-4841-BA18-BE9577542E57}"/>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03CBB1ED-7D56-0F49-B13C-8205B89F28BB}"/>
              </a:ext>
            </a:extLst>
          </p:cNvPr>
          <p:cNvSpPr>
            <a:spLocks noGrp="1"/>
          </p:cNvSpPr>
          <p:nvPr>
            <p:ph type="dt" sz="half" idx="2"/>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7" name="Footer Placeholder 4">
            <a:extLst>
              <a:ext uri="{FF2B5EF4-FFF2-40B4-BE49-F238E27FC236}">
                <a16:creationId xmlns:a16="http://schemas.microsoft.com/office/drawing/2014/main" id="{0E7EE1E7-4E46-5249-B93D-070333237F06}"/>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a:p>
        </p:txBody>
      </p:sp>
      <p:sp>
        <p:nvSpPr>
          <p:cNvPr id="8" name="Slide Number Placeholder 5">
            <a:extLst>
              <a:ext uri="{FF2B5EF4-FFF2-40B4-BE49-F238E27FC236}">
                <a16:creationId xmlns:a16="http://schemas.microsoft.com/office/drawing/2014/main" id="{8BD65503-B9C5-FF41-A9EF-CA7A6B6A2F93}"/>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a:p>
        </p:txBody>
      </p:sp>
    </p:spTree>
    <p:extLst>
      <p:ext uri="{BB962C8B-B14F-4D97-AF65-F5344CB8AC3E}">
        <p14:creationId xmlns:p14="http://schemas.microsoft.com/office/powerpoint/2010/main" val="324582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A45A7BA-52E4-664C-A458-B81386A90ECB}"/>
              </a:ext>
            </a:extLst>
          </p:cNvPr>
          <p:cNvSpPr>
            <a:spLocks noGrp="1"/>
          </p:cNvSpPr>
          <p:nvPr>
            <p:ph type="dt" sz="half" idx="2"/>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6" name="Footer Placeholder 4">
            <a:extLst>
              <a:ext uri="{FF2B5EF4-FFF2-40B4-BE49-F238E27FC236}">
                <a16:creationId xmlns:a16="http://schemas.microsoft.com/office/drawing/2014/main" id="{16802F54-B4A1-2540-9EB8-A5402831DFC2}"/>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a:p>
        </p:txBody>
      </p:sp>
      <p:sp>
        <p:nvSpPr>
          <p:cNvPr id="7" name="Slide Number Placeholder 5">
            <a:extLst>
              <a:ext uri="{FF2B5EF4-FFF2-40B4-BE49-F238E27FC236}">
                <a16:creationId xmlns:a16="http://schemas.microsoft.com/office/drawing/2014/main" id="{6EFA8BAE-44BA-4D48-AA28-7C35AD3E58B5}"/>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a:p>
        </p:txBody>
      </p:sp>
    </p:spTree>
    <p:extLst>
      <p:ext uri="{BB962C8B-B14F-4D97-AF65-F5344CB8AC3E}">
        <p14:creationId xmlns:p14="http://schemas.microsoft.com/office/powerpoint/2010/main" val="343244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548640"/>
          </a:xfrm>
          <a:prstGeom prst="rect">
            <a:avLst/>
          </a:prstGeom>
        </p:spPr>
        <p:txBody>
          <a:bodyPr anchor="t"/>
          <a:lstStyle>
            <a:lvl1pPr algn="l">
              <a:defRPr sz="3360" b="0" cap="all"/>
            </a:lvl1pPr>
          </a:lstStyle>
          <a:p>
            <a:r>
              <a:rPr lang="en-US" dirty="0"/>
              <a:t>Click to edit Master title style</a:t>
            </a:r>
          </a:p>
        </p:txBody>
      </p:sp>
      <p:sp>
        <p:nvSpPr>
          <p:cNvPr id="7" name="Slide Number Placeholder 5"/>
          <p:cNvSpPr>
            <a:spLocks noGrp="1"/>
          </p:cNvSpPr>
          <p:nvPr>
            <p:ph type="sldNum" sz="quarter" idx="12"/>
          </p:nvPr>
        </p:nvSpPr>
        <p:spPr>
          <a:xfrm>
            <a:off x="8737600" y="6263640"/>
            <a:ext cx="2844800" cy="365125"/>
          </a:xfrm>
          <a:prstGeom prst="rect">
            <a:avLst/>
          </a:prstGeom>
        </p:spPr>
        <p:txBody>
          <a:bodyPr/>
          <a:lstStyle>
            <a:lvl1pPr algn="r">
              <a:defRPr/>
            </a:lvl1pPr>
          </a:lstStyle>
          <a:p>
            <a:fld id="{378F9958-02CF-44E9-AAF3-DDDDE063D447}" type="slidenum">
              <a:rPr lang="en-US" smtClean="0"/>
              <a:pPr/>
              <a:t>‹#›</a:t>
            </a:fld>
            <a:endParaRPr lang="en-US" dirty="0"/>
          </a:p>
        </p:txBody>
      </p:sp>
    </p:spTree>
    <p:extLst>
      <p:ext uri="{BB962C8B-B14F-4D97-AF65-F5344CB8AC3E}">
        <p14:creationId xmlns:p14="http://schemas.microsoft.com/office/powerpoint/2010/main" val="312977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F272F0A-1C01-8149-BD6D-4A5E079397AD}" type="datetime1">
              <a:rPr lang="en-US" smtClean="0"/>
              <a:t>9/10/21</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316ABEB-66B2-6543-8E7A-E78562B01EAC}" type="slidenum">
              <a:rPr lang="en-US" smtClean="0"/>
              <a:t>‹#›</a:t>
            </a:fld>
            <a:endParaRPr lang="en-US" dirty="0"/>
          </a:p>
        </p:txBody>
      </p:sp>
    </p:spTree>
    <p:extLst>
      <p:ext uri="{BB962C8B-B14F-4D97-AF65-F5344CB8AC3E}">
        <p14:creationId xmlns:p14="http://schemas.microsoft.com/office/powerpoint/2010/main" val="288718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1BB458-3831-6747-9EFF-1CF09025ABB2}"/>
              </a:ext>
            </a:extLst>
          </p:cNvPr>
          <p:cNvPicPr>
            <a:picLocks noChangeAspect="1"/>
          </p:cNvPicPr>
          <p:nvPr userDrawn="1"/>
        </p:nvPicPr>
        <p:blipFill>
          <a:blip r:embed="rId9"/>
          <a:src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075DA6B9-3DAB-0746-9C33-B3601E770AA8}"/>
              </a:ext>
            </a:extLst>
          </p:cNvPr>
          <p:cNvSpPr>
            <a:spLocks noGrp="1"/>
          </p:cNvSpPr>
          <p:nvPr>
            <p:ph type="title"/>
          </p:nvPr>
        </p:nvSpPr>
        <p:spPr>
          <a:xfrm>
            <a:off x="838200" y="136525"/>
            <a:ext cx="10515600" cy="8591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F0BC3E-BD2B-B043-8215-E0715686134C}"/>
              </a:ext>
            </a:extLst>
          </p:cNvPr>
          <p:cNvSpPr>
            <a:spLocks noGrp="1"/>
          </p:cNvSpPr>
          <p:nvPr>
            <p:ph type="body" idx="1"/>
          </p:nvPr>
        </p:nvSpPr>
        <p:spPr>
          <a:xfrm>
            <a:off x="838200" y="1290320"/>
            <a:ext cx="10515600" cy="48866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51ACB3B-5702-CA4C-B59A-AF0224FCF19A}"/>
              </a:ext>
            </a:extLst>
          </p:cNvPr>
          <p:cNvSpPr>
            <a:spLocks noGrp="1"/>
          </p:cNvSpPr>
          <p:nvPr>
            <p:ph type="dt" sz="half" idx="2"/>
          </p:nvPr>
        </p:nvSpPr>
        <p:spPr>
          <a:xfrm>
            <a:off x="1940560" y="6356350"/>
            <a:ext cx="27432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r>
              <a:rPr lang="en-US" dirty="0"/>
              <a:t>www.DAU.edu</a:t>
            </a:r>
          </a:p>
        </p:txBody>
      </p:sp>
      <p:sp>
        <p:nvSpPr>
          <p:cNvPr id="9" name="Footer Placeholder 4">
            <a:extLst>
              <a:ext uri="{FF2B5EF4-FFF2-40B4-BE49-F238E27FC236}">
                <a16:creationId xmlns:a16="http://schemas.microsoft.com/office/drawing/2014/main" id="{371038C3-70B7-4E47-BF25-50DD0F3FB84F}"/>
              </a:ext>
            </a:extLst>
          </p:cNvPr>
          <p:cNvSpPr>
            <a:spLocks noGrp="1"/>
          </p:cNvSpPr>
          <p:nvPr>
            <p:ph type="ftr" sz="quarter" idx="3"/>
          </p:nvPr>
        </p:nvSpPr>
        <p:spPr>
          <a:xfrm>
            <a:off x="4805680" y="6356350"/>
            <a:ext cx="4114800" cy="365125"/>
          </a:xfrm>
          <a:prstGeom prst="rect">
            <a:avLst/>
          </a:prstGeom>
        </p:spPr>
        <p:txBody>
          <a:bodyPr/>
          <a:lstStyle>
            <a:lvl1pPr>
              <a:defRPr sz="1200">
                <a:solidFill>
                  <a:schemeClr val="bg1">
                    <a:lumMod val="85000"/>
                  </a:schemeClr>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AFE4ED7C-C5B9-F240-996B-8671D4EE966E}"/>
              </a:ext>
            </a:extLst>
          </p:cNvPr>
          <p:cNvSpPr>
            <a:spLocks noGrp="1"/>
          </p:cNvSpPr>
          <p:nvPr>
            <p:ph type="sldNum" sz="quarter" idx="4"/>
          </p:nvPr>
        </p:nvSpPr>
        <p:spPr>
          <a:xfrm>
            <a:off x="172720" y="6356350"/>
            <a:ext cx="1645920" cy="365125"/>
          </a:xfrm>
          <a:prstGeom prst="rect">
            <a:avLst/>
          </a:prstGeom>
        </p:spPr>
        <p:txBody>
          <a:bodyPr/>
          <a:lstStyle>
            <a:lvl1pPr>
              <a:defRPr sz="1200">
                <a:solidFill>
                  <a:schemeClr val="bg1">
                    <a:lumMod val="50000"/>
                  </a:schemeClr>
                </a:solidFill>
                <a:latin typeface="Arial" panose="020B0604020202020204" pitchFamily="34" charset="0"/>
                <a:cs typeface="Arial" panose="020B0604020202020204" pitchFamily="34" charset="0"/>
              </a:defRPr>
            </a:lvl1pPr>
          </a:lstStyle>
          <a:p>
            <a:fld id="{6FF59A3E-EC8F-7742-AC39-47B91BD8F890}" type="slidenum">
              <a:rPr lang="en-US" smtClean="0"/>
              <a:pPr/>
              <a:t>‹#›</a:t>
            </a:fld>
            <a:endParaRPr lang="en-US" dirty="0"/>
          </a:p>
        </p:txBody>
      </p:sp>
    </p:spTree>
    <p:extLst>
      <p:ext uri="{BB962C8B-B14F-4D97-AF65-F5344CB8AC3E}">
        <p14:creationId xmlns:p14="http://schemas.microsoft.com/office/powerpoint/2010/main" val="165414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l" defTabSz="914400" rtl="0" eaLnBrk="1" latinLnBrk="0" hangingPunct="1">
        <a:lnSpc>
          <a:spcPct val="90000"/>
        </a:lnSpc>
        <a:spcBef>
          <a:spcPct val="0"/>
        </a:spcBef>
        <a:buNone/>
        <a:defRPr sz="3600" b="1" i="1" kern="1200">
          <a:solidFill>
            <a:srgbClr val="AA1B2D"/>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100000"/>
        </a:lnSpc>
        <a:spcBef>
          <a:spcPts val="1000"/>
        </a:spcBef>
        <a:buClr>
          <a:srgbClr val="AA1B2D"/>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AA1B2D"/>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uscode.house.gov/view.xhtml?path=/prelim%40title10/subtitleA/part2/chapter87&amp;edition=preli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DOD T&amp;E Certification</a:t>
            </a:r>
            <a:br>
              <a:rPr lang="en-US" sz="4900" dirty="0"/>
            </a:br>
            <a:endParaRPr lang="en-US" dirty="0"/>
          </a:p>
        </p:txBody>
      </p:sp>
      <p:sp>
        <p:nvSpPr>
          <p:cNvPr id="3" name="Subtitle 2"/>
          <p:cNvSpPr>
            <a:spLocks noGrp="1"/>
          </p:cNvSpPr>
          <p:nvPr>
            <p:ph type="subTitle" idx="1"/>
          </p:nvPr>
        </p:nvSpPr>
        <p:spPr>
          <a:xfrm>
            <a:off x="2606584" y="3377520"/>
            <a:ext cx="7609840" cy="1589087"/>
          </a:xfrm>
        </p:spPr>
        <p:txBody>
          <a:bodyPr/>
          <a:lstStyle/>
          <a:p>
            <a:pPr>
              <a:spcBef>
                <a:spcPts val="0"/>
              </a:spcBef>
            </a:pPr>
            <a:r>
              <a:rPr lang="en-US" dirty="0"/>
              <a:t>Dr. Paul Shaw</a:t>
            </a:r>
          </a:p>
          <a:p>
            <a:pPr>
              <a:spcBef>
                <a:spcPts val="0"/>
              </a:spcBef>
            </a:pPr>
            <a:r>
              <a:rPr lang="en-US" dirty="0"/>
              <a:t>Professor, Cybersecurity</a:t>
            </a:r>
          </a:p>
          <a:p>
            <a:pPr>
              <a:spcBef>
                <a:spcPts val="0"/>
              </a:spcBef>
            </a:pPr>
            <a:r>
              <a:rPr lang="en-US" dirty="0"/>
              <a:t>Defense Acquisition University (DAU)</a:t>
            </a:r>
          </a:p>
        </p:txBody>
      </p:sp>
      <p:sp>
        <p:nvSpPr>
          <p:cNvPr id="4" name="Date Placeholder 3"/>
          <p:cNvSpPr>
            <a:spLocks noGrp="1"/>
          </p:cNvSpPr>
          <p:nvPr>
            <p:ph type="dt" sz="half" idx="10"/>
          </p:nvPr>
        </p:nvSpPr>
        <p:spPr/>
        <p:txBody>
          <a:bodyPr/>
          <a:lstStyle/>
          <a:p>
            <a:fld id="{739060DA-63FD-C448-8808-63BED6B5BC84}" type="datetime1">
              <a:rPr lang="en-US" smtClean="0"/>
              <a:t>9/10/21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78" y="3399064"/>
            <a:ext cx="1447800" cy="1567543"/>
          </a:xfrm>
          <a:prstGeom prst="rect">
            <a:avLst/>
          </a:prstGeom>
        </p:spPr>
      </p:pic>
    </p:spTree>
    <p:extLst>
      <p:ext uri="{BB962C8B-B14F-4D97-AF65-F5344CB8AC3E}">
        <p14:creationId xmlns:p14="http://schemas.microsoft.com/office/powerpoint/2010/main" val="140291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Acquisition Workforce</a:t>
            </a:r>
          </a:p>
        </p:txBody>
      </p:sp>
      <p:sp>
        <p:nvSpPr>
          <p:cNvPr id="3" name="Content Placeholder 2"/>
          <p:cNvSpPr>
            <a:spLocks noGrp="1"/>
          </p:cNvSpPr>
          <p:nvPr>
            <p:ph idx="1"/>
          </p:nvPr>
        </p:nvSpPr>
        <p:spPr/>
        <p:txBody>
          <a:bodyPr/>
          <a:lstStyle/>
          <a:p>
            <a:pPr marL="0" indent="0">
              <a:buNone/>
            </a:pPr>
            <a:r>
              <a:rPr lang="en-US" dirty="0"/>
              <a:t>Defense Acquisition Workforce Improvement Act (DAWIA)</a:t>
            </a:r>
          </a:p>
          <a:p>
            <a:endParaRPr lang="en-US" dirty="0"/>
          </a:p>
          <a:p>
            <a:pPr marL="0" indent="0">
              <a:buNone/>
            </a:pPr>
            <a:r>
              <a:rPr lang="en-US" dirty="0"/>
              <a:t>The Defense Acquisition Workforce Improvement Act (1990) requires the Department of Defense to establish education and training standards, requirements, and courses for the civilian and military workforce. Statutory language covering the Defense Acquisition Workforce is contained in </a:t>
            </a:r>
            <a:r>
              <a:rPr lang="en-US" dirty="0">
                <a:hlinkClick r:id="rId2"/>
              </a:rPr>
              <a:t>United States Code (USC), Title 10, Chapter 87</a:t>
            </a:r>
            <a:r>
              <a:rPr lang="en-US" dirty="0"/>
              <a:t>.</a:t>
            </a:r>
          </a:p>
          <a:p>
            <a:endParaRPr lang="en-US" dirty="0"/>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10</a:t>
            </a:fld>
            <a:endParaRPr lang="en-US"/>
          </a:p>
        </p:txBody>
      </p:sp>
    </p:spTree>
    <p:extLst>
      <p:ext uri="{BB962C8B-B14F-4D97-AF65-F5344CB8AC3E}">
        <p14:creationId xmlns:p14="http://schemas.microsoft.com/office/powerpoint/2010/main" val="19202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Acquisition Framework</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11</a:t>
            </a:fld>
            <a:endParaRPr lang="en-US"/>
          </a:p>
        </p:txBody>
      </p:sp>
      <p:pic>
        <p:nvPicPr>
          <p:cNvPr id="7" name="Picture 6"/>
          <p:cNvPicPr>
            <a:picLocks noChangeAspect="1"/>
          </p:cNvPicPr>
          <p:nvPr/>
        </p:nvPicPr>
        <p:blipFill>
          <a:blip r:embed="rId2"/>
          <a:stretch>
            <a:fillRect/>
          </a:stretch>
        </p:blipFill>
        <p:spPr>
          <a:xfrm>
            <a:off x="995680" y="995680"/>
            <a:ext cx="7691120" cy="5093767"/>
          </a:xfrm>
          <a:prstGeom prst="rect">
            <a:avLst/>
          </a:prstGeom>
        </p:spPr>
      </p:pic>
    </p:spTree>
    <p:extLst>
      <p:ext uri="{BB962C8B-B14F-4D97-AF65-F5344CB8AC3E}">
        <p14:creationId xmlns:p14="http://schemas.microsoft.com/office/powerpoint/2010/main" val="323547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Accomplishment</a:t>
            </a:r>
          </a:p>
        </p:txBody>
      </p:sp>
      <p:sp>
        <p:nvSpPr>
          <p:cNvPr id="3" name="Content Placeholder 2"/>
          <p:cNvSpPr>
            <a:spLocks noGrp="1"/>
          </p:cNvSpPr>
          <p:nvPr>
            <p:ph idx="1"/>
          </p:nvPr>
        </p:nvSpPr>
        <p:spPr/>
        <p:txBody>
          <a:bodyPr/>
          <a:lstStyle/>
          <a:p>
            <a:pPr marL="0" indent="0">
              <a:buNone/>
            </a:pPr>
            <a:r>
              <a:rPr lang="en-US" dirty="0"/>
              <a:t>Development of the Knowledge, Skills, &amp; Abilities (KSAs) to perform proper evaluation of systems for operational effectiveness, operational suitability, &amp; survivability/lethality </a:t>
            </a:r>
          </a:p>
          <a:p>
            <a:endParaRPr lang="en-US" dirty="0"/>
          </a:p>
          <a:p>
            <a:pPr marL="0" indent="0">
              <a:buNone/>
            </a:pPr>
            <a:r>
              <a:rPr lang="en-US" dirty="0"/>
              <a:t>Progression in your T&amp;E KSAs will be a combination of training, education, &amp; experience</a:t>
            </a:r>
          </a:p>
          <a:p>
            <a:endParaRPr lang="en-US" sz="1100" dirty="0"/>
          </a:p>
          <a:p>
            <a:endParaRPr lang="en-US" dirty="0"/>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12</a:t>
            </a:fld>
            <a:endParaRPr lang="en-US"/>
          </a:p>
        </p:txBody>
      </p:sp>
    </p:spTree>
    <p:extLst>
      <p:ext uri="{BB962C8B-B14F-4D97-AF65-F5344CB8AC3E}">
        <p14:creationId xmlns:p14="http://schemas.microsoft.com/office/powerpoint/2010/main" val="135387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lnSpc>
                <a:spcPct val="80000"/>
              </a:lnSpc>
              <a:defRPr/>
            </a:pPr>
            <a:r>
              <a:rPr lang="en-US" dirty="0"/>
              <a:t>DoD T&amp;E Competencies</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13</a:t>
            </a:fld>
            <a:endParaRPr lang="en-US"/>
          </a:p>
        </p:txBody>
      </p:sp>
      <p:pic>
        <p:nvPicPr>
          <p:cNvPr id="7" name="Picture 6"/>
          <p:cNvPicPr>
            <a:picLocks noChangeAspect="1"/>
          </p:cNvPicPr>
          <p:nvPr/>
        </p:nvPicPr>
        <p:blipFill>
          <a:blip r:embed="rId2"/>
          <a:stretch>
            <a:fillRect/>
          </a:stretch>
        </p:blipFill>
        <p:spPr>
          <a:xfrm>
            <a:off x="374264" y="1413733"/>
            <a:ext cx="3550781" cy="3958225"/>
          </a:xfrm>
          <a:prstGeom prst="rect">
            <a:avLst/>
          </a:prstGeom>
        </p:spPr>
      </p:pic>
      <p:pic>
        <p:nvPicPr>
          <p:cNvPr id="8" name="Picture 7"/>
          <p:cNvPicPr>
            <a:picLocks noChangeAspect="1"/>
          </p:cNvPicPr>
          <p:nvPr/>
        </p:nvPicPr>
        <p:blipFill>
          <a:blip r:embed="rId3"/>
          <a:stretch>
            <a:fillRect/>
          </a:stretch>
        </p:blipFill>
        <p:spPr>
          <a:xfrm>
            <a:off x="4355041" y="1413733"/>
            <a:ext cx="3481918" cy="3944382"/>
          </a:xfrm>
          <a:prstGeom prst="rect">
            <a:avLst/>
          </a:prstGeom>
        </p:spPr>
      </p:pic>
      <p:pic>
        <p:nvPicPr>
          <p:cNvPr id="9" name="Picture 8"/>
          <p:cNvPicPr>
            <a:picLocks noChangeAspect="1"/>
          </p:cNvPicPr>
          <p:nvPr/>
        </p:nvPicPr>
        <p:blipFill>
          <a:blip r:embed="rId4"/>
          <a:stretch>
            <a:fillRect/>
          </a:stretch>
        </p:blipFill>
        <p:spPr>
          <a:xfrm>
            <a:off x="8266955" y="1451970"/>
            <a:ext cx="3484957" cy="3949822"/>
          </a:xfrm>
          <a:prstGeom prst="rect">
            <a:avLst/>
          </a:prstGeom>
        </p:spPr>
      </p:pic>
      <p:sp>
        <p:nvSpPr>
          <p:cNvPr id="10" name="TextBox 9"/>
          <p:cNvSpPr txBox="1"/>
          <p:nvPr/>
        </p:nvSpPr>
        <p:spPr>
          <a:xfrm>
            <a:off x="838199" y="5583572"/>
            <a:ext cx="8898467" cy="523220"/>
          </a:xfrm>
          <a:prstGeom prst="rect">
            <a:avLst/>
          </a:prstGeom>
          <a:noFill/>
        </p:spPr>
        <p:txBody>
          <a:bodyPr wrap="square" rtlCol="0">
            <a:spAutoFit/>
          </a:bodyPr>
          <a:lstStyle/>
          <a:p>
            <a:r>
              <a:rPr lang="en-US" sz="1400" dirty="0"/>
              <a:t>https://www.dau.edu/cop/test/_layouts/15/WopiFrame.aspx?sourcedoc=/cop/test/DAU%20Sponsored%20Documents/TE%20Workforce%20Competency%20Model_1June2017%20PRMark.pdf&amp;action=default</a:t>
            </a:r>
          </a:p>
        </p:txBody>
      </p:sp>
      <p:sp>
        <p:nvSpPr>
          <p:cNvPr id="11" name="TextBox 10"/>
          <p:cNvSpPr txBox="1"/>
          <p:nvPr/>
        </p:nvSpPr>
        <p:spPr>
          <a:xfrm>
            <a:off x="3423926" y="839339"/>
            <a:ext cx="5151667" cy="461665"/>
          </a:xfrm>
          <a:prstGeom prst="rect">
            <a:avLst/>
          </a:prstGeom>
          <a:noFill/>
        </p:spPr>
        <p:txBody>
          <a:bodyPr wrap="none" rtlCol="0">
            <a:spAutoFit/>
          </a:bodyPr>
          <a:lstStyle/>
          <a:p>
            <a:r>
              <a:rPr lang="en-US" sz="2400" dirty="0"/>
              <a:t>Sample competencies illustrated below:</a:t>
            </a:r>
          </a:p>
        </p:txBody>
      </p:sp>
    </p:spTree>
    <p:extLst>
      <p:ext uri="{BB962C8B-B14F-4D97-AF65-F5344CB8AC3E}">
        <p14:creationId xmlns:p14="http://schemas.microsoft.com/office/powerpoint/2010/main" val="180880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DAU Credential Program</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14</a:t>
            </a:fld>
            <a:endParaRPr lang="en-US"/>
          </a:p>
        </p:txBody>
      </p:sp>
      <p:pic>
        <p:nvPicPr>
          <p:cNvPr id="7" name="Picture 6"/>
          <p:cNvPicPr>
            <a:picLocks noChangeAspect="1"/>
          </p:cNvPicPr>
          <p:nvPr/>
        </p:nvPicPr>
        <p:blipFill>
          <a:blip r:embed="rId2"/>
          <a:stretch>
            <a:fillRect/>
          </a:stretch>
        </p:blipFill>
        <p:spPr>
          <a:xfrm>
            <a:off x="626532" y="1238841"/>
            <a:ext cx="10845801" cy="3720303"/>
          </a:xfrm>
          <a:prstGeom prst="rect">
            <a:avLst/>
          </a:prstGeom>
        </p:spPr>
      </p:pic>
      <p:sp>
        <p:nvSpPr>
          <p:cNvPr id="8" name="TextBox 7"/>
          <p:cNvSpPr txBox="1"/>
          <p:nvPr/>
        </p:nvSpPr>
        <p:spPr>
          <a:xfrm>
            <a:off x="1820333" y="5103564"/>
            <a:ext cx="8078045" cy="523220"/>
          </a:xfrm>
          <a:prstGeom prst="rect">
            <a:avLst/>
          </a:prstGeom>
          <a:noFill/>
        </p:spPr>
        <p:txBody>
          <a:bodyPr wrap="none" rtlCol="0">
            <a:spAutoFit/>
          </a:bodyPr>
          <a:lstStyle/>
          <a:p>
            <a:r>
              <a:rPr lang="en-US" sz="2800" dirty="0"/>
              <a:t>https://www.dau.edu/training/pages/credentials.aspx</a:t>
            </a:r>
          </a:p>
        </p:txBody>
      </p:sp>
    </p:spTree>
    <p:extLst>
      <p:ext uri="{BB962C8B-B14F-4D97-AF65-F5344CB8AC3E}">
        <p14:creationId xmlns:p14="http://schemas.microsoft.com/office/powerpoint/2010/main" val="279443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ITEA’s CTEP Certification</a:t>
            </a:r>
          </a:p>
        </p:txBody>
      </p:sp>
      <p:sp>
        <p:nvSpPr>
          <p:cNvPr id="3" name="Content Placeholder 2"/>
          <p:cNvSpPr>
            <a:spLocks noGrp="1"/>
          </p:cNvSpPr>
          <p:nvPr>
            <p:ph idx="1"/>
          </p:nvPr>
        </p:nvSpPr>
        <p:spPr/>
        <p:txBody>
          <a:bodyPr>
            <a:normAutofit/>
          </a:bodyPr>
          <a:lstStyle/>
          <a:p>
            <a:pPr marL="0" indent="0">
              <a:buNone/>
            </a:pPr>
            <a:r>
              <a:rPr lang="en-US" sz="2800" dirty="0"/>
              <a:t>ITEA has a two level certification for the CTEP</a:t>
            </a:r>
          </a:p>
          <a:p>
            <a:endParaRPr lang="en-US" sz="2800" dirty="0"/>
          </a:p>
          <a:p>
            <a:pPr marL="571500" indent="-457200">
              <a:buFontTx/>
              <a:buChar char="-"/>
            </a:pPr>
            <a:r>
              <a:rPr lang="en-US" sz="2800" dirty="0"/>
              <a:t>Foundational</a:t>
            </a:r>
          </a:p>
          <a:p>
            <a:pPr marL="571500" indent="-457200">
              <a:buFontTx/>
              <a:buChar char="-"/>
            </a:pPr>
            <a:r>
              <a:rPr lang="en-US" sz="2800" dirty="0"/>
              <a:t>Practitioner</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15</a:t>
            </a:fld>
            <a:endParaRPr lang="en-US"/>
          </a:p>
        </p:txBody>
      </p:sp>
    </p:spTree>
    <p:extLst>
      <p:ext uri="{BB962C8B-B14F-4D97-AF65-F5344CB8AC3E}">
        <p14:creationId xmlns:p14="http://schemas.microsoft.com/office/powerpoint/2010/main" val="340898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Testing is Important</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16</a:t>
            </a:fld>
            <a:endParaRPr lang="en-US"/>
          </a:p>
        </p:txBody>
      </p:sp>
      <p:pic>
        <p:nvPicPr>
          <p:cNvPr id="6" name="Picture 5"/>
          <p:cNvPicPr>
            <a:picLocks noChangeAspect="1"/>
          </p:cNvPicPr>
          <p:nvPr/>
        </p:nvPicPr>
        <p:blipFill>
          <a:blip r:embed="rId2"/>
          <a:stretch>
            <a:fillRect/>
          </a:stretch>
        </p:blipFill>
        <p:spPr>
          <a:xfrm>
            <a:off x="496138" y="1844617"/>
            <a:ext cx="8541189" cy="2254366"/>
          </a:xfrm>
          <a:prstGeom prst="rect">
            <a:avLst/>
          </a:prstGeom>
        </p:spPr>
      </p:pic>
      <p:pic>
        <p:nvPicPr>
          <p:cNvPr id="8" name="Picture 7"/>
          <p:cNvPicPr>
            <a:picLocks noChangeAspect="1"/>
          </p:cNvPicPr>
          <p:nvPr/>
        </p:nvPicPr>
        <p:blipFill>
          <a:blip r:embed="rId3"/>
          <a:stretch>
            <a:fillRect/>
          </a:stretch>
        </p:blipFill>
        <p:spPr>
          <a:xfrm>
            <a:off x="995680" y="1099461"/>
            <a:ext cx="3130711" cy="463574"/>
          </a:xfrm>
          <a:prstGeom prst="rect">
            <a:avLst/>
          </a:prstGeom>
        </p:spPr>
      </p:pic>
      <p:pic>
        <p:nvPicPr>
          <p:cNvPr id="9" name="Picture 8"/>
          <p:cNvPicPr>
            <a:picLocks noChangeAspect="1"/>
          </p:cNvPicPr>
          <p:nvPr/>
        </p:nvPicPr>
        <p:blipFill>
          <a:blip r:embed="rId4"/>
          <a:stretch>
            <a:fillRect/>
          </a:stretch>
        </p:blipFill>
        <p:spPr>
          <a:xfrm>
            <a:off x="4531733" y="995680"/>
            <a:ext cx="1994002" cy="596931"/>
          </a:xfrm>
          <a:prstGeom prst="rect">
            <a:avLst/>
          </a:prstGeom>
        </p:spPr>
      </p:pic>
      <p:pic>
        <p:nvPicPr>
          <p:cNvPr id="1026" name="Picture 2" descr="Hubble Space Telescope back out of safe mode, working to resume normal  operations | Space | EarthSk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 y="427090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SA Fixes Hubble Space Telescope After Troubleshooting Mystery Gli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3679" y="4270902"/>
            <a:ext cx="3298825" cy="16494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EVA 5 on Flight Day 8 to service the Hubble Space Telescope  (28076619351).jpg - Wikimedia Comm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2642" y="2070100"/>
            <a:ext cx="2386076" cy="358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3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17</a:t>
            </a:fld>
            <a:endParaRPr lang="en-US"/>
          </a:p>
        </p:txBody>
      </p:sp>
      <p:sp>
        <p:nvSpPr>
          <p:cNvPr id="9" name="Content Placeholder 2"/>
          <p:cNvSpPr>
            <a:spLocks noGrp="1"/>
          </p:cNvSpPr>
          <p:nvPr>
            <p:ph sz="half" idx="1"/>
          </p:nvPr>
        </p:nvSpPr>
        <p:spPr>
          <a:xfrm>
            <a:off x="2667001" y="2690812"/>
            <a:ext cx="7543800" cy="3848100"/>
          </a:xfrm>
        </p:spPr>
        <p:txBody>
          <a:bodyPr>
            <a:normAutofit/>
          </a:bodyPr>
          <a:lstStyle/>
          <a:p>
            <a:pPr marL="0" indent="0" algn="ctr">
              <a:buNone/>
            </a:pPr>
            <a:r>
              <a:rPr lang="en-US" sz="4000" dirty="0"/>
              <a:t>Questions</a:t>
            </a:r>
          </a:p>
        </p:txBody>
      </p:sp>
    </p:spTree>
    <p:extLst>
      <p:ext uri="{BB962C8B-B14F-4D97-AF65-F5344CB8AC3E}">
        <p14:creationId xmlns:p14="http://schemas.microsoft.com/office/powerpoint/2010/main" val="100808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T&amp;E Certification</a:t>
            </a:r>
          </a:p>
        </p:txBody>
      </p:sp>
      <p:sp>
        <p:nvSpPr>
          <p:cNvPr id="3" name="Content Placeholder 2"/>
          <p:cNvSpPr>
            <a:spLocks noGrp="1"/>
          </p:cNvSpPr>
          <p:nvPr>
            <p:ph idx="1"/>
          </p:nvPr>
        </p:nvSpPr>
        <p:spPr/>
        <p:txBody>
          <a:bodyPr/>
          <a:lstStyle/>
          <a:p>
            <a:pPr marL="0" indent="0" fontAlgn="base">
              <a:buNone/>
            </a:pPr>
            <a:r>
              <a:rPr lang="en-US" dirty="0"/>
              <a:t>Certification is a combination of acquisition training, education requirements, &amp; experience </a:t>
            </a:r>
          </a:p>
          <a:p>
            <a:pPr marL="0" indent="0" fontAlgn="base">
              <a:buNone/>
            </a:pPr>
            <a:endParaRPr lang="en-US" dirty="0"/>
          </a:p>
          <a:p>
            <a:pPr marL="0" indent="0" fontAlgn="base">
              <a:buNone/>
            </a:pPr>
            <a:r>
              <a:rPr lang="en-US" dirty="0"/>
              <a:t>DoD has established competencies with the career field that can be developed through training, education, &amp; experience</a:t>
            </a:r>
          </a:p>
          <a:p>
            <a:endParaRPr lang="en-US" dirty="0"/>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2</a:t>
            </a:fld>
            <a:endParaRPr lang="en-US"/>
          </a:p>
        </p:txBody>
      </p:sp>
    </p:spTree>
    <p:extLst>
      <p:ext uri="{BB962C8B-B14F-4D97-AF65-F5344CB8AC3E}">
        <p14:creationId xmlns:p14="http://schemas.microsoft.com/office/powerpoint/2010/main" val="418803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T&amp;E Community</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3</a:t>
            </a:fld>
            <a:endParaRPr lang="en-US"/>
          </a:p>
        </p:txBody>
      </p:sp>
      <p:sp>
        <p:nvSpPr>
          <p:cNvPr id="6" name="TextBox 5"/>
          <p:cNvSpPr txBox="1"/>
          <p:nvPr/>
        </p:nvSpPr>
        <p:spPr>
          <a:xfrm>
            <a:off x="6377265" y="1412806"/>
            <a:ext cx="3296736" cy="2246769"/>
          </a:xfrm>
          <a:prstGeom prst="rect">
            <a:avLst/>
          </a:prstGeom>
          <a:noFill/>
        </p:spPr>
        <p:txBody>
          <a:bodyPr wrap="none" rtlCol="0">
            <a:spAutoFit/>
          </a:bodyPr>
          <a:lstStyle/>
          <a:p>
            <a:r>
              <a:rPr lang="en-US" sz="2000" dirty="0"/>
              <a:t>T&amp;E serves all of our Services:</a:t>
            </a:r>
          </a:p>
          <a:p>
            <a:pPr marL="342900" indent="-342900">
              <a:buFont typeface="Arial" panose="020B0604020202020204" pitchFamily="34" charset="0"/>
              <a:buChar char="•"/>
            </a:pPr>
            <a:r>
              <a:rPr lang="en-US" sz="2000" dirty="0"/>
              <a:t>Army</a:t>
            </a:r>
          </a:p>
          <a:p>
            <a:pPr marL="342900" indent="-342900">
              <a:buFont typeface="Arial" panose="020B0604020202020204" pitchFamily="34" charset="0"/>
              <a:buChar char="•"/>
            </a:pPr>
            <a:r>
              <a:rPr lang="en-US" sz="2000" dirty="0"/>
              <a:t>Navy</a:t>
            </a:r>
          </a:p>
          <a:p>
            <a:pPr marL="342900" indent="-342900">
              <a:buFont typeface="Arial" panose="020B0604020202020204" pitchFamily="34" charset="0"/>
              <a:buChar char="•"/>
            </a:pPr>
            <a:r>
              <a:rPr lang="en-US" sz="2000" dirty="0"/>
              <a:t>Marine Corps</a:t>
            </a:r>
          </a:p>
          <a:p>
            <a:pPr marL="342900" indent="-342900">
              <a:buFont typeface="Arial" panose="020B0604020202020204" pitchFamily="34" charset="0"/>
              <a:buChar char="•"/>
            </a:pPr>
            <a:r>
              <a:rPr lang="en-US" sz="2000" dirty="0"/>
              <a:t>Air Force</a:t>
            </a:r>
          </a:p>
          <a:p>
            <a:pPr marL="342900" indent="-342900">
              <a:buFont typeface="Arial" panose="020B0604020202020204" pitchFamily="34" charset="0"/>
              <a:buChar char="•"/>
            </a:pPr>
            <a:r>
              <a:rPr lang="en-US" sz="2000" dirty="0"/>
              <a:t>Space Force</a:t>
            </a:r>
          </a:p>
          <a:p>
            <a:pPr marL="342900" indent="-342900">
              <a:buFont typeface="Arial" panose="020B0604020202020204" pitchFamily="34" charset="0"/>
              <a:buChar char="•"/>
            </a:pPr>
            <a:r>
              <a:rPr lang="en-US" sz="2000" dirty="0"/>
              <a:t>Joint Forces</a:t>
            </a:r>
          </a:p>
        </p:txBody>
      </p:sp>
      <p:pic>
        <p:nvPicPr>
          <p:cNvPr id="7" name="Picture 4" descr="Military Fla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3167" y="1880291"/>
            <a:ext cx="2130425" cy="2130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media.mypillow.com/media/catalog/product/cache/554ad9e4ab55a0460525d2fbdf16d57c/3/x/3x5_nylon_nav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680" y="1866575"/>
            <a:ext cx="2130425" cy="213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media.mypillow.com/media/catalog/product/cache/554ad9e4ab55a0460525d2fbdf16d57c/3/x/3x5_nylon_marine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5782" y="3611679"/>
            <a:ext cx="2185193" cy="22248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s://media.mypillow.com/media/catalog/product/cache/554ad9e4ab55a0460525d2fbdf16d57c/3/x/3x5_nylon_air_force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5680" y="3994481"/>
            <a:ext cx="2299573" cy="1470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Space Force Flag Unveiled at White House &amp;gt; U.S. Department of Defense &amp;gt; Defense  Department Ne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3751" y="4076701"/>
            <a:ext cx="2150129" cy="125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4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T&amp;E Community</a:t>
            </a:r>
          </a:p>
        </p:txBody>
      </p:sp>
      <p:sp>
        <p:nvSpPr>
          <p:cNvPr id="3" name="Content Placeholder 2"/>
          <p:cNvSpPr>
            <a:spLocks noGrp="1"/>
          </p:cNvSpPr>
          <p:nvPr>
            <p:ph idx="1"/>
          </p:nvPr>
        </p:nvSpPr>
        <p:spPr/>
        <p:txBody>
          <a:bodyPr/>
          <a:lstStyle/>
          <a:p>
            <a:pPr marL="0" indent="0" fontAlgn="base">
              <a:buNone/>
            </a:pPr>
            <a:r>
              <a:rPr lang="en-US" dirty="0"/>
              <a:t>T&amp;E Professionals have knowledge of new &amp; legacy systems. They assist with requirements development &amp; capability assessments.</a:t>
            </a:r>
          </a:p>
          <a:p>
            <a:pPr marL="457200" indent="-342900" fontAlgn="base"/>
            <a:r>
              <a:rPr lang="en-US" dirty="0"/>
              <a:t>Department of Defense (DoD) T&amp;E professionals provide timely and accurate information to senior leadership &amp; program managers (PMs) on requirements development</a:t>
            </a:r>
          </a:p>
          <a:p>
            <a:pPr marL="457200" indent="-342900" fontAlgn="base"/>
            <a:r>
              <a:rPr lang="en-US" dirty="0"/>
              <a:t>They make determinations on system operational effectiveness, operational suitability, &amp; survivability (to include cybersecurity)/lethality</a:t>
            </a:r>
          </a:p>
          <a:p>
            <a:pPr marL="457200" indent="-342900" fontAlgn="base"/>
            <a:r>
              <a:rPr lang="en-US" dirty="0"/>
              <a:t>They model operational threats &amp; make certain appropriate test resources/infrastructure are available to conduct the tests</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4</a:t>
            </a:fld>
            <a:endParaRPr lang="en-US"/>
          </a:p>
        </p:txBody>
      </p:sp>
    </p:spTree>
    <p:extLst>
      <p:ext uri="{BB962C8B-B14F-4D97-AF65-F5344CB8AC3E}">
        <p14:creationId xmlns:p14="http://schemas.microsoft.com/office/powerpoint/2010/main" val="351994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T&amp;E Community</a:t>
            </a:r>
          </a:p>
        </p:txBody>
      </p:sp>
      <p:sp>
        <p:nvSpPr>
          <p:cNvPr id="3" name="Content Placeholder 2"/>
          <p:cNvSpPr>
            <a:spLocks noGrp="1"/>
          </p:cNvSpPr>
          <p:nvPr>
            <p:ph idx="1"/>
          </p:nvPr>
        </p:nvSpPr>
        <p:spPr/>
        <p:txBody>
          <a:bodyPr/>
          <a:lstStyle/>
          <a:p>
            <a:pPr marL="0" indent="0" fontAlgn="base">
              <a:buNone/>
            </a:pPr>
            <a:r>
              <a:rPr lang="en-US" dirty="0"/>
              <a:t>Testing early &amp; often is a critical aspect of ensuring warfighters have combat credible systems at the speed of relevance. </a:t>
            </a:r>
          </a:p>
          <a:p>
            <a:pPr fontAlgn="base"/>
            <a:endParaRPr lang="en-US" dirty="0"/>
          </a:p>
          <a:p>
            <a:pPr marL="0" indent="0" fontAlgn="base">
              <a:buNone/>
            </a:pPr>
            <a:r>
              <a:rPr lang="en-US" dirty="0"/>
              <a:t>Example objectives of the DoD T&amp;E community:</a:t>
            </a:r>
          </a:p>
          <a:p>
            <a:pPr marL="571500" indent="-457200" fontAlgn="base"/>
            <a:r>
              <a:rPr lang="en-US" dirty="0"/>
              <a:t>Securing software &amp; cybersecurity evaluations</a:t>
            </a:r>
          </a:p>
          <a:p>
            <a:pPr marL="571500" indent="-457200" fontAlgn="base"/>
            <a:r>
              <a:rPr lang="en-US" dirty="0"/>
              <a:t>Increasing the use of prototyping &amp; experimentation</a:t>
            </a:r>
          </a:p>
          <a:p>
            <a:pPr marL="571500" indent="-457200" fontAlgn="base"/>
            <a:r>
              <a:rPr lang="en-US" dirty="0"/>
              <a:t>Integrated test &amp; evaluation</a:t>
            </a:r>
          </a:p>
          <a:p>
            <a:pPr marL="571500" indent="-457200" fontAlgn="base"/>
            <a:r>
              <a:rPr lang="en-US" dirty="0"/>
              <a:t>Improving test infrastructure</a:t>
            </a:r>
          </a:p>
          <a:p>
            <a:pPr marL="571500" indent="-457200" fontAlgn="base"/>
            <a:r>
              <a:rPr lang="en-US" dirty="0"/>
              <a:t>Improving the use of modeling &amp; simulation</a:t>
            </a:r>
          </a:p>
          <a:p>
            <a:endParaRPr lang="en-US" dirty="0"/>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5</a:t>
            </a:fld>
            <a:endParaRPr lang="en-US"/>
          </a:p>
        </p:txBody>
      </p:sp>
    </p:spTree>
    <p:extLst>
      <p:ext uri="{BB962C8B-B14F-4D97-AF65-F5344CB8AC3E}">
        <p14:creationId xmlns:p14="http://schemas.microsoft.com/office/powerpoint/2010/main" val="189961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T&amp;E Community</a:t>
            </a:r>
          </a:p>
        </p:txBody>
      </p:sp>
      <p:sp>
        <p:nvSpPr>
          <p:cNvPr id="3" name="Content Placeholder 2"/>
          <p:cNvSpPr>
            <a:spLocks noGrp="1"/>
          </p:cNvSpPr>
          <p:nvPr>
            <p:ph idx="1"/>
          </p:nvPr>
        </p:nvSpPr>
        <p:spPr/>
        <p:txBody>
          <a:bodyPr/>
          <a:lstStyle/>
          <a:p>
            <a:pPr marL="0" indent="0" fontAlgn="base">
              <a:buNone/>
            </a:pPr>
            <a:r>
              <a:rPr lang="en-US" dirty="0"/>
              <a:t>There tends to be high T&amp;E involvement if:</a:t>
            </a:r>
          </a:p>
          <a:p>
            <a:pPr fontAlgn="base"/>
            <a:r>
              <a:rPr lang="en-US" dirty="0"/>
              <a:t>Program exceeds (or has the potential to exceed) certain dollar value threshold such as our major programs – (Major Defense Acquisition Programs - MDAPs) - as well as highly classified programs </a:t>
            </a:r>
          </a:p>
          <a:p>
            <a:pPr fontAlgn="base"/>
            <a:r>
              <a:rPr lang="en-US" dirty="0"/>
              <a:t>Program has a high level of Congressional or OSD interest </a:t>
            </a:r>
          </a:p>
          <a:p>
            <a:pPr fontAlgn="base"/>
            <a:r>
              <a:rPr lang="en-US" dirty="0"/>
              <a:t>Weapons, equipment, or munitions that provide or enable a critical mission warfighting capability </a:t>
            </a:r>
            <a:r>
              <a:rPr lang="en-US"/>
              <a:t>or a </a:t>
            </a:r>
            <a:r>
              <a:rPr lang="en-US" dirty="0"/>
              <a:t>militarily significant change to a weapon system</a:t>
            </a:r>
          </a:p>
          <a:p>
            <a:endParaRPr lang="en-US" dirty="0"/>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6</a:t>
            </a:fld>
            <a:endParaRPr lang="en-US"/>
          </a:p>
        </p:txBody>
      </p:sp>
    </p:spTree>
    <p:extLst>
      <p:ext uri="{BB962C8B-B14F-4D97-AF65-F5344CB8AC3E}">
        <p14:creationId xmlns:p14="http://schemas.microsoft.com/office/powerpoint/2010/main" val="356458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T&amp;E Sample Report</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7</a:t>
            </a:fld>
            <a:endParaRPr lang="en-US"/>
          </a:p>
        </p:txBody>
      </p:sp>
      <p:pic>
        <p:nvPicPr>
          <p:cNvPr id="6" name="Picture 5"/>
          <p:cNvPicPr>
            <a:picLocks noChangeAspect="1"/>
          </p:cNvPicPr>
          <p:nvPr/>
        </p:nvPicPr>
        <p:blipFill>
          <a:blip r:embed="rId2"/>
          <a:stretch>
            <a:fillRect/>
          </a:stretch>
        </p:blipFill>
        <p:spPr>
          <a:xfrm>
            <a:off x="670196" y="1109072"/>
            <a:ext cx="3066816" cy="4013109"/>
          </a:xfrm>
          <a:prstGeom prst="rect">
            <a:avLst/>
          </a:prstGeom>
        </p:spPr>
      </p:pic>
      <p:sp>
        <p:nvSpPr>
          <p:cNvPr id="7" name="TextBox 6"/>
          <p:cNvSpPr txBox="1"/>
          <p:nvPr/>
        </p:nvSpPr>
        <p:spPr>
          <a:xfrm flipH="1">
            <a:off x="4556538" y="1097010"/>
            <a:ext cx="7044414" cy="4524315"/>
          </a:xfrm>
          <a:prstGeom prst="rect">
            <a:avLst/>
          </a:prstGeom>
          <a:noFill/>
        </p:spPr>
        <p:txBody>
          <a:bodyPr wrap="square" rtlCol="0">
            <a:spAutoFit/>
          </a:bodyPr>
          <a:lstStyle/>
          <a:p>
            <a:r>
              <a:rPr lang="en-US" sz="2400" dirty="0"/>
              <a:t>Every year the DoD Director of Operational Test and Evaluation (DOT&amp;E) creates an annual report to Congress. These reports are often available to the public, like the FY20 DOT&amp;E Annual Report (published January 2021), which reads:</a:t>
            </a:r>
          </a:p>
          <a:p>
            <a:endParaRPr lang="en-US" sz="2400" dirty="0"/>
          </a:p>
          <a:p>
            <a:r>
              <a:rPr lang="en-US" sz="2400" dirty="0"/>
              <a:t>“Bringing T&amp;E into the 21st century will require substantial investment, a different approach to acquiring expertise, and intragovernmental support of the live-fire and OT&amp;E mission. That commitment of resources, time, and energy will pay enormous dividends for our women and men in uniform.” (p. 1) </a:t>
            </a:r>
          </a:p>
        </p:txBody>
      </p:sp>
      <p:sp>
        <p:nvSpPr>
          <p:cNvPr id="8" name="TextBox 7"/>
          <p:cNvSpPr txBox="1"/>
          <p:nvPr/>
        </p:nvSpPr>
        <p:spPr>
          <a:xfrm>
            <a:off x="172720" y="5369933"/>
            <a:ext cx="4096058" cy="369332"/>
          </a:xfrm>
          <a:prstGeom prst="rect">
            <a:avLst/>
          </a:prstGeom>
          <a:noFill/>
        </p:spPr>
        <p:txBody>
          <a:bodyPr wrap="none" rtlCol="0">
            <a:spAutoFit/>
          </a:bodyPr>
          <a:lstStyle/>
          <a:p>
            <a:r>
              <a:rPr lang="en-US" dirty="0"/>
              <a:t>https://www.dote.osd.mil/annualreport/</a:t>
            </a:r>
          </a:p>
        </p:txBody>
      </p:sp>
    </p:spTree>
    <p:extLst>
      <p:ext uri="{BB962C8B-B14F-4D97-AF65-F5344CB8AC3E}">
        <p14:creationId xmlns:p14="http://schemas.microsoft.com/office/powerpoint/2010/main" val="267076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T&amp;E Positions </a:t>
            </a:r>
          </a:p>
        </p:txBody>
      </p:sp>
      <p:sp>
        <p:nvSpPr>
          <p:cNvPr id="3" name="Content Placeholder 2"/>
          <p:cNvSpPr>
            <a:spLocks noGrp="1"/>
          </p:cNvSpPr>
          <p:nvPr>
            <p:ph idx="1"/>
          </p:nvPr>
        </p:nvSpPr>
        <p:spPr/>
        <p:txBody>
          <a:bodyPr/>
          <a:lstStyle/>
          <a:p>
            <a:pPr marL="0" indent="0">
              <a:buNone/>
            </a:pPr>
            <a:r>
              <a:rPr lang="en-US" dirty="0"/>
              <a:t>T&amp;E certification - a requirement for career progression &amp;  verification of achievement of core T&amp;E competencies. </a:t>
            </a:r>
          </a:p>
          <a:p>
            <a:endParaRPr lang="en-US" dirty="0"/>
          </a:p>
          <a:p>
            <a:pPr marL="0" indent="0">
              <a:buNone/>
            </a:pPr>
            <a:r>
              <a:rPr lang="en-US" dirty="0"/>
              <a:t>Representative DoD T&amp;E positions are: </a:t>
            </a:r>
          </a:p>
          <a:p>
            <a:pPr marL="457200" indent="-342900"/>
            <a:r>
              <a:rPr lang="en-US" dirty="0"/>
              <a:t>Test Range Operator</a:t>
            </a:r>
          </a:p>
          <a:p>
            <a:pPr marL="457200" indent="-342900"/>
            <a:r>
              <a:rPr lang="en-US" dirty="0"/>
              <a:t>Operational Test Lead </a:t>
            </a:r>
          </a:p>
          <a:p>
            <a:pPr marL="457200" indent="-342900"/>
            <a:r>
              <a:rPr lang="en-US" dirty="0"/>
              <a:t>Test Planner</a:t>
            </a:r>
          </a:p>
          <a:p>
            <a:pPr marL="457200" indent="-342900"/>
            <a:r>
              <a:rPr lang="en-US" dirty="0"/>
              <a:t>T&amp;E Lab Manager </a:t>
            </a:r>
          </a:p>
          <a:p>
            <a:pPr marL="457200" indent="-342900"/>
            <a:r>
              <a:rPr lang="en-US" dirty="0"/>
              <a:t>Chief Development Tester</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8</a:t>
            </a:fld>
            <a:endParaRPr lang="en-US"/>
          </a:p>
        </p:txBody>
      </p:sp>
    </p:spTree>
    <p:extLst>
      <p:ext uri="{BB962C8B-B14F-4D97-AF65-F5344CB8AC3E}">
        <p14:creationId xmlns:p14="http://schemas.microsoft.com/office/powerpoint/2010/main" val="368266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T&amp;E Assignments</a:t>
            </a:r>
          </a:p>
        </p:txBody>
      </p:sp>
      <p:sp>
        <p:nvSpPr>
          <p:cNvPr id="4" name="Date Placeholder 3"/>
          <p:cNvSpPr>
            <a:spLocks noGrp="1"/>
          </p:cNvSpPr>
          <p:nvPr>
            <p:ph type="dt" sz="half" idx="2"/>
          </p:nvPr>
        </p:nvSpPr>
        <p:spPr/>
        <p:txBody>
          <a:bodyPr/>
          <a:lstStyle/>
          <a:p>
            <a:r>
              <a:rPr lang="en-US"/>
              <a:t>www.DAU.edu</a:t>
            </a:r>
            <a:endParaRPr lang="en-US" dirty="0"/>
          </a:p>
        </p:txBody>
      </p:sp>
      <p:sp>
        <p:nvSpPr>
          <p:cNvPr id="5" name="Slide Number Placeholder 4"/>
          <p:cNvSpPr>
            <a:spLocks noGrp="1"/>
          </p:cNvSpPr>
          <p:nvPr>
            <p:ph type="sldNum" sz="quarter" idx="4"/>
          </p:nvPr>
        </p:nvSpPr>
        <p:spPr/>
        <p:txBody>
          <a:bodyPr/>
          <a:lstStyle/>
          <a:p>
            <a:fld id="{6FF59A3E-EC8F-7742-AC39-47B91BD8F890}" type="slidenum">
              <a:rPr lang="en-US" smtClean="0"/>
              <a:pPr/>
              <a:t>9</a:t>
            </a:fld>
            <a:endParaRPr lang="en-US"/>
          </a:p>
        </p:txBody>
      </p:sp>
      <p:sp>
        <p:nvSpPr>
          <p:cNvPr id="7" name="Content Placeholder 2"/>
          <p:cNvSpPr txBox="1">
            <a:spLocks/>
          </p:cNvSpPr>
          <p:nvPr/>
        </p:nvSpPr>
        <p:spPr>
          <a:xfrm>
            <a:off x="552615" y="1215887"/>
            <a:ext cx="8839200" cy="44196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AA1B2D"/>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AA1B2D"/>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AA1B2D"/>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r>
              <a:rPr lang="en-US" dirty="0"/>
              <a:t>Headquarters &amp; Staff (OSD, JS, COCOMs, JITC, SYSCOMS, etc.)</a:t>
            </a:r>
          </a:p>
          <a:p>
            <a:pPr marL="457200" indent="-342900"/>
            <a:r>
              <a:rPr lang="en-US" dirty="0"/>
              <a:t>Program Management &amp; Matrix Support</a:t>
            </a:r>
          </a:p>
          <a:p>
            <a:pPr marL="457200" indent="-342900"/>
            <a:r>
              <a:rPr lang="en-US" dirty="0"/>
              <a:t>Range/Lab/Field Supporting Activities</a:t>
            </a:r>
          </a:p>
        </p:txBody>
      </p:sp>
      <p:pic>
        <p:nvPicPr>
          <p:cNvPr id="8" name="Picture 2" descr="Atlantic Test Ranges | NAWC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67" y="3559193"/>
            <a:ext cx="2968090" cy="17417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evada Test and Training Range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840" y="3568162"/>
            <a:ext cx="2907226" cy="17583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www.nationaldefensemagazine.org/-/media/sites/magazine/2018/11/120418-n-zz999-002_web.ashx?h=500&amp;w=878&amp;la=en&amp;hash=3E9FB1ED5C05F5D48B1BA9638F311AD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5819" y="3559193"/>
            <a:ext cx="3007781" cy="175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920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105222B1134340A36E7623389B0895" ma:contentTypeVersion="13" ma:contentTypeDescription="Create a new document." ma:contentTypeScope="" ma:versionID="a572c077a648b2780252bb9102b86273">
  <xsd:schema xmlns:xsd="http://www.w3.org/2001/XMLSchema" xmlns:xs="http://www.w3.org/2001/XMLSchema" xmlns:p="http://schemas.microsoft.com/office/2006/metadata/properties" xmlns:ns3="dc1babfc-3e4c-404b-b2b8-5939d56b3df6" xmlns:ns4="4c8d5c78-4de1-46b0-9e49-9206741f4b4d" targetNamespace="http://schemas.microsoft.com/office/2006/metadata/properties" ma:root="true" ma:fieldsID="b64236cb741380959bf6ce720db59cfa" ns3:_="" ns4:_="">
    <xsd:import namespace="dc1babfc-3e4c-404b-b2b8-5939d56b3df6"/>
    <xsd:import namespace="4c8d5c78-4de1-46b0-9e49-9206741f4b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babfc-3e4c-404b-b2b8-5939d56b3d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8d5c78-4de1-46b0-9e49-9206741f4b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03AB7B-AAA9-4BCA-B848-27CCB6E5EB8E}">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4c8d5c78-4de1-46b0-9e49-9206741f4b4d"/>
    <ds:schemaRef ds:uri="http://purl.org/dc/dcmitype/"/>
    <ds:schemaRef ds:uri="dc1babfc-3e4c-404b-b2b8-5939d56b3df6"/>
    <ds:schemaRef ds:uri="http://www.w3.org/XML/1998/namespace"/>
    <ds:schemaRef ds:uri="http://purl.org/dc/terms/"/>
  </ds:schemaRefs>
</ds:datastoreItem>
</file>

<file path=customXml/itemProps2.xml><?xml version="1.0" encoding="utf-8"?>
<ds:datastoreItem xmlns:ds="http://schemas.openxmlformats.org/officeDocument/2006/customXml" ds:itemID="{F077D003-B60A-4C6B-9388-665FE9D0DE2F}">
  <ds:schemaRefs>
    <ds:schemaRef ds:uri="http://schemas.microsoft.com/sharepoint/v3/contenttype/forms"/>
  </ds:schemaRefs>
</ds:datastoreItem>
</file>

<file path=customXml/itemProps3.xml><?xml version="1.0" encoding="utf-8"?>
<ds:datastoreItem xmlns:ds="http://schemas.openxmlformats.org/officeDocument/2006/customXml" ds:itemID="{0C380ACB-74FA-43D1-B41B-DB86A9C9C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babfc-3e4c-404b-b2b8-5939d56b3df6"/>
    <ds:schemaRef ds:uri="4c8d5c78-4de1-46b0-9e49-9206741f4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1355</TotalTime>
  <Words>830</Words>
  <Application>Microsoft Macintosh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Narrow</vt:lpstr>
      <vt:lpstr>Calibri</vt:lpstr>
      <vt:lpstr>1_Office Theme</vt:lpstr>
      <vt:lpstr>DOD T&amp;E Certification </vt:lpstr>
      <vt:lpstr>DoD T&amp;E Certification</vt:lpstr>
      <vt:lpstr>DoD T&amp;E Community</vt:lpstr>
      <vt:lpstr>DoD T&amp;E Community</vt:lpstr>
      <vt:lpstr>DoD T&amp;E Community</vt:lpstr>
      <vt:lpstr>DoD T&amp;E Community</vt:lpstr>
      <vt:lpstr>DoD T&amp;E Sample Report</vt:lpstr>
      <vt:lpstr>T&amp;E Positions </vt:lpstr>
      <vt:lpstr>T&amp;E Assignments</vt:lpstr>
      <vt:lpstr>DoD Acquisition Workforce</vt:lpstr>
      <vt:lpstr>Adaptive Acquisition Framework</vt:lpstr>
      <vt:lpstr>Job Accomplishment</vt:lpstr>
      <vt:lpstr>DoD T&amp;E Competencies</vt:lpstr>
      <vt:lpstr>DAU Credential Program</vt:lpstr>
      <vt:lpstr>ITEA’s CTEP Certification</vt:lpstr>
      <vt:lpstr>Why Testing is Important</vt:lpstr>
      <vt:lpstr>PowerPoint Presentation</vt:lpstr>
    </vt:vector>
  </TitlesOfParts>
  <Company>Defense Acquisition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Up To Speed With Our Credentials</dc:title>
  <dc:creator>Goulding, Christen</dc:creator>
  <cp:lastModifiedBy>Lena Moran</cp:lastModifiedBy>
  <cp:revision>22</cp:revision>
  <dcterms:created xsi:type="dcterms:W3CDTF">2021-08-17T19:44:57Z</dcterms:created>
  <dcterms:modified xsi:type="dcterms:W3CDTF">2021-09-11T00:04:18Z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0x010100F8105222B1134340A36E7623389B0895</vt:lpwstr>
  </property>
</Properties>
</file>