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2"/>
  </p:notesMasterIdLst>
  <p:handoutMasterIdLst>
    <p:handoutMasterId r:id="rId23"/>
  </p:handoutMasterIdLst>
  <p:sldIdLst>
    <p:sldId id="296" r:id="rId6"/>
    <p:sldId id="281" r:id="rId7"/>
    <p:sldId id="3901" r:id="rId8"/>
    <p:sldId id="3907" r:id="rId9"/>
    <p:sldId id="3922" r:id="rId10"/>
    <p:sldId id="3920" r:id="rId11"/>
    <p:sldId id="260" r:id="rId12"/>
    <p:sldId id="5042" r:id="rId13"/>
    <p:sldId id="5043" r:id="rId14"/>
    <p:sldId id="5046" r:id="rId15"/>
    <p:sldId id="5039" r:id="rId16"/>
    <p:sldId id="5041" r:id="rId17"/>
    <p:sldId id="5044" r:id="rId18"/>
    <p:sldId id="5045" r:id="rId19"/>
    <p:sldId id="5038" r:id="rId20"/>
    <p:sldId id="391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BC0835-4CC8-9242-BB5B-999B729F2E99}">
          <p14:sldIdLst>
            <p14:sldId id="296"/>
            <p14:sldId id="281"/>
            <p14:sldId id="3901"/>
            <p14:sldId id="3907"/>
            <p14:sldId id="3922"/>
            <p14:sldId id="3920"/>
            <p14:sldId id="260"/>
            <p14:sldId id="5042"/>
            <p14:sldId id="5043"/>
            <p14:sldId id="5046"/>
            <p14:sldId id="5039"/>
            <p14:sldId id="5041"/>
            <p14:sldId id="5044"/>
            <p14:sldId id="5045"/>
            <p14:sldId id="5038"/>
            <p14:sldId id="3911"/>
          </p14:sldIdLst>
        </p14:section>
        <p14:section name="Untitled Section" id="{F101B797-C04C-4E49-A62F-2959605C71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A3"/>
    <a:srgbClr val="F0FFC4"/>
    <a:srgbClr val="836A70"/>
    <a:srgbClr val="002060"/>
    <a:srgbClr val="D0D7EE"/>
    <a:srgbClr val="B1D9DD"/>
    <a:srgbClr val="D6ECEE"/>
    <a:srgbClr val="98999B"/>
    <a:srgbClr val="C9612E"/>
    <a:srgbClr val="D8EC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/>
    <p:restoredTop sz="96338"/>
  </p:normalViewPr>
  <p:slideViewPr>
    <p:cSldViewPr snapToGrid="0" snapToObjects="1">
      <p:cViewPr varScale="1">
        <p:scale>
          <a:sx n="126" d="100"/>
          <a:sy n="126" d="100"/>
        </p:scale>
        <p:origin x="664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383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3666B4-A2AD-474B-BC76-1367B0EB4E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17FEA3-8DAB-BB48-8EC6-1D38465CE9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EEBB6-A035-F042-9824-8735D56137E7}" type="datetimeFigureOut">
              <a:rPr lang="en-US" smtClean="0"/>
              <a:t>7/5/22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BCA842-2B14-5742-B4D5-6B668127D1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042E47-ABAF-4243-891A-05E9B03928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7FF60-EA2D-2D41-AAD5-7966A8EAB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74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098D9-B34A-E84A-B3AA-409EDBE43042}" type="datetimeFigureOut">
              <a:rPr lang="en-US" smtClean="0"/>
              <a:t>7/5/22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19E00-35CB-8D41-9A64-92719522F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89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19E00-35CB-8D41-9A64-92719522F5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04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C19E00-35CB-8D41-9A64-92719522F5F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263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034799-FECB-E94E-8F49-EC0F649DC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209414" cy="47372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3357253-4045-D640-AD5C-1013719FB5A7}"/>
              </a:ext>
            </a:extLst>
          </p:cNvPr>
          <p:cNvSpPr/>
          <p:nvPr userDrawn="1"/>
        </p:nvSpPr>
        <p:spPr>
          <a:xfrm>
            <a:off x="7943162" y="4642065"/>
            <a:ext cx="3935330" cy="71425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outerShdw blurRad="203200" dist="381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84B9C5-E664-3246-B6D9-193ED2FD6EFB}"/>
              </a:ext>
            </a:extLst>
          </p:cNvPr>
          <p:cNvSpPr txBox="1"/>
          <p:nvPr userDrawn="1"/>
        </p:nvSpPr>
        <p:spPr>
          <a:xfrm>
            <a:off x="599031" y="6306969"/>
            <a:ext cx="2193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Montserrat" pitchFamily="2" charset="77"/>
              </a:rPr>
              <a:t>trideum.com</a:t>
            </a:r>
            <a:endParaRPr lang="en-US" b="1" dirty="0">
              <a:solidFill>
                <a:schemeClr val="tx2"/>
              </a:solidFill>
              <a:latin typeface="Montserrat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34710-4A27-094C-9AFB-E69AD0E4F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031" y="2323561"/>
            <a:ext cx="7344131" cy="2387600"/>
          </a:xfrm>
        </p:spPr>
        <p:txBody>
          <a:bodyPr anchor="ctr"/>
          <a:lstStyle>
            <a:lvl1pPr algn="l">
              <a:lnSpc>
                <a:spcPct val="100000"/>
              </a:lnSpc>
              <a:defRPr sz="60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07683-0F55-B543-A6A7-ACE1AB6EB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031" y="4962254"/>
            <a:ext cx="7086600" cy="1237824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80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B89E6-B235-7444-8950-3E97555DA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85631" y="6315983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pPr algn="r"/>
            <a:r>
              <a:rPr lang="en-US"/>
              <a:t>©Trideum Corporation | Company Proprietary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EBE985-ED27-AE4F-AD21-C66DC2F266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991" y="523235"/>
            <a:ext cx="3902802" cy="135811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63A562FA-7DF3-E641-94D9-3653CF7F92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690" y="4710050"/>
            <a:ext cx="3740923" cy="5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5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9200C-B9E5-C347-AEB8-8740BDC70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©Trideum Corporation | Company Proprietary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43552-3383-F241-B520-0749C53E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4B423E-4CAB-0243-90C3-82C38DD2790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76F981-AFBE-544A-9448-2522BDD1C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309184D6-5D58-E441-A1F6-F1908C6685F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60013" y="1825625"/>
            <a:ext cx="4978170" cy="4325793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B1E04B1-73DD-204B-B4E5-979CE7D06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1971" y="1847850"/>
            <a:ext cx="4744590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tabLst/>
              <a:defRPr sz="24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8F6121-5EE5-BD44-BD64-C5A475B896FF}"/>
              </a:ext>
            </a:extLst>
          </p:cNvPr>
          <p:cNvCxnSpPr/>
          <p:nvPr userDrawn="1"/>
        </p:nvCxnSpPr>
        <p:spPr>
          <a:xfrm>
            <a:off x="5878286" y="1805049"/>
            <a:ext cx="0" cy="4346369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A1528B1-319A-A34E-9974-F874727BC2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0412" y="597905"/>
            <a:ext cx="1917576" cy="501024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C9F4E434-01F7-C3CF-B6D0-546447C1C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1"/>
          <a:stretch/>
        </p:blipFill>
        <p:spPr>
          <a:xfrm>
            <a:off x="0" y="0"/>
            <a:ext cx="564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1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9200C-B9E5-C347-AEB8-8740BDC70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©Trideum Corporation | Company Proprietary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43552-3383-F241-B520-0749C53E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4B423E-4CAB-0243-90C3-82C38DD2790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76F981-AFBE-544A-9448-2522BDD1C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8E54A3-9085-B34D-B5DD-258D95F281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825625"/>
            <a:ext cx="4746168" cy="4325938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E734B09-D0DE-B441-92B2-F85A7385A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tabLst/>
              <a:defRPr sz="24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298FAAC-1897-3449-A0D1-64CC416DE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0412" y="597905"/>
            <a:ext cx="1917576" cy="501024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39490AAE-D4E0-3AFA-D5CD-E7DECF5C45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1"/>
          <a:stretch/>
        </p:blipFill>
        <p:spPr>
          <a:xfrm>
            <a:off x="0" y="0"/>
            <a:ext cx="564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2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2B9B4-E092-AF4D-99D8-93B9E8C4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398"/>
          </a:xfrm>
        </p:spPr>
        <p:txBody>
          <a:bodyPr anchor="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35BBE6-90CE-0742-AB9C-3A3D6379E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©Trideum Corporation | Company Proprietary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C4DD0-3B7D-114F-8FCA-D91C6B57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4B423E-4CAB-0243-90C3-82C38DD279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53BD8B-2E96-614F-8AFE-811123E3A403}"/>
              </a:ext>
            </a:extLst>
          </p:cNvPr>
          <p:cNvSpPr/>
          <p:nvPr userDrawn="1"/>
        </p:nvSpPr>
        <p:spPr>
          <a:xfrm>
            <a:off x="990600" y="1324223"/>
            <a:ext cx="3256936" cy="4638426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4F217B-AF69-B942-8C03-78E02B6DBC3B}"/>
              </a:ext>
            </a:extLst>
          </p:cNvPr>
          <p:cNvSpPr/>
          <p:nvPr userDrawn="1"/>
        </p:nvSpPr>
        <p:spPr>
          <a:xfrm>
            <a:off x="4572000" y="1324222"/>
            <a:ext cx="3256936" cy="4638427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75B0BF-7704-6640-876E-5A8B61600E9E}"/>
              </a:ext>
            </a:extLst>
          </p:cNvPr>
          <p:cNvSpPr/>
          <p:nvPr userDrawn="1"/>
        </p:nvSpPr>
        <p:spPr>
          <a:xfrm>
            <a:off x="8096864" y="1324222"/>
            <a:ext cx="3256936" cy="46384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E25908-46CD-4841-848F-CE895FD8A3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2050" y="1514475"/>
            <a:ext cx="2895600" cy="523875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accent4"/>
                </a:solidFill>
              </a:defRPr>
            </a:lvl1pPr>
            <a:lvl2pPr>
              <a:defRPr b="1">
                <a:solidFill>
                  <a:schemeClr val="accent4"/>
                </a:solidFill>
              </a:defRPr>
            </a:lvl2pPr>
            <a:lvl3pPr>
              <a:defRPr b="1">
                <a:solidFill>
                  <a:schemeClr val="accent4"/>
                </a:solidFill>
              </a:defRPr>
            </a:lvl3pPr>
            <a:lvl4pPr>
              <a:defRPr b="1">
                <a:solidFill>
                  <a:schemeClr val="accent4"/>
                </a:solidFill>
              </a:defRPr>
            </a:lvl4pPr>
            <a:lvl5pPr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0CE07ED-EB3E-C844-ACB6-AF7C2A9B75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62500" y="1514475"/>
            <a:ext cx="2895600" cy="523875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accent4"/>
                </a:solidFill>
              </a:defRPr>
            </a:lvl1pPr>
            <a:lvl2pPr>
              <a:defRPr b="1">
                <a:solidFill>
                  <a:schemeClr val="accent4"/>
                </a:solidFill>
              </a:defRPr>
            </a:lvl2pPr>
            <a:lvl3pPr>
              <a:defRPr b="1">
                <a:solidFill>
                  <a:schemeClr val="accent4"/>
                </a:solidFill>
              </a:defRPr>
            </a:lvl3pPr>
            <a:lvl4pPr>
              <a:defRPr b="1">
                <a:solidFill>
                  <a:schemeClr val="accent4"/>
                </a:solidFill>
              </a:defRPr>
            </a:lvl4pPr>
            <a:lvl5pPr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DFD4C41-6C33-4E42-BDE7-FE2F750B1B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86750" y="1514475"/>
            <a:ext cx="2895600" cy="523875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4"/>
                </a:solidFill>
              </a:defRPr>
            </a:lvl2pPr>
            <a:lvl3pPr>
              <a:defRPr b="1">
                <a:solidFill>
                  <a:schemeClr val="accent4"/>
                </a:solidFill>
              </a:defRPr>
            </a:lvl3pPr>
            <a:lvl4pPr>
              <a:defRPr b="1">
                <a:solidFill>
                  <a:schemeClr val="accent4"/>
                </a:solidFill>
              </a:defRPr>
            </a:lvl4pPr>
            <a:lvl5pPr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59BEACA-A618-444B-9871-473C9B25B0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2050" y="2105025"/>
            <a:ext cx="2895600" cy="3686175"/>
          </a:xfrm>
        </p:spPr>
        <p:txBody>
          <a:bodyPr>
            <a:normAutofit/>
          </a:bodyPr>
          <a:lstStyle>
            <a:lvl1pPr algn="l">
              <a:lnSpc>
                <a:spcPct val="120000"/>
              </a:lnSpc>
              <a:spcBef>
                <a:spcPts val="1800"/>
              </a:spcBef>
              <a:defRPr sz="2000" b="0">
                <a:solidFill>
                  <a:schemeClr val="accent4"/>
                </a:solidFill>
              </a:defRPr>
            </a:lvl1pPr>
            <a:lvl2pPr>
              <a:defRPr b="1">
                <a:solidFill>
                  <a:schemeClr val="accent4"/>
                </a:solidFill>
              </a:defRPr>
            </a:lvl2pPr>
            <a:lvl3pPr>
              <a:defRPr b="1">
                <a:solidFill>
                  <a:schemeClr val="accent4"/>
                </a:solidFill>
              </a:defRPr>
            </a:lvl3pPr>
            <a:lvl4pPr>
              <a:defRPr b="1">
                <a:solidFill>
                  <a:schemeClr val="accent4"/>
                </a:solidFill>
              </a:defRPr>
            </a:lvl4pPr>
            <a:lvl5pPr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1264095-86D9-544A-8FA4-4FE613E971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62500" y="2105025"/>
            <a:ext cx="2895600" cy="3686175"/>
          </a:xfrm>
        </p:spPr>
        <p:txBody>
          <a:bodyPr>
            <a:normAutofit/>
          </a:bodyPr>
          <a:lstStyle>
            <a:lvl1pPr algn="l">
              <a:lnSpc>
                <a:spcPct val="120000"/>
              </a:lnSpc>
              <a:spcBef>
                <a:spcPts val="1800"/>
              </a:spcBef>
              <a:defRPr sz="2000" b="0">
                <a:solidFill>
                  <a:schemeClr val="accent4"/>
                </a:solidFill>
              </a:defRPr>
            </a:lvl1pPr>
            <a:lvl2pPr>
              <a:defRPr b="1">
                <a:solidFill>
                  <a:schemeClr val="accent4"/>
                </a:solidFill>
              </a:defRPr>
            </a:lvl2pPr>
            <a:lvl3pPr>
              <a:defRPr b="1">
                <a:solidFill>
                  <a:schemeClr val="accent4"/>
                </a:solidFill>
              </a:defRPr>
            </a:lvl3pPr>
            <a:lvl4pPr>
              <a:defRPr b="1">
                <a:solidFill>
                  <a:schemeClr val="accent4"/>
                </a:solidFill>
              </a:defRPr>
            </a:lvl4pPr>
            <a:lvl5pPr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C4A2F34-10D5-DB4C-93D4-874807C684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86750" y="2105025"/>
            <a:ext cx="2895600" cy="3686175"/>
          </a:xfrm>
        </p:spPr>
        <p:txBody>
          <a:bodyPr>
            <a:normAutofit/>
          </a:bodyPr>
          <a:lstStyle>
            <a:lvl1pPr algn="l">
              <a:lnSpc>
                <a:spcPct val="120000"/>
              </a:lnSpc>
              <a:spcBef>
                <a:spcPts val="1800"/>
              </a:spcBef>
              <a:defRPr sz="20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accent4"/>
                </a:solidFill>
              </a:defRPr>
            </a:lvl2pPr>
            <a:lvl3pPr>
              <a:defRPr b="1">
                <a:solidFill>
                  <a:schemeClr val="accent4"/>
                </a:solidFill>
              </a:defRPr>
            </a:lvl3pPr>
            <a:lvl4pPr>
              <a:defRPr b="1">
                <a:solidFill>
                  <a:schemeClr val="accent4"/>
                </a:solidFill>
              </a:defRPr>
            </a:lvl4pPr>
            <a:lvl5pPr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8992F209-2C00-5B4C-9C21-10D0D5A75D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0412" y="597905"/>
            <a:ext cx="1917576" cy="501024"/>
          </a:xfrm>
          <a:prstGeom prst="rect">
            <a:avLst/>
          </a:prstGeom>
        </p:spPr>
      </p:pic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499DE35C-A8E1-901E-6076-08B30D8B90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1"/>
          <a:stretch/>
        </p:blipFill>
        <p:spPr>
          <a:xfrm>
            <a:off x="0" y="0"/>
            <a:ext cx="564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12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54FF1-C965-C44A-A8F9-E0590A03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©Trideum Corporation | Company Proprietary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E86F9-75E5-D247-A015-A46A7A9C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4B423E-4CAB-0243-90C3-82C38DD27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27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with Title Only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0701F-BEB7-2742-A74D-136D0506F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285"/>
            <a:ext cx="10515600" cy="13255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F88E38-4666-CA44-8519-54873FAB43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©Trideum Corporation | Company Proprietary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5D885-58A7-B143-985D-42F4520EA1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B423E-4CAB-0243-90C3-82C38DD27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19644B-AAE4-C843-85E6-3B8DAC46C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994041A-BF74-2C4B-A644-A8DBC9FC4B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0412" y="597905"/>
            <a:ext cx="1917576" cy="501024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91DFBA1-5A55-108D-DEC7-A37A6EA09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1"/>
          <a:stretch/>
        </p:blipFill>
        <p:spPr>
          <a:xfrm>
            <a:off x="0" y="0"/>
            <a:ext cx="564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52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2/3 - 1/3 Columns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0701F-BEB7-2742-A74D-136D0506F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91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F88E38-4666-CA44-8519-54873FAB43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©Trideum Corporation | Company Proprietary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5D885-58A7-B143-985D-42F4520EA1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D4B423E-4CAB-0243-90C3-82C38DD2790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658490-3A0F-8E40-A4BE-37FE72B67352}"/>
              </a:ext>
            </a:extLst>
          </p:cNvPr>
          <p:cNvCxnSpPr>
            <a:cxnSpLocks/>
          </p:cNvCxnSpPr>
          <p:nvPr userDrawn="1"/>
        </p:nvCxnSpPr>
        <p:spPr>
          <a:xfrm>
            <a:off x="7339881" y="1450428"/>
            <a:ext cx="0" cy="436141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0687216-D9F7-8742-8BA6-E3B037255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89038"/>
            <a:ext cx="6240982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098975D-5A30-5443-99A7-02800F157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75641"/>
            <a:ext cx="6240982" cy="3909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600"/>
            </a:lvl1pPr>
            <a:lvl2pPr>
              <a:lnSpc>
                <a:spcPct val="120000"/>
              </a:lnSpc>
              <a:spcBef>
                <a:spcPts val="1000"/>
              </a:spcBef>
              <a:defRPr sz="1600"/>
            </a:lvl2pPr>
            <a:lvl3pPr>
              <a:lnSpc>
                <a:spcPct val="120000"/>
              </a:lnSpc>
              <a:spcBef>
                <a:spcPts val="1000"/>
              </a:spcBef>
              <a:defRPr sz="1600"/>
            </a:lvl3pPr>
            <a:lvl4pPr>
              <a:lnSpc>
                <a:spcPct val="120000"/>
              </a:lnSpc>
              <a:spcBef>
                <a:spcPts val="1000"/>
              </a:spcBef>
              <a:defRPr sz="1600"/>
            </a:lvl4pPr>
            <a:lvl5pPr>
              <a:lnSpc>
                <a:spcPct val="120000"/>
              </a:lnSpc>
              <a:spcBef>
                <a:spcPts val="10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2EA0A98-714B-314E-A9F9-CA7B94C98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98979" y="1189038"/>
            <a:ext cx="375323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1EDDE446-2133-174F-824E-E9D41D50D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98979" y="2175641"/>
            <a:ext cx="3753234" cy="3909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1000"/>
              </a:spcBef>
              <a:defRPr sz="1600"/>
            </a:lvl1pPr>
            <a:lvl2pPr>
              <a:lnSpc>
                <a:spcPct val="120000"/>
              </a:lnSpc>
              <a:spcBef>
                <a:spcPts val="1000"/>
              </a:spcBef>
              <a:defRPr sz="1600"/>
            </a:lvl2pPr>
            <a:lvl3pPr>
              <a:lnSpc>
                <a:spcPct val="120000"/>
              </a:lnSpc>
              <a:spcBef>
                <a:spcPts val="1000"/>
              </a:spcBef>
              <a:defRPr sz="1600"/>
            </a:lvl3pPr>
            <a:lvl4pPr>
              <a:lnSpc>
                <a:spcPct val="120000"/>
              </a:lnSpc>
              <a:spcBef>
                <a:spcPts val="1000"/>
              </a:spcBef>
              <a:defRPr sz="1600"/>
            </a:lvl4pPr>
            <a:lvl5pPr>
              <a:lnSpc>
                <a:spcPct val="120000"/>
              </a:lnSpc>
              <a:spcBef>
                <a:spcPts val="1000"/>
              </a:spcBef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89DA397-5612-3648-AA43-0FD2B30C9E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0412" y="597905"/>
            <a:ext cx="1917576" cy="501024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5E495535-C8A9-0935-A484-DA60248539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1"/>
          <a:stretch/>
        </p:blipFill>
        <p:spPr>
          <a:xfrm>
            <a:off x="0" y="0"/>
            <a:ext cx="564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09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1/3 - 2/3 columns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0701F-BEB7-2742-A74D-136D0506F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391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F88E38-4666-CA44-8519-54873FAB43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©Trideum Corporation | Company Proprietary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5D885-58A7-B143-985D-42F4520EA1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CD4B423E-4CAB-0243-90C3-82C38DD27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0687216-D9F7-8742-8BA6-E3B037255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957" y="1189038"/>
            <a:ext cx="6240982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098975D-5A30-5443-99A7-02800F157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957" y="2175641"/>
            <a:ext cx="6240982" cy="3909849"/>
          </a:xfrm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defRPr sz="1400"/>
            </a:lvl1pPr>
            <a:lvl2pPr>
              <a:lnSpc>
                <a:spcPct val="120000"/>
              </a:lnSpc>
              <a:spcBef>
                <a:spcPts val="1000"/>
              </a:spcBef>
              <a:defRPr sz="1400"/>
            </a:lvl2pPr>
            <a:lvl3pPr>
              <a:lnSpc>
                <a:spcPct val="120000"/>
              </a:lnSpc>
              <a:spcBef>
                <a:spcPts val="1000"/>
              </a:spcBef>
              <a:defRPr sz="1400"/>
            </a:lvl3pPr>
            <a:lvl4pPr>
              <a:lnSpc>
                <a:spcPct val="120000"/>
              </a:lnSpc>
              <a:spcBef>
                <a:spcPts val="1000"/>
              </a:spcBef>
              <a:defRPr sz="1400"/>
            </a:lvl4pPr>
            <a:lvl5pPr>
              <a:lnSpc>
                <a:spcPct val="120000"/>
              </a:lnSpc>
              <a:spcBef>
                <a:spcPts val="100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2EA0A98-714B-314E-A9F9-CA7B94C98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200" y="1189038"/>
            <a:ext cx="375323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1EDDE446-2133-174F-824E-E9D41D50D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8200" y="2175641"/>
            <a:ext cx="3753234" cy="3909849"/>
          </a:xfrm>
        </p:spPr>
        <p:txBody>
          <a:bodyPr/>
          <a:lstStyle>
            <a:lvl1pPr>
              <a:lnSpc>
                <a:spcPct val="120000"/>
              </a:lnSpc>
              <a:spcBef>
                <a:spcPts val="1000"/>
              </a:spcBef>
              <a:defRPr sz="1400"/>
            </a:lvl1pPr>
            <a:lvl2pPr>
              <a:lnSpc>
                <a:spcPct val="120000"/>
              </a:lnSpc>
              <a:spcBef>
                <a:spcPts val="1000"/>
              </a:spcBef>
              <a:defRPr sz="1400"/>
            </a:lvl2pPr>
            <a:lvl3pPr>
              <a:lnSpc>
                <a:spcPct val="120000"/>
              </a:lnSpc>
              <a:spcBef>
                <a:spcPts val="1000"/>
              </a:spcBef>
              <a:defRPr sz="1400"/>
            </a:lvl3pPr>
            <a:lvl4pPr>
              <a:lnSpc>
                <a:spcPct val="120000"/>
              </a:lnSpc>
              <a:spcBef>
                <a:spcPts val="1000"/>
              </a:spcBef>
              <a:defRPr sz="1400"/>
            </a:lvl4pPr>
            <a:lvl5pPr>
              <a:lnSpc>
                <a:spcPct val="120000"/>
              </a:lnSpc>
              <a:spcBef>
                <a:spcPts val="1000"/>
              </a:spcBef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B1BE1DE7-CA97-9E4B-ABBF-E96E799B39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0412" y="597905"/>
            <a:ext cx="1917576" cy="501024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16BD26A0-F59E-9CD5-E4AE-C8367FBB66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1"/>
          <a:stretch/>
        </p:blipFill>
        <p:spPr>
          <a:xfrm>
            <a:off x="0" y="0"/>
            <a:ext cx="564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63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E7DD57-0D04-8042-931B-15CB59AE6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90365" cy="68581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181364-919D-D941-897D-29679225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49" y="388713"/>
            <a:ext cx="3017866" cy="1325563"/>
          </a:xfrm>
        </p:spPr>
        <p:txBody>
          <a:bodyPr anchor="t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6B72D-CDFF-474C-8432-CE2A308B99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56179" y="6356350"/>
            <a:ext cx="4114800" cy="365125"/>
          </a:xfrm>
        </p:spPr>
        <p:txBody>
          <a:bodyPr/>
          <a:lstStyle/>
          <a:p>
            <a:r>
              <a:rPr lang="en-US"/>
              <a:t>©Trideum Corporation | Company Proprietary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1148D-E352-4F4B-80D2-47797896EE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09676" y="6356350"/>
            <a:ext cx="2743200" cy="365125"/>
          </a:xfrm>
        </p:spPr>
        <p:txBody>
          <a:bodyPr/>
          <a:lstStyle/>
          <a:p>
            <a:fld id="{CD4B423E-4CAB-0243-90C3-82C38DD27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09D05ADE-A6F0-A242-A61A-E1CFA5314E14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156179" y="554038"/>
            <a:ext cx="7202384" cy="541655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3E9795-E991-934F-A71F-E8DE74831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120" y="6037888"/>
            <a:ext cx="1902124" cy="5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40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option 2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81364-919D-D941-897D-29679225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25" y="387159"/>
            <a:ext cx="3017866" cy="1325563"/>
          </a:xfrm>
        </p:spPr>
        <p:txBody>
          <a:bodyPr anchor="t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CAC49B0B-E6CA-6AA1-E5E1-84B2D47304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90365" cy="685812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6B72D-CDFF-474C-8432-CE2A308B99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56179" y="6356350"/>
            <a:ext cx="4114800" cy="365125"/>
          </a:xfrm>
        </p:spPr>
        <p:txBody>
          <a:bodyPr/>
          <a:lstStyle/>
          <a:p>
            <a:r>
              <a:rPr lang="en-US"/>
              <a:t>©Trideum Corporation | Company Proprietary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1148D-E352-4F4B-80D2-47797896EE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D4B423E-4CAB-0243-90C3-82C38DD27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8DBCEED-C9EA-2043-B028-B86983C40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55164" y="437322"/>
            <a:ext cx="7298635" cy="5615607"/>
          </a:xfrm>
        </p:spPr>
        <p:txBody>
          <a:bodyPr/>
          <a:lstStyle>
            <a:lvl1pPr>
              <a:lnSpc>
                <a:spcPct val="120000"/>
              </a:lnSpc>
              <a:spcBef>
                <a:spcPts val="1200"/>
              </a:spcBef>
              <a:buNone/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83BA0A-3603-374F-ACDB-632427BAEA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120" y="6037888"/>
            <a:ext cx="1902124" cy="5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49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Presenters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Content Placeholder 4">
            <a:extLst>
              <a:ext uri="{FF2B5EF4-FFF2-40B4-BE49-F238E27FC236}">
                <a16:creationId xmlns:a16="http://schemas.microsoft.com/office/drawing/2014/main" id="{89B44825-1FD4-4D6C-67C6-C5A445487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90365" cy="6858121"/>
          </a:xfrm>
          <a:prstGeom prst="rect">
            <a:avLst/>
          </a:prstGeom>
        </p:spPr>
      </p:pic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7961F2CA-A973-AD46-BA54-17310E93B58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106717" y="2192637"/>
            <a:ext cx="1285374" cy="1285374"/>
          </a:xfrm>
          <a:prstGeom prst="ellipse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81364-919D-D941-897D-29679225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25" y="387159"/>
            <a:ext cx="3017866" cy="1325563"/>
          </a:xfrm>
        </p:spPr>
        <p:txBody>
          <a:bodyPr anchor="t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6B72D-CDFF-474C-8432-CE2A308B99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56179" y="6356350"/>
            <a:ext cx="4114800" cy="365125"/>
          </a:xfrm>
        </p:spPr>
        <p:txBody>
          <a:bodyPr/>
          <a:lstStyle/>
          <a:p>
            <a:r>
              <a:rPr lang="en-US"/>
              <a:t>©Trideum Corporation | Company Proprietary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1148D-E352-4F4B-80D2-47797896EE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D4B423E-4CAB-0243-90C3-82C38DD27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8DBCEED-C9EA-2043-B028-B86983C40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4014" y="2848234"/>
            <a:ext cx="3081684" cy="3644641"/>
          </a:xfrm>
          <a:gradFill>
            <a:gsLst>
              <a:gs pos="0">
                <a:schemeClr val="bg1">
                  <a:lumMod val="10000"/>
                  <a:alpha val="4000"/>
                </a:schemeClr>
              </a:gs>
              <a:gs pos="100000">
                <a:schemeClr val="bg1">
                  <a:lumMod val="10000"/>
                  <a:alpha val="70000"/>
                </a:schemeClr>
              </a:gs>
            </a:gsLst>
            <a:lin ang="5400000" scaled="1"/>
          </a:gradFill>
        </p:spPr>
        <p:txBody>
          <a:bodyPr/>
          <a:lstStyle>
            <a:lvl1pPr>
              <a:lnSpc>
                <a:spcPct val="120000"/>
              </a:lnSpc>
              <a:spcBef>
                <a:spcPts val="1200"/>
              </a:spcBef>
              <a:buNone/>
              <a:defRPr sz="3200">
                <a:solidFill>
                  <a:schemeClr val="accent6"/>
                </a:solidFill>
                <a:latin typeface="Cabin" panose="020B0803050202020004" pitchFamily="34" charset="0"/>
              </a:defRPr>
            </a:lvl1pPr>
            <a:lvl2pPr>
              <a:lnSpc>
                <a:spcPct val="120000"/>
              </a:lnSpc>
              <a:spcBef>
                <a:spcPts val="600"/>
              </a:spcBef>
              <a:buNone/>
              <a:defRPr sz="2000" i="1">
                <a:solidFill>
                  <a:schemeClr val="accent6"/>
                </a:solidFill>
                <a:latin typeface="Cabin" panose="020B08030502020200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0749C5A-F6D2-9544-A35B-2341026E29F7}"/>
              </a:ext>
            </a:extLst>
          </p:cNvPr>
          <p:cNvSpPr txBox="1">
            <a:spLocks/>
          </p:cNvSpPr>
          <p:nvPr userDrawn="1"/>
        </p:nvSpPr>
        <p:spPr>
          <a:xfrm>
            <a:off x="4055164" y="365125"/>
            <a:ext cx="7298636" cy="1541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Times" pitchFamily="2" charset="0"/>
                <a:ea typeface="+mj-ea"/>
                <a:cs typeface="+mj-cs"/>
              </a:defRPr>
            </a:lvl1pPr>
          </a:lstStyle>
          <a:p>
            <a:pPr algn="l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E62C216C-D19F-E040-9E96-3DEEE5C7D6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46888" y="2274290"/>
            <a:ext cx="2189560" cy="289616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tx1"/>
                </a:solidFill>
              </a:defRPr>
            </a:lvl1pPr>
            <a:lvl2pPr marL="7938" indent="0">
              <a:buNone/>
              <a:tabLst/>
              <a:defRPr sz="1200" i="1"/>
            </a:lvl2pPr>
            <a:lvl3pPr marL="7938" indent="0">
              <a:buNone/>
              <a:tabLst/>
              <a:defRPr sz="1200"/>
            </a:lvl3pPr>
            <a:lvl4pPr marL="7938" indent="0">
              <a:buNone/>
              <a:tabLst/>
              <a:defRPr sz="1200"/>
            </a:lvl4pPr>
            <a:lvl5pPr marL="7938" indent="0">
              <a:buNone/>
              <a:tabLst/>
              <a:defRPr sz="1000" i="1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320C1472-68CE-2C4A-A39C-4201A5D4BCE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054475" y="365125"/>
            <a:ext cx="7299325" cy="14271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4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C62BC7E0-5442-7E49-827B-E714104E592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546725" y="2653365"/>
            <a:ext cx="2189163" cy="223838"/>
          </a:xfrm>
        </p:spPr>
        <p:txBody>
          <a:bodyPr>
            <a:noAutofit/>
          </a:bodyPr>
          <a:lstStyle>
            <a:lvl1pPr>
              <a:defRPr sz="1200" i="1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4" name="Text Placeholder 62">
            <a:extLst>
              <a:ext uri="{FF2B5EF4-FFF2-40B4-BE49-F238E27FC236}">
                <a16:creationId xmlns:a16="http://schemas.microsoft.com/office/drawing/2014/main" id="{D6B047E0-E9C4-9646-A17B-FD295B7F700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546725" y="2895412"/>
            <a:ext cx="2189163" cy="223838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err="1"/>
              <a:t>email@trideum.com</a:t>
            </a:r>
            <a:endParaRPr lang="en-US" dirty="0"/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B7C731C8-1C23-C847-A95A-183CB498C0B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546725" y="3155389"/>
            <a:ext cx="2189163" cy="223838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66" name="Picture Placeholder 43">
            <a:extLst>
              <a:ext uri="{FF2B5EF4-FFF2-40B4-BE49-F238E27FC236}">
                <a16:creationId xmlns:a16="http://schemas.microsoft.com/office/drawing/2014/main" id="{98A830C0-F890-8549-B754-36C90B72B90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979470" y="2192637"/>
            <a:ext cx="1285374" cy="1285374"/>
          </a:xfrm>
          <a:prstGeom prst="ellipse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7" name="Text Placeholder 52">
            <a:extLst>
              <a:ext uri="{FF2B5EF4-FFF2-40B4-BE49-F238E27FC236}">
                <a16:creationId xmlns:a16="http://schemas.microsoft.com/office/drawing/2014/main" id="{D81519BD-BE7C-C742-BC0B-302D3D7F051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419641" y="2274290"/>
            <a:ext cx="2189560" cy="289616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tx1"/>
                </a:solidFill>
              </a:defRPr>
            </a:lvl1pPr>
            <a:lvl2pPr marL="7938" indent="0">
              <a:buNone/>
              <a:tabLst/>
              <a:defRPr sz="1200" i="1"/>
            </a:lvl2pPr>
            <a:lvl3pPr marL="7938" indent="0">
              <a:buNone/>
              <a:tabLst/>
              <a:defRPr sz="1200"/>
            </a:lvl3pPr>
            <a:lvl4pPr marL="7938" indent="0">
              <a:buNone/>
              <a:tabLst/>
              <a:defRPr sz="1200"/>
            </a:lvl4pPr>
            <a:lvl5pPr marL="7938" indent="0">
              <a:buNone/>
              <a:tabLst/>
              <a:defRPr sz="1000" i="1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2">
            <a:extLst>
              <a:ext uri="{FF2B5EF4-FFF2-40B4-BE49-F238E27FC236}">
                <a16:creationId xmlns:a16="http://schemas.microsoft.com/office/drawing/2014/main" id="{A06C8CD0-B7BB-724E-B83E-EDDC86700A6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419478" y="2653365"/>
            <a:ext cx="2189163" cy="223838"/>
          </a:xfrm>
        </p:spPr>
        <p:txBody>
          <a:bodyPr>
            <a:noAutofit/>
          </a:bodyPr>
          <a:lstStyle>
            <a:lvl1pPr>
              <a:defRPr sz="1200" i="1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5F645A9-DF19-734D-8932-A86440B7B0C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419478" y="2895412"/>
            <a:ext cx="2189163" cy="223838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err="1"/>
              <a:t>email@trideum.com</a:t>
            </a:r>
            <a:endParaRPr lang="en-US" dirty="0"/>
          </a:p>
        </p:txBody>
      </p:sp>
      <p:sp>
        <p:nvSpPr>
          <p:cNvPr id="70" name="Text Placeholder 62">
            <a:extLst>
              <a:ext uri="{FF2B5EF4-FFF2-40B4-BE49-F238E27FC236}">
                <a16:creationId xmlns:a16="http://schemas.microsoft.com/office/drawing/2014/main" id="{43508F17-8FDD-184C-B149-40EE1951CB3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419478" y="3155389"/>
            <a:ext cx="2189163" cy="223838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71" name="Picture Placeholder 43">
            <a:extLst>
              <a:ext uri="{FF2B5EF4-FFF2-40B4-BE49-F238E27FC236}">
                <a16:creationId xmlns:a16="http://schemas.microsoft.com/office/drawing/2014/main" id="{F24EA052-F267-FF43-8B4C-6E277FA9D56F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4106717" y="3878002"/>
            <a:ext cx="1285374" cy="1285374"/>
          </a:xfrm>
          <a:prstGeom prst="ellipse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2" name="Text Placeholder 52">
            <a:extLst>
              <a:ext uri="{FF2B5EF4-FFF2-40B4-BE49-F238E27FC236}">
                <a16:creationId xmlns:a16="http://schemas.microsoft.com/office/drawing/2014/main" id="{7A086359-C24D-394A-B786-B03A99DAD9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546888" y="3959655"/>
            <a:ext cx="2189560" cy="289616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tx1"/>
                </a:solidFill>
              </a:defRPr>
            </a:lvl1pPr>
            <a:lvl2pPr marL="7938" indent="0">
              <a:buNone/>
              <a:tabLst/>
              <a:defRPr sz="1200" i="1"/>
            </a:lvl2pPr>
            <a:lvl3pPr marL="7938" indent="0">
              <a:buNone/>
              <a:tabLst/>
              <a:defRPr sz="1200"/>
            </a:lvl3pPr>
            <a:lvl4pPr marL="7938" indent="0">
              <a:buNone/>
              <a:tabLst/>
              <a:defRPr sz="1200"/>
            </a:lvl4pPr>
            <a:lvl5pPr marL="7938" indent="0">
              <a:buNone/>
              <a:tabLst/>
              <a:defRPr sz="1000" i="1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3" name="Text Placeholder 62">
            <a:extLst>
              <a:ext uri="{FF2B5EF4-FFF2-40B4-BE49-F238E27FC236}">
                <a16:creationId xmlns:a16="http://schemas.microsoft.com/office/drawing/2014/main" id="{ED25CA0F-E4D4-E244-A8FB-86AD414CB91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546725" y="4338730"/>
            <a:ext cx="2189163" cy="223838"/>
          </a:xfrm>
        </p:spPr>
        <p:txBody>
          <a:bodyPr>
            <a:noAutofit/>
          </a:bodyPr>
          <a:lstStyle>
            <a:lvl1pPr>
              <a:defRPr sz="1200" i="1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4" name="Text Placeholder 62">
            <a:extLst>
              <a:ext uri="{FF2B5EF4-FFF2-40B4-BE49-F238E27FC236}">
                <a16:creationId xmlns:a16="http://schemas.microsoft.com/office/drawing/2014/main" id="{D9B09318-2EAA-0C44-A455-C7B13383692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546725" y="4580777"/>
            <a:ext cx="2189163" cy="223838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err="1"/>
              <a:t>email@trideum.com</a:t>
            </a:r>
            <a:endParaRPr lang="en-US" dirty="0"/>
          </a:p>
        </p:txBody>
      </p:sp>
      <p:sp>
        <p:nvSpPr>
          <p:cNvPr id="75" name="Text Placeholder 62">
            <a:extLst>
              <a:ext uri="{FF2B5EF4-FFF2-40B4-BE49-F238E27FC236}">
                <a16:creationId xmlns:a16="http://schemas.microsoft.com/office/drawing/2014/main" id="{36B0E8C1-F111-3B4C-A07C-54E34840517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546725" y="4840754"/>
            <a:ext cx="2189163" cy="223838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76" name="Picture Placeholder 43">
            <a:extLst>
              <a:ext uri="{FF2B5EF4-FFF2-40B4-BE49-F238E27FC236}">
                <a16:creationId xmlns:a16="http://schemas.microsoft.com/office/drawing/2014/main" id="{B6A4CC4D-EE8B-BC40-9341-5B731C112D75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7979470" y="3878002"/>
            <a:ext cx="1285374" cy="1285374"/>
          </a:xfrm>
          <a:prstGeom prst="ellipse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7" name="Text Placeholder 52">
            <a:extLst>
              <a:ext uri="{FF2B5EF4-FFF2-40B4-BE49-F238E27FC236}">
                <a16:creationId xmlns:a16="http://schemas.microsoft.com/office/drawing/2014/main" id="{EB99C2E0-4BE1-CA47-A773-CBAB0027B4B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419641" y="3959655"/>
            <a:ext cx="2189560" cy="289616"/>
          </a:xfrm>
        </p:spPr>
        <p:txBody>
          <a:bodyPr>
            <a:noAutofit/>
          </a:bodyPr>
          <a:lstStyle>
            <a:lvl1pPr>
              <a:defRPr sz="1800" b="1">
                <a:solidFill>
                  <a:schemeClr val="tx1"/>
                </a:solidFill>
              </a:defRPr>
            </a:lvl1pPr>
            <a:lvl2pPr marL="7938" indent="0">
              <a:buNone/>
              <a:tabLst/>
              <a:defRPr sz="1200" i="1"/>
            </a:lvl2pPr>
            <a:lvl3pPr marL="7938" indent="0">
              <a:buNone/>
              <a:tabLst/>
              <a:defRPr sz="1200"/>
            </a:lvl3pPr>
            <a:lvl4pPr marL="7938" indent="0">
              <a:buNone/>
              <a:tabLst/>
              <a:defRPr sz="1200"/>
            </a:lvl4pPr>
            <a:lvl5pPr marL="7938" indent="0">
              <a:buNone/>
              <a:tabLst/>
              <a:defRPr sz="1000" i="1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8" name="Text Placeholder 62">
            <a:extLst>
              <a:ext uri="{FF2B5EF4-FFF2-40B4-BE49-F238E27FC236}">
                <a16:creationId xmlns:a16="http://schemas.microsoft.com/office/drawing/2014/main" id="{19419F7E-6CEF-1D44-B895-F8FC6E2CF71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19478" y="4338730"/>
            <a:ext cx="2189163" cy="223838"/>
          </a:xfrm>
        </p:spPr>
        <p:txBody>
          <a:bodyPr>
            <a:noAutofit/>
          </a:bodyPr>
          <a:lstStyle>
            <a:lvl1pPr>
              <a:defRPr sz="1200" i="1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9" name="Text Placeholder 62">
            <a:extLst>
              <a:ext uri="{FF2B5EF4-FFF2-40B4-BE49-F238E27FC236}">
                <a16:creationId xmlns:a16="http://schemas.microsoft.com/office/drawing/2014/main" id="{6DDEE71F-6B09-914D-87C9-8B6D6C3D9AD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419478" y="4580777"/>
            <a:ext cx="2189163" cy="223838"/>
          </a:xfrm>
        </p:spPr>
        <p:txBody>
          <a:bodyPr>
            <a:noAutofit/>
          </a:bodyPr>
          <a:lstStyle>
            <a:lvl1pPr>
              <a:defRPr sz="1200">
                <a:solidFill>
                  <a:schemeClr val="accent6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err="1"/>
              <a:t>email@trideum.com</a:t>
            </a:r>
            <a:endParaRPr lang="en-US" dirty="0"/>
          </a:p>
        </p:txBody>
      </p:sp>
      <p:sp>
        <p:nvSpPr>
          <p:cNvPr id="80" name="Text Placeholder 62">
            <a:extLst>
              <a:ext uri="{FF2B5EF4-FFF2-40B4-BE49-F238E27FC236}">
                <a16:creationId xmlns:a16="http://schemas.microsoft.com/office/drawing/2014/main" id="{D0B4782C-1203-F14B-9B2A-FC9B5114FD1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419478" y="4840754"/>
            <a:ext cx="2189163" cy="223838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phone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4274F36-4E7A-DD46-9BD1-31F965143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120" y="6037888"/>
            <a:ext cx="1902124" cy="5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1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3A139DC-6B86-A94A-B87B-71738A279E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209414" cy="47372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3357253-4045-D640-AD5C-1013719FB5A7}"/>
              </a:ext>
            </a:extLst>
          </p:cNvPr>
          <p:cNvSpPr/>
          <p:nvPr userDrawn="1"/>
        </p:nvSpPr>
        <p:spPr>
          <a:xfrm>
            <a:off x="7943162" y="4642065"/>
            <a:ext cx="3935330" cy="71425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outerShdw blurRad="203200" dist="381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84B9C5-E664-3246-B6D9-193ED2FD6EFB}"/>
              </a:ext>
            </a:extLst>
          </p:cNvPr>
          <p:cNvSpPr txBox="1"/>
          <p:nvPr userDrawn="1"/>
        </p:nvSpPr>
        <p:spPr>
          <a:xfrm>
            <a:off x="10130960" y="5679757"/>
            <a:ext cx="166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trideum.com</a:t>
            </a:r>
            <a:endParaRPr lang="en-US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34710-4A27-094C-9AFB-E69AD0E4F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031" y="2322450"/>
            <a:ext cx="7344131" cy="2387600"/>
          </a:xfrm>
        </p:spPr>
        <p:txBody>
          <a:bodyPr anchor="ctr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B89E6-B235-7444-8950-3E97555DA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85631" y="6315983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900"/>
            </a:lvl1pPr>
          </a:lstStyle>
          <a:p>
            <a:pPr algn="r"/>
            <a:r>
              <a:rPr lang="en-US"/>
              <a:t>©Trideum Corporation | Company Proprietary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EBE985-ED27-AE4F-AD21-C66DC2F266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991" y="523235"/>
            <a:ext cx="3902802" cy="1358117"/>
          </a:xfrm>
          <a:prstGeom prst="rect">
            <a:avLst/>
          </a:prstGeom>
        </p:spPr>
      </p:pic>
      <p:sp>
        <p:nvSpPr>
          <p:cNvPr id="11" name="object 11">
            <a:extLst>
              <a:ext uri="{FF2B5EF4-FFF2-40B4-BE49-F238E27FC236}">
                <a16:creationId xmlns:a16="http://schemas.microsoft.com/office/drawing/2014/main" id="{3F4062A1-09A6-2A4B-AD64-BCF68A90077F}"/>
              </a:ext>
            </a:extLst>
          </p:cNvPr>
          <p:cNvSpPr txBox="1"/>
          <p:nvPr userDrawn="1"/>
        </p:nvSpPr>
        <p:spPr>
          <a:xfrm>
            <a:off x="3371859" y="4892102"/>
            <a:ext cx="1753960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600" b="1" spc="-50" dirty="0">
                <a:solidFill>
                  <a:srgbClr val="171A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Certified to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spc="-50" dirty="0">
                <a:solidFill>
                  <a:srgbClr val="171A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z="1600" b="1" spc="-80" dirty="0">
                <a:solidFill>
                  <a:srgbClr val="171A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600" b="1" spc="-25" dirty="0">
                <a:solidFill>
                  <a:srgbClr val="171A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20" dirty="0">
                <a:solidFill>
                  <a:srgbClr val="171A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9001:2015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Text, logo&#10;&#10;Description automatically generated">
            <a:extLst>
              <a:ext uri="{FF2B5EF4-FFF2-40B4-BE49-F238E27FC236}">
                <a16:creationId xmlns:a16="http://schemas.microsoft.com/office/drawing/2014/main" id="{A5F5807B-8BD6-E545-BB3B-4495277E12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338" y="4611714"/>
            <a:ext cx="1072526" cy="9936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0661D0-E8F6-3A40-BBC3-8BFD01D2E49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751" y="4781561"/>
            <a:ext cx="1340250" cy="941846"/>
          </a:xfrm>
          <a:prstGeom prst="rect">
            <a:avLst/>
          </a:prstGeom>
        </p:spPr>
      </p:pic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7576ECCC-927C-9D4A-8F9F-20EDEA2F4EE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690" y="4710050"/>
            <a:ext cx="3740923" cy="5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46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with Title Only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A5C737-755D-794C-B8B3-987332C00E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5864" y="590378"/>
            <a:ext cx="1902124" cy="5010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30701F-BEB7-2742-A74D-136D0506F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b="0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F88E38-4666-CA44-8519-54873FAB43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©Trideum Corporation | Company Proprietary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5D885-58A7-B143-985D-42F4520EA1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B423E-4CAB-0243-90C3-82C38DD279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19644B-AAE4-C843-85E6-3B8DAC46C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A95AEF41-7ECF-6E23-9E98-8D94759000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1"/>
          <a:stretch/>
        </p:blipFill>
        <p:spPr>
          <a:xfrm>
            <a:off x="0" y="0"/>
            <a:ext cx="564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80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o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ECFA4D-3C40-3048-8915-FE70B0A49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2"/>
          <a:stretch/>
        </p:blipFill>
        <p:spPr>
          <a:xfrm>
            <a:off x="20948" y="0"/>
            <a:ext cx="12150103" cy="41689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C16F60-07E6-6A45-8172-A1AD7EAF53C9}"/>
              </a:ext>
            </a:extLst>
          </p:cNvPr>
          <p:cNvSpPr/>
          <p:nvPr userDrawn="1"/>
        </p:nvSpPr>
        <p:spPr>
          <a:xfrm>
            <a:off x="7943162" y="3601063"/>
            <a:ext cx="3935330" cy="83648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outerShdw blurRad="203200" dist="381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482E3F-FB5E-7F4D-9575-C4DA7948EFAC}"/>
              </a:ext>
            </a:extLst>
          </p:cNvPr>
          <p:cNvSpPr txBox="1"/>
          <p:nvPr userDrawn="1"/>
        </p:nvSpPr>
        <p:spPr>
          <a:xfrm>
            <a:off x="1893382" y="6292494"/>
            <a:ext cx="232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>
                <a:solidFill>
                  <a:schemeClr val="tx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trideum.com</a:t>
            </a:r>
            <a:endParaRPr lang="en-US" b="1" dirty="0">
              <a:solidFill>
                <a:schemeClr val="tx2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B94A70-19D9-9842-9391-340A8BB6F8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305" y="4511665"/>
            <a:ext cx="4043571" cy="1376842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F651154-FF0C-B348-9367-B38198E0AEDD}"/>
              </a:ext>
            </a:extLst>
          </p:cNvPr>
          <p:cNvSpPr txBox="1">
            <a:spLocks/>
          </p:cNvSpPr>
          <p:nvPr userDrawn="1"/>
        </p:nvSpPr>
        <p:spPr>
          <a:xfrm>
            <a:off x="7943161" y="6315983"/>
            <a:ext cx="385726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©Trideum Corporation | Company Proprietary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967F9-3850-0D40-A1F5-158334CAA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05" y="513224"/>
            <a:ext cx="7204298" cy="1963691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Subtitle 1">
            <a:extLst>
              <a:ext uri="{FF2B5EF4-FFF2-40B4-BE49-F238E27FC236}">
                <a16:creationId xmlns:a16="http://schemas.microsoft.com/office/drawing/2014/main" id="{9BA4C7DC-748C-D941-B465-76802094356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46305" y="2741577"/>
            <a:ext cx="6429508" cy="1158887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>
                <a:solidFill>
                  <a:schemeClr val="bg2"/>
                </a:solidFill>
              </a:rPr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6A2D7-8328-C641-B4B8-BAA48CA10A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3685" y="4913845"/>
            <a:ext cx="1864807" cy="131047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D25216C-6867-584A-B66A-016680247A1A}"/>
              </a:ext>
            </a:extLst>
          </p:cNvPr>
          <p:cNvGrpSpPr/>
          <p:nvPr userDrawn="1"/>
        </p:nvGrpSpPr>
        <p:grpSpPr>
          <a:xfrm>
            <a:off x="8228081" y="4572909"/>
            <a:ext cx="1477998" cy="1592597"/>
            <a:chOff x="8421121" y="4572909"/>
            <a:chExt cx="1477998" cy="1592597"/>
          </a:xfrm>
        </p:grpSpPr>
        <p:pic>
          <p:nvPicPr>
            <p:cNvPr id="20" name="Picture 19" descr="Text, logo&#10;&#10;Description automatically generated">
              <a:extLst>
                <a:ext uri="{FF2B5EF4-FFF2-40B4-BE49-F238E27FC236}">
                  <a16:creationId xmlns:a16="http://schemas.microsoft.com/office/drawing/2014/main" id="{AB8B2C02-E595-3B44-AD09-790A1172F5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0115" y="4572909"/>
              <a:ext cx="1420011" cy="131559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720648-38BE-DC44-B172-88BCB60837F1}"/>
                </a:ext>
              </a:extLst>
            </p:cNvPr>
            <p:cNvSpPr txBox="1"/>
            <p:nvPr userDrawn="1"/>
          </p:nvSpPr>
          <p:spPr>
            <a:xfrm>
              <a:off x="8421121" y="5888507"/>
              <a:ext cx="1477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10000"/>
                    </a:schemeClr>
                  </a:solidFill>
                  <a:latin typeface="Open Sans Extrabold" panose="020B0606030504020204" pitchFamily="34" charset="0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ISO 9001:2015</a:t>
              </a:r>
            </a:p>
          </p:txBody>
        </p:sp>
      </p:grp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BCA8DAAC-D3CF-4B45-932D-0BD33FE0105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690" y="3727732"/>
            <a:ext cx="3740923" cy="5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7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o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ECFA4D-3C40-3048-8915-FE70B0A49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54"/>
          <a:stretch/>
        </p:blipFill>
        <p:spPr>
          <a:xfrm>
            <a:off x="20948" y="0"/>
            <a:ext cx="12150103" cy="41689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C16F60-07E6-6A45-8172-A1AD7EAF53C9}"/>
              </a:ext>
            </a:extLst>
          </p:cNvPr>
          <p:cNvSpPr/>
          <p:nvPr userDrawn="1"/>
        </p:nvSpPr>
        <p:spPr>
          <a:xfrm>
            <a:off x="7943162" y="3601063"/>
            <a:ext cx="3935330" cy="83648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outerShdw blurRad="203200" dist="381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482E3F-FB5E-7F4D-9575-C4DA7948EFAC}"/>
              </a:ext>
            </a:extLst>
          </p:cNvPr>
          <p:cNvSpPr txBox="1"/>
          <p:nvPr userDrawn="1"/>
        </p:nvSpPr>
        <p:spPr>
          <a:xfrm>
            <a:off x="1893382" y="6292494"/>
            <a:ext cx="232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>
                <a:solidFill>
                  <a:schemeClr val="tx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trideum.com</a:t>
            </a:r>
            <a:endParaRPr lang="en-US" b="1" dirty="0">
              <a:solidFill>
                <a:schemeClr val="tx2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F651154-FF0C-B348-9367-B38198E0AEDD}"/>
              </a:ext>
            </a:extLst>
          </p:cNvPr>
          <p:cNvSpPr txBox="1">
            <a:spLocks/>
          </p:cNvSpPr>
          <p:nvPr userDrawn="1"/>
        </p:nvSpPr>
        <p:spPr>
          <a:xfrm>
            <a:off x="7943161" y="6315983"/>
            <a:ext cx="385726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©Trideum Corporation | Company Proprietary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967F9-3850-0D40-A1F5-158334CAA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05" y="513224"/>
            <a:ext cx="7204298" cy="1963691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ubtitle 1">
            <a:extLst>
              <a:ext uri="{FF2B5EF4-FFF2-40B4-BE49-F238E27FC236}">
                <a16:creationId xmlns:a16="http://schemas.microsoft.com/office/drawing/2014/main" id="{9BA4C7DC-748C-D941-B465-76802094356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46305" y="2741577"/>
            <a:ext cx="6429508" cy="1158887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Click to edit Master subtitle style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25216C-6867-584A-B66A-016680247A1A}"/>
              </a:ext>
            </a:extLst>
          </p:cNvPr>
          <p:cNvGrpSpPr/>
          <p:nvPr userDrawn="1"/>
        </p:nvGrpSpPr>
        <p:grpSpPr>
          <a:xfrm>
            <a:off x="8228081" y="4572909"/>
            <a:ext cx="1477998" cy="1592597"/>
            <a:chOff x="8421121" y="4572909"/>
            <a:chExt cx="1477998" cy="1592597"/>
          </a:xfrm>
        </p:grpSpPr>
        <p:pic>
          <p:nvPicPr>
            <p:cNvPr id="20" name="Picture 19" descr="Text, logo&#10;&#10;Description automatically generated">
              <a:extLst>
                <a:ext uri="{FF2B5EF4-FFF2-40B4-BE49-F238E27FC236}">
                  <a16:creationId xmlns:a16="http://schemas.microsoft.com/office/drawing/2014/main" id="{AB8B2C02-E595-3B44-AD09-790A1172F5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0115" y="4572909"/>
              <a:ext cx="1420011" cy="131559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720648-38BE-DC44-B172-88BCB60837F1}"/>
                </a:ext>
              </a:extLst>
            </p:cNvPr>
            <p:cNvSpPr txBox="1"/>
            <p:nvPr userDrawn="1"/>
          </p:nvSpPr>
          <p:spPr>
            <a:xfrm>
              <a:off x="8421121" y="5888507"/>
              <a:ext cx="1477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10000"/>
                    </a:schemeClr>
                  </a:solidFill>
                  <a:latin typeface="Open Sans Extrabold" panose="020B0606030504020204" pitchFamily="34" charset="0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ISO 9001:2015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074C886-4F50-BC48-B297-02E3F00CFC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305" y="4511665"/>
            <a:ext cx="4043571" cy="13768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F589A0-1A73-C14D-9625-6E4CD50C66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3685" y="4913845"/>
            <a:ext cx="1864807" cy="1310473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F9F3DED2-7A7E-8D44-BC68-7D5A29055D4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690" y="3727732"/>
            <a:ext cx="3740923" cy="5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3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o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ECFA4D-3C40-3048-8915-FE70B0A49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48" y="0"/>
            <a:ext cx="12150103" cy="41689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C16F60-07E6-6A45-8172-A1AD7EAF53C9}"/>
              </a:ext>
            </a:extLst>
          </p:cNvPr>
          <p:cNvSpPr/>
          <p:nvPr userDrawn="1"/>
        </p:nvSpPr>
        <p:spPr>
          <a:xfrm>
            <a:off x="7943162" y="3601063"/>
            <a:ext cx="3935330" cy="83648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outerShdw blurRad="203200" dist="381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482E3F-FB5E-7F4D-9575-C4DA7948EFAC}"/>
              </a:ext>
            </a:extLst>
          </p:cNvPr>
          <p:cNvSpPr txBox="1"/>
          <p:nvPr userDrawn="1"/>
        </p:nvSpPr>
        <p:spPr>
          <a:xfrm>
            <a:off x="1893382" y="6292494"/>
            <a:ext cx="232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>
                <a:solidFill>
                  <a:schemeClr val="tx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trideum.com</a:t>
            </a:r>
            <a:endParaRPr lang="en-US" b="1" dirty="0">
              <a:solidFill>
                <a:schemeClr val="tx2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F651154-FF0C-B348-9367-B38198E0AEDD}"/>
              </a:ext>
            </a:extLst>
          </p:cNvPr>
          <p:cNvSpPr txBox="1">
            <a:spLocks/>
          </p:cNvSpPr>
          <p:nvPr userDrawn="1"/>
        </p:nvSpPr>
        <p:spPr>
          <a:xfrm>
            <a:off x="7943161" y="6315983"/>
            <a:ext cx="385726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©Trideum Corporation | Company Proprietary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967F9-3850-0D40-A1F5-158334CAA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05" y="513224"/>
            <a:ext cx="7204298" cy="1963691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ubtitle 1">
            <a:extLst>
              <a:ext uri="{FF2B5EF4-FFF2-40B4-BE49-F238E27FC236}">
                <a16:creationId xmlns:a16="http://schemas.microsoft.com/office/drawing/2014/main" id="{9BA4C7DC-748C-D941-B465-76802094356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46305" y="2741577"/>
            <a:ext cx="6429508" cy="1158887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Click to edit Master subtitle style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25216C-6867-584A-B66A-016680247A1A}"/>
              </a:ext>
            </a:extLst>
          </p:cNvPr>
          <p:cNvGrpSpPr/>
          <p:nvPr userDrawn="1"/>
        </p:nvGrpSpPr>
        <p:grpSpPr>
          <a:xfrm>
            <a:off x="8228081" y="4572909"/>
            <a:ext cx="1477998" cy="1592597"/>
            <a:chOff x="8421121" y="4572909"/>
            <a:chExt cx="1477998" cy="1592597"/>
          </a:xfrm>
        </p:grpSpPr>
        <p:pic>
          <p:nvPicPr>
            <p:cNvPr id="20" name="Picture 19" descr="Text, logo&#10;&#10;Description automatically generated">
              <a:extLst>
                <a:ext uri="{FF2B5EF4-FFF2-40B4-BE49-F238E27FC236}">
                  <a16:creationId xmlns:a16="http://schemas.microsoft.com/office/drawing/2014/main" id="{AB8B2C02-E595-3B44-AD09-790A1172F5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0115" y="4572909"/>
              <a:ext cx="1420011" cy="131559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720648-38BE-DC44-B172-88BCB60837F1}"/>
                </a:ext>
              </a:extLst>
            </p:cNvPr>
            <p:cNvSpPr txBox="1"/>
            <p:nvPr userDrawn="1"/>
          </p:nvSpPr>
          <p:spPr>
            <a:xfrm>
              <a:off x="8421121" y="5888507"/>
              <a:ext cx="1477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10000"/>
                    </a:schemeClr>
                  </a:solidFill>
                  <a:latin typeface="Open Sans Extrabold" panose="020B0606030504020204" pitchFamily="34" charset="0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ISO 9001:2015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9C734EF-B66D-C54E-9044-9F81B98619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305" y="4511665"/>
            <a:ext cx="4043571" cy="13768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14AE64-D25C-8840-9A83-CA90404FD1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3685" y="4913845"/>
            <a:ext cx="1864807" cy="1310473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004E9C22-A025-5346-8921-0B8AAC9B11D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690" y="3727732"/>
            <a:ext cx="3740923" cy="5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4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o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ECFA4D-3C40-3048-8915-FE70B0A49F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48" y="0"/>
            <a:ext cx="12150103" cy="41689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C16F60-07E6-6A45-8172-A1AD7EAF53C9}"/>
              </a:ext>
            </a:extLst>
          </p:cNvPr>
          <p:cNvSpPr/>
          <p:nvPr userDrawn="1"/>
        </p:nvSpPr>
        <p:spPr>
          <a:xfrm>
            <a:off x="7943162" y="3601063"/>
            <a:ext cx="3935330" cy="83648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outerShdw blurRad="203200" dist="381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482E3F-FB5E-7F4D-9575-C4DA7948EFAC}"/>
              </a:ext>
            </a:extLst>
          </p:cNvPr>
          <p:cNvSpPr txBox="1"/>
          <p:nvPr userDrawn="1"/>
        </p:nvSpPr>
        <p:spPr>
          <a:xfrm>
            <a:off x="1893382" y="6292494"/>
            <a:ext cx="232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>
                <a:solidFill>
                  <a:schemeClr val="tx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trideum.com</a:t>
            </a:r>
            <a:endParaRPr lang="en-US" b="1" dirty="0">
              <a:solidFill>
                <a:schemeClr val="tx2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F651154-FF0C-B348-9367-B38198E0AEDD}"/>
              </a:ext>
            </a:extLst>
          </p:cNvPr>
          <p:cNvSpPr txBox="1">
            <a:spLocks/>
          </p:cNvSpPr>
          <p:nvPr userDrawn="1"/>
        </p:nvSpPr>
        <p:spPr>
          <a:xfrm>
            <a:off x="7943161" y="6315983"/>
            <a:ext cx="385726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©Trideum Corporation | Company Proprietary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967F9-3850-0D40-A1F5-158334CAA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05" y="513224"/>
            <a:ext cx="7204298" cy="1963691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ubtitle 1">
            <a:extLst>
              <a:ext uri="{FF2B5EF4-FFF2-40B4-BE49-F238E27FC236}">
                <a16:creationId xmlns:a16="http://schemas.microsoft.com/office/drawing/2014/main" id="{9BA4C7DC-748C-D941-B465-76802094356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46305" y="2741577"/>
            <a:ext cx="6429508" cy="1158887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Click to edit Master subtitle style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25216C-6867-584A-B66A-016680247A1A}"/>
              </a:ext>
            </a:extLst>
          </p:cNvPr>
          <p:cNvGrpSpPr/>
          <p:nvPr userDrawn="1"/>
        </p:nvGrpSpPr>
        <p:grpSpPr>
          <a:xfrm>
            <a:off x="8228081" y="4572909"/>
            <a:ext cx="1477998" cy="1592597"/>
            <a:chOff x="8421121" y="4572909"/>
            <a:chExt cx="1477998" cy="1592597"/>
          </a:xfrm>
        </p:grpSpPr>
        <p:pic>
          <p:nvPicPr>
            <p:cNvPr id="20" name="Picture 19" descr="Text, logo&#10;&#10;Description automatically generated">
              <a:extLst>
                <a:ext uri="{FF2B5EF4-FFF2-40B4-BE49-F238E27FC236}">
                  <a16:creationId xmlns:a16="http://schemas.microsoft.com/office/drawing/2014/main" id="{AB8B2C02-E595-3B44-AD09-790A1172F5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0115" y="4572909"/>
              <a:ext cx="1420011" cy="131559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720648-38BE-DC44-B172-88BCB60837F1}"/>
                </a:ext>
              </a:extLst>
            </p:cNvPr>
            <p:cNvSpPr txBox="1"/>
            <p:nvPr userDrawn="1"/>
          </p:nvSpPr>
          <p:spPr>
            <a:xfrm>
              <a:off x="8421121" y="5888507"/>
              <a:ext cx="1477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10000"/>
                    </a:schemeClr>
                  </a:solidFill>
                  <a:latin typeface="Open Sans Extrabold" panose="020B0606030504020204" pitchFamily="34" charset="0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ISO 9001:2015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E74E045-691C-A741-8B84-DD922BB343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305" y="4511665"/>
            <a:ext cx="4043571" cy="13768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FA3E6C-FDE3-FB48-846E-26C09190AB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3685" y="4913845"/>
            <a:ext cx="1864807" cy="1310473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6292B0A1-4479-D241-8765-D98622344DE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690" y="3727732"/>
            <a:ext cx="3740923" cy="5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50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ECFA4D-3C40-3048-8915-FE70B0A49F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48" y="0"/>
            <a:ext cx="12150103" cy="41689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C16F60-07E6-6A45-8172-A1AD7EAF53C9}"/>
              </a:ext>
            </a:extLst>
          </p:cNvPr>
          <p:cNvSpPr/>
          <p:nvPr userDrawn="1"/>
        </p:nvSpPr>
        <p:spPr>
          <a:xfrm>
            <a:off x="7943162" y="3601063"/>
            <a:ext cx="3935330" cy="83648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outerShdw blurRad="203200" dist="381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482E3F-FB5E-7F4D-9575-C4DA7948EFAC}"/>
              </a:ext>
            </a:extLst>
          </p:cNvPr>
          <p:cNvSpPr txBox="1"/>
          <p:nvPr userDrawn="1"/>
        </p:nvSpPr>
        <p:spPr>
          <a:xfrm>
            <a:off x="1893382" y="6292494"/>
            <a:ext cx="232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>
                <a:solidFill>
                  <a:schemeClr val="tx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trideum.com</a:t>
            </a:r>
            <a:endParaRPr lang="en-US" b="1" dirty="0">
              <a:solidFill>
                <a:schemeClr val="tx2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F651154-FF0C-B348-9367-B38198E0AEDD}"/>
              </a:ext>
            </a:extLst>
          </p:cNvPr>
          <p:cNvSpPr txBox="1">
            <a:spLocks/>
          </p:cNvSpPr>
          <p:nvPr userDrawn="1"/>
        </p:nvSpPr>
        <p:spPr>
          <a:xfrm>
            <a:off x="7943161" y="6315983"/>
            <a:ext cx="385726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©Trideum Corporation | Company Proprietary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967F9-3850-0D40-A1F5-158334CAA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05" y="513224"/>
            <a:ext cx="7204298" cy="1963691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ubtitle 1">
            <a:extLst>
              <a:ext uri="{FF2B5EF4-FFF2-40B4-BE49-F238E27FC236}">
                <a16:creationId xmlns:a16="http://schemas.microsoft.com/office/drawing/2014/main" id="{9BA4C7DC-748C-D941-B465-76802094356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46305" y="2741577"/>
            <a:ext cx="6429508" cy="1158887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Click to edit Master subtitle style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25216C-6867-584A-B66A-016680247A1A}"/>
              </a:ext>
            </a:extLst>
          </p:cNvPr>
          <p:cNvGrpSpPr/>
          <p:nvPr userDrawn="1"/>
        </p:nvGrpSpPr>
        <p:grpSpPr>
          <a:xfrm>
            <a:off x="8228081" y="4572909"/>
            <a:ext cx="1477998" cy="1592597"/>
            <a:chOff x="8421121" y="4572909"/>
            <a:chExt cx="1477998" cy="1592597"/>
          </a:xfrm>
        </p:grpSpPr>
        <p:pic>
          <p:nvPicPr>
            <p:cNvPr id="20" name="Picture 19" descr="Text, logo&#10;&#10;Description automatically generated">
              <a:extLst>
                <a:ext uri="{FF2B5EF4-FFF2-40B4-BE49-F238E27FC236}">
                  <a16:creationId xmlns:a16="http://schemas.microsoft.com/office/drawing/2014/main" id="{AB8B2C02-E595-3B44-AD09-790A1172F5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0115" y="4572909"/>
              <a:ext cx="1420011" cy="131559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720648-38BE-DC44-B172-88BCB60837F1}"/>
                </a:ext>
              </a:extLst>
            </p:cNvPr>
            <p:cNvSpPr txBox="1"/>
            <p:nvPr userDrawn="1"/>
          </p:nvSpPr>
          <p:spPr>
            <a:xfrm>
              <a:off x="8421121" y="5888507"/>
              <a:ext cx="1477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10000"/>
                    </a:schemeClr>
                  </a:solidFill>
                  <a:latin typeface="Open Sans Extrabold" panose="020B0606030504020204" pitchFamily="34" charset="0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ISO 9001:2015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6072F7A-4131-4646-BC68-5729259CC4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305" y="4511665"/>
            <a:ext cx="4043571" cy="13768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CF4C041-31A2-2A49-BEB8-F253333FA7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3685" y="4913845"/>
            <a:ext cx="1864807" cy="1310473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BAC4EBF-1B34-2944-8167-80007A3C6E5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690" y="3727732"/>
            <a:ext cx="3740923" cy="5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9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 o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ECFA4D-3C40-3048-8915-FE70B0A49F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48" y="0"/>
            <a:ext cx="12150103" cy="41689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C16F60-07E6-6A45-8172-A1AD7EAF53C9}"/>
              </a:ext>
            </a:extLst>
          </p:cNvPr>
          <p:cNvSpPr/>
          <p:nvPr userDrawn="1"/>
        </p:nvSpPr>
        <p:spPr>
          <a:xfrm>
            <a:off x="7943162" y="3601063"/>
            <a:ext cx="3935330" cy="83648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outerShdw blurRad="203200" dist="381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482E3F-FB5E-7F4D-9575-C4DA7948EFAC}"/>
              </a:ext>
            </a:extLst>
          </p:cNvPr>
          <p:cNvSpPr txBox="1"/>
          <p:nvPr userDrawn="1"/>
        </p:nvSpPr>
        <p:spPr>
          <a:xfrm>
            <a:off x="1893382" y="6292494"/>
            <a:ext cx="232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>
                <a:solidFill>
                  <a:schemeClr val="tx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trideum.com</a:t>
            </a:r>
            <a:endParaRPr lang="en-US" b="1" dirty="0">
              <a:solidFill>
                <a:schemeClr val="tx2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F651154-FF0C-B348-9367-B38198E0AEDD}"/>
              </a:ext>
            </a:extLst>
          </p:cNvPr>
          <p:cNvSpPr txBox="1">
            <a:spLocks/>
          </p:cNvSpPr>
          <p:nvPr userDrawn="1"/>
        </p:nvSpPr>
        <p:spPr>
          <a:xfrm>
            <a:off x="7943161" y="6315983"/>
            <a:ext cx="385726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©Trideum Corporation | Company Proprietary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967F9-3850-0D40-A1F5-158334CAA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05" y="513224"/>
            <a:ext cx="7204298" cy="1963691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ubtitle 1">
            <a:extLst>
              <a:ext uri="{FF2B5EF4-FFF2-40B4-BE49-F238E27FC236}">
                <a16:creationId xmlns:a16="http://schemas.microsoft.com/office/drawing/2014/main" id="{9BA4C7DC-748C-D941-B465-76802094356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46305" y="2741577"/>
            <a:ext cx="6429508" cy="1158887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Click to edit Master subtitle style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25216C-6867-584A-B66A-016680247A1A}"/>
              </a:ext>
            </a:extLst>
          </p:cNvPr>
          <p:cNvGrpSpPr/>
          <p:nvPr userDrawn="1"/>
        </p:nvGrpSpPr>
        <p:grpSpPr>
          <a:xfrm>
            <a:off x="8228081" y="4572909"/>
            <a:ext cx="1477998" cy="1592597"/>
            <a:chOff x="8421121" y="4572909"/>
            <a:chExt cx="1477998" cy="1592597"/>
          </a:xfrm>
        </p:grpSpPr>
        <p:pic>
          <p:nvPicPr>
            <p:cNvPr id="20" name="Picture 19" descr="Text, logo&#10;&#10;Description automatically generated">
              <a:extLst>
                <a:ext uri="{FF2B5EF4-FFF2-40B4-BE49-F238E27FC236}">
                  <a16:creationId xmlns:a16="http://schemas.microsoft.com/office/drawing/2014/main" id="{AB8B2C02-E595-3B44-AD09-790A1172F5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0115" y="4572909"/>
              <a:ext cx="1420011" cy="131559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720648-38BE-DC44-B172-88BCB60837F1}"/>
                </a:ext>
              </a:extLst>
            </p:cNvPr>
            <p:cNvSpPr txBox="1"/>
            <p:nvPr userDrawn="1"/>
          </p:nvSpPr>
          <p:spPr>
            <a:xfrm>
              <a:off x="8421121" y="5888507"/>
              <a:ext cx="1477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10000"/>
                    </a:schemeClr>
                  </a:solidFill>
                  <a:latin typeface="Open Sans Extrabold" panose="020B0606030504020204" pitchFamily="34" charset="0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ISO 9001:2015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D2096C8-1C10-B74A-9AF3-3A1A5947D5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305" y="4511665"/>
            <a:ext cx="4043571" cy="13768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808701-598A-E14F-987B-6D95D1481B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3685" y="4913845"/>
            <a:ext cx="1864807" cy="1310473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B3E84774-B5E6-DA48-BECD-BF5D4C2F1DF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690" y="3727732"/>
            <a:ext cx="3740923" cy="5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25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1444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B0671-C2D4-3C48-AA4F-366C489B4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2E7E4B-A990-F748-9527-6ED1B99B1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B9419-AFFD-0B49-A0BD-83EF238A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F5443-6141-6244-BD67-D9F240CD2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©Trideum Corporation | Company Proprietary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D88D9-2D4A-4F48-B000-A1FBDDA11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5397-C1AD-9640-B71A-E922E45C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30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F8CB1-48E5-D34D-8485-621081886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DEE0C-1609-CD42-B191-ABBBDB920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3F970F-AB87-0047-A813-872B974E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DAAD7-9727-0447-BD70-EB176836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©Trideum Corporation | Company Proprietary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42BDD-DC96-0B48-8BE5-59EBBB08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5397-C1AD-9640-B71A-E922E45C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ECFA4D-3C40-3048-8915-FE70B0A49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48" y="0"/>
            <a:ext cx="12150103" cy="41689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C16F60-07E6-6A45-8172-A1AD7EAF53C9}"/>
              </a:ext>
            </a:extLst>
          </p:cNvPr>
          <p:cNvSpPr/>
          <p:nvPr userDrawn="1"/>
        </p:nvSpPr>
        <p:spPr>
          <a:xfrm>
            <a:off x="7943162" y="3601063"/>
            <a:ext cx="3935330" cy="83648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>
            <a:outerShdw blurRad="203200" dist="38100" dir="5400000" sx="104000" sy="104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482E3F-FB5E-7F4D-9575-C4DA7948EFAC}"/>
              </a:ext>
            </a:extLst>
          </p:cNvPr>
          <p:cNvSpPr txBox="1"/>
          <p:nvPr userDrawn="1"/>
        </p:nvSpPr>
        <p:spPr>
          <a:xfrm>
            <a:off x="1893382" y="6292494"/>
            <a:ext cx="232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>
                <a:solidFill>
                  <a:schemeClr val="tx2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trideum.com</a:t>
            </a:r>
            <a:endParaRPr lang="en-US" b="1" dirty="0">
              <a:solidFill>
                <a:schemeClr val="tx2"/>
              </a:solidFill>
              <a:latin typeface="Open Sans Extrabold" panose="020B0606030504020204" pitchFamily="34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B94A70-19D9-9842-9391-340A8BB6F8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305" y="4511665"/>
            <a:ext cx="4043571" cy="1376842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F651154-FF0C-B348-9367-B38198E0AEDD}"/>
              </a:ext>
            </a:extLst>
          </p:cNvPr>
          <p:cNvSpPr txBox="1">
            <a:spLocks/>
          </p:cNvSpPr>
          <p:nvPr userDrawn="1"/>
        </p:nvSpPr>
        <p:spPr>
          <a:xfrm>
            <a:off x="7943161" y="6315983"/>
            <a:ext cx="385726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©Trideum Corporation | Company Proprietary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7967F9-3850-0D40-A1F5-158334CAA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05" y="513224"/>
            <a:ext cx="7204298" cy="1963691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ubtitle 1">
            <a:extLst>
              <a:ext uri="{FF2B5EF4-FFF2-40B4-BE49-F238E27FC236}">
                <a16:creationId xmlns:a16="http://schemas.microsoft.com/office/drawing/2014/main" id="{9BA4C7DC-748C-D941-B465-76802094356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46305" y="2752012"/>
            <a:ext cx="6429508" cy="1158887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Click to edit Master subtitle style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25216C-6867-584A-B66A-016680247A1A}"/>
              </a:ext>
            </a:extLst>
          </p:cNvPr>
          <p:cNvGrpSpPr/>
          <p:nvPr userDrawn="1"/>
        </p:nvGrpSpPr>
        <p:grpSpPr>
          <a:xfrm>
            <a:off x="8228081" y="4572909"/>
            <a:ext cx="1477998" cy="1592597"/>
            <a:chOff x="8421121" y="4572909"/>
            <a:chExt cx="1477998" cy="1592597"/>
          </a:xfrm>
        </p:grpSpPr>
        <p:pic>
          <p:nvPicPr>
            <p:cNvPr id="20" name="Picture 19" descr="Text, logo&#10;&#10;Description automatically generated">
              <a:extLst>
                <a:ext uri="{FF2B5EF4-FFF2-40B4-BE49-F238E27FC236}">
                  <a16:creationId xmlns:a16="http://schemas.microsoft.com/office/drawing/2014/main" id="{AB8B2C02-E595-3B44-AD09-790A1172F5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0115" y="4572909"/>
              <a:ext cx="1420011" cy="131559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720648-38BE-DC44-B172-88BCB60837F1}"/>
                </a:ext>
              </a:extLst>
            </p:cNvPr>
            <p:cNvSpPr txBox="1"/>
            <p:nvPr userDrawn="1"/>
          </p:nvSpPr>
          <p:spPr>
            <a:xfrm>
              <a:off x="8421121" y="5888507"/>
              <a:ext cx="1477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>
                      <a:lumMod val="10000"/>
                    </a:schemeClr>
                  </a:solidFill>
                  <a:latin typeface="Open Sans Extrabold" panose="020B0606030504020204" pitchFamily="34" charset="0"/>
                  <a:ea typeface="Open Sans Extrabold" panose="020B0606030504020204" pitchFamily="34" charset="0"/>
                  <a:cs typeface="Open Sans Extrabold" panose="020B0606030504020204" pitchFamily="34" charset="0"/>
                </a:rPr>
                <a:t>ISO 9001:2015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C26B71A-91C4-8F40-8031-9A2E2CE306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3685" y="4913845"/>
            <a:ext cx="1864807" cy="1310473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83B99031-CC3F-4540-B5E2-EB02D65E91D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690" y="3748086"/>
            <a:ext cx="3740923" cy="5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377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326CA-BC35-054F-A6B6-033543B5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DB4D8-012E-D141-B3C5-4BBE10547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8C537-AEC0-8843-9D58-A6CEA2BAF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4B30A-743C-F644-8C12-529115AD9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©Trideum Corporation | Company Proprietary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E9CE0-E31C-584A-B548-F45111A6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5397-C1AD-9640-B71A-E922E45C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53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96CDE-B6AB-5E40-8E5C-E52705F4A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F8855-B832-8C48-8E56-059BA10E5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7E284-FEDD-6F49-A53B-489FF6543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494E2-0A00-B244-8B32-3BC55B94E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0F031-828F-2D43-A304-ACE93963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©Trideum Corporation | Company Proprietary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D3D18-E9B4-6443-944B-DF136D9EA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5397-C1AD-9640-B71A-E922E45C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61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C3DB5-0349-A34B-B56D-B0E9984D2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FD8F0-A088-264D-B675-207C0611C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335265-55C5-2743-A11A-F40B2D399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D67386-445B-4B48-AD2A-366C369B0C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F1F7AA-36DC-F84F-9154-A07292D68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2114FF-39B0-0241-BCFB-9E33809E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D9ACC6-7E69-2C4D-BDBA-3F7D546A0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©Trideum Corporation | Company Proprietary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D66E28-3106-0144-ABD1-7EDEB7E92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5397-C1AD-9640-B71A-E922E45C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11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BA160-B36B-B940-895C-1080953EA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BFFA55-E3BB-324C-8AEE-AD305B8D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3E7E5-8377-1D43-ABE2-13B1FF2C1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©Trideum Corporation | Company Proprietary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77B3A-1B17-7940-B039-72E8E247D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5397-C1AD-9640-B71A-E922E45C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408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446771-BCBA-AD45-A8CD-CCC8AF1F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FB11E-033A-494E-9EF0-5ECC31110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©Trideum Corporation | Company Proprietary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581D3-5C6C-7645-9FFC-351F4E6D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5397-C1AD-9640-B71A-E922E45C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62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0C40D-713D-BD4A-8735-ABCCA3D3C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6FB6E-16E3-244D-8962-35F26C720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C948A-F9AE-7840-A1A9-BB24C042D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F33C6-0956-F44C-9C6C-5A6B4784F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9939C-A5AC-A847-8C27-4E08AFB30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©Trideum Corporation | Company Proprietary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0B06A-6B85-2844-8715-3CFD8820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5397-C1AD-9640-B71A-E922E45C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2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5EC28-B824-9C44-8459-42136B85E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FBAA71-5F19-4C4F-B8B8-D048780B49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C5348-0B19-D543-A0C1-B4E0AD38B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F2539-C44A-5145-A675-5FF5C6F2E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E54E4-7F65-5A48-8A4B-70EDEE7BF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©Trideum Corporation | Company Proprietary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7D3B6-C964-0249-BFB0-F935340B0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5397-C1AD-9640-B71A-E922E45C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79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1F6C1-33C9-D649-B41E-9764AF473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9FF2CF-EA88-754A-85F2-07BE8AF6B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84C5B-3982-3C4A-8BE7-E9E06777D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C7A70-39BC-CB4E-8A78-E91CE67D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©Trideum Corporation | Company Proprietary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03F9A-7F08-FB4E-A984-46B6858DA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5397-C1AD-9640-B71A-E922E45C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6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39CC55-C3F1-2B4C-8C54-D7A49E913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F07B64-613B-FA4A-B7D2-74A6AF956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2FB99-DC05-EE46-8357-F8A9E9EC2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AD094-F3C0-C042-B49F-238441256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©Trideum Corporation | Company Proprietary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2950E-FAD8-384E-9C12-67D39AA31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5397-C1AD-9640-B71A-E922E45C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4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175C5-8A1C-394E-A167-2626F7B2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649F7-49AE-0645-A08D-814E7D087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2EB45-4051-404E-8CAA-A4F127402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©Trideum Corporation | Company Proprietary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55964-A8CE-FD40-AFDD-6DBDE41C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4B423E-4CAB-0243-90C3-82C38DD2790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04C2CC8-E8BF-BF4F-AFF8-20A0F3D14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0412" y="597905"/>
            <a:ext cx="1917576" cy="501024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12D59E9F-4F9E-2A7F-8419-5A82FE3119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1"/>
          <a:stretch/>
        </p:blipFill>
        <p:spPr>
          <a:xfrm>
            <a:off x="0" y="0"/>
            <a:ext cx="564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69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slide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DF1629F-CF24-E3E9-8068-E63C55EA1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90365" cy="68581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181364-919D-D941-897D-29679225A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0808" y="2766218"/>
            <a:ext cx="8126231" cy="1325563"/>
          </a:xfrm>
        </p:spPr>
        <p:txBody>
          <a:bodyPr anchor="t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6B72D-CDFF-474C-8432-CE2A308B99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56179" y="6356350"/>
            <a:ext cx="4114800" cy="365125"/>
          </a:xfrm>
        </p:spPr>
        <p:txBody>
          <a:bodyPr/>
          <a:lstStyle/>
          <a:p>
            <a:r>
              <a:rPr lang="en-US"/>
              <a:t>©Trideum Corporation | Company Proprietary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1148D-E352-4F4B-80D2-47797896EE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09676" y="6356350"/>
            <a:ext cx="2743200" cy="365125"/>
          </a:xfrm>
        </p:spPr>
        <p:txBody>
          <a:bodyPr/>
          <a:lstStyle/>
          <a:p>
            <a:fld id="{CD4B423E-4CAB-0243-90C3-82C38DD2790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3E9795-E991-934F-A71F-E8DE74831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120" y="6037888"/>
            <a:ext cx="1902124" cy="5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0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175C5-8A1C-394E-A167-2626F7B2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2EB45-4051-404E-8CAA-A4F127402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©Trideum Corporation | Company Proprietary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55964-A8CE-FD40-AFDD-6DBDE41CC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4B423E-4CAB-0243-90C3-82C38DD2790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859CF45-EAA1-664B-B750-8B6E7FEB37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0412" y="597905"/>
            <a:ext cx="1917576" cy="501024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79CDCCC1-89A2-E9B6-D8EF-3F70CF476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1"/>
          <a:stretch/>
        </p:blipFill>
        <p:spPr>
          <a:xfrm>
            <a:off x="0" y="0"/>
            <a:ext cx="564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8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76EE4-A6E4-4746-BD57-184FC26D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E330A-D6D5-D441-9FB0-13F9137CD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23248-B389-7642-BF61-2B72C801C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0C52C-362C-6247-AD8E-EC463AAFF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683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©Trideum Corporation | Company Proprietary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76481-5427-B241-8103-260288B91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8354"/>
            <a:ext cx="2743200" cy="365125"/>
          </a:xfrm>
          <a:prstGeom prst="rect">
            <a:avLst/>
          </a:prstGeom>
        </p:spPr>
        <p:txBody>
          <a:bodyPr/>
          <a:lstStyle/>
          <a:p>
            <a:fld id="{CD4B423E-4CAB-0243-90C3-82C38DD2790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2792685-D4C5-E94B-8C7E-22F56DA490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0412" y="597905"/>
            <a:ext cx="1917576" cy="501024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08DBB340-803E-91CA-6243-0B5BD61305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1"/>
          <a:stretch/>
        </p:blipFill>
        <p:spPr>
          <a:xfrm>
            <a:off x="0" y="0"/>
            <a:ext cx="564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58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lumns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2A01A-DD33-854A-B94D-C907D8020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6F05D-320D-3641-B715-9866556C3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8879F-9A84-BA45-9A30-53E551EB4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603D7-CB13-9D4A-A2F8-4489A4D8E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B1E629-A0DC-304A-8B5A-ADB03BAE64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4A726F-F05A-4649-AACC-8F83D716F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©Trideum Corporation | Company Proprietary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7E40DF-3E30-CF42-91DC-6374ED612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4B423E-4CAB-0243-90C3-82C38DD2790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0C7DA9F-ECD6-C74E-8C49-D56B04BD57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0412" y="597905"/>
            <a:ext cx="1917576" cy="501024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A8F19259-B502-0681-C73D-AE1CF23D3D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1"/>
          <a:stretch/>
        </p:blipFill>
        <p:spPr>
          <a:xfrm>
            <a:off x="0" y="0"/>
            <a:ext cx="564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59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9200C-B9E5-C347-AEB8-8740BDC70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©Trideum Corporation | Company Proprietary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43552-3383-F241-B520-0749C53E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4B423E-4CAB-0243-90C3-82C38DD2790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76F981-AFBE-544A-9448-2522BDD1C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5405D1-2B3D-604C-8CF4-ED7DECFCCD88}"/>
              </a:ext>
            </a:extLst>
          </p:cNvPr>
          <p:cNvCxnSpPr/>
          <p:nvPr userDrawn="1"/>
        </p:nvCxnSpPr>
        <p:spPr>
          <a:xfrm>
            <a:off x="5878286" y="1805049"/>
            <a:ext cx="0" cy="4346369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B376E7D-C270-6247-B1B8-47A65BBB2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tabLst/>
              <a:defRPr sz="2400">
                <a:solidFill>
                  <a:schemeClr val="tx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14104ECD-ED85-1C4E-8F1F-A9695E8FB89D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825625"/>
            <a:ext cx="4824467" cy="432579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icon to add chart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EEBDD5AF-4667-A241-A6D7-5AAD09D86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0412" y="597905"/>
            <a:ext cx="1917576" cy="501024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62278007-8F3E-096E-6A59-88FA610B05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1"/>
          <a:stretch/>
        </p:blipFill>
        <p:spPr>
          <a:xfrm>
            <a:off x="0" y="0"/>
            <a:ext cx="564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3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9DA71E-B61D-2B49-9B99-D802D3057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BA6FE-36F9-C04F-9770-9CD972462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268EA-6356-7B4B-B77A-BAAE82A77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©Trideum Corporation | Company Proprietary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18E84-2A01-2145-94B0-37F921AB3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CD4B423E-4CAB-0243-90C3-82C38DD279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1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3" r:id="rId2"/>
    <p:sldLayoutId id="2147483672" r:id="rId3"/>
    <p:sldLayoutId id="2147483650" r:id="rId4"/>
    <p:sldLayoutId id="2147483695" r:id="rId5"/>
    <p:sldLayoutId id="2147483682" r:id="rId6"/>
    <p:sldLayoutId id="2147483652" r:id="rId7"/>
    <p:sldLayoutId id="2147483653" r:id="rId8"/>
    <p:sldLayoutId id="2147483655" r:id="rId9"/>
    <p:sldLayoutId id="2147483676" r:id="rId10"/>
    <p:sldLayoutId id="2147483677" r:id="rId11"/>
    <p:sldLayoutId id="2147483654" r:id="rId12"/>
    <p:sldLayoutId id="2147483651" r:id="rId13"/>
    <p:sldLayoutId id="2147483694" r:id="rId14"/>
    <p:sldLayoutId id="2147483678" r:id="rId15"/>
    <p:sldLayoutId id="2147483680" r:id="rId16"/>
    <p:sldLayoutId id="2147483674" r:id="rId17"/>
    <p:sldLayoutId id="2147483673" r:id="rId18"/>
    <p:sldLayoutId id="2147483681" r:id="rId19"/>
    <p:sldLayoutId id="2147483679" r:id="rId20"/>
    <p:sldLayoutId id="2147483684" r:id="rId21"/>
    <p:sldLayoutId id="2147483685" r:id="rId22"/>
    <p:sldLayoutId id="2147483686" r:id="rId23"/>
    <p:sldLayoutId id="2147483688" r:id="rId24"/>
    <p:sldLayoutId id="2147483683" r:id="rId25"/>
    <p:sldLayoutId id="2147483690" r:id="rId26"/>
    <p:sldLayoutId id="2147483696" r:id="rId2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rgbClr val="606D9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1pPr>
      <a:lvl2pPr marL="233363" indent="-203200" algn="l" defTabSz="914400" rtl="0" eaLnBrk="1" latinLnBrk="0" hangingPunct="1">
        <a:lnSpc>
          <a:spcPct val="90000"/>
        </a:lnSpc>
        <a:spcBef>
          <a:spcPts val="1200"/>
        </a:spcBef>
        <a:buFont typeface="Wingdings" pitchFamily="2" charset="2"/>
        <a:buChar char="§"/>
        <a:tabLst/>
        <a:defRPr sz="2400" kern="1200">
          <a:solidFill>
            <a:schemeClr val="tx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2pPr>
      <a:lvl3pPr marL="466725" indent="-203200" algn="l" defTabSz="914400" rtl="0" eaLnBrk="1" latinLnBrk="0" hangingPunct="1">
        <a:lnSpc>
          <a:spcPct val="90000"/>
        </a:lnSpc>
        <a:spcBef>
          <a:spcPts val="1200"/>
        </a:spcBef>
        <a:buFont typeface="Wingdings" pitchFamily="2" charset="2"/>
        <a:buChar char="§"/>
        <a:tabLst/>
        <a:defRPr sz="2000" kern="1200">
          <a:solidFill>
            <a:schemeClr val="tx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3pPr>
      <a:lvl4pPr marL="690563" indent="-203200" algn="l" defTabSz="914400" rtl="0" eaLnBrk="1" latinLnBrk="0" hangingPunct="1">
        <a:lnSpc>
          <a:spcPct val="90000"/>
        </a:lnSpc>
        <a:spcBef>
          <a:spcPts val="1200"/>
        </a:spcBef>
        <a:buFont typeface="Courier New" panose="02070309020205020404" pitchFamily="49" charset="0"/>
        <a:buChar char="o"/>
        <a:tabLst/>
        <a:defRPr sz="1800" kern="1200">
          <a:solidFill>
            <a:schemeClr val="tx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4pPr>
      <a:lvl5pPr marL="923925" indent="-2032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7D2C72-200B-4643-AD5E-96097B6A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119ED-23FF-9C49-B305-E18BAC0A3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DD96C-7C78-9B49-B936-EC19892F5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5794A-7ED0-1A44-83C9-C5F5770443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©Trideum Corporation | Company Proprietary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C52AE-253D-324E-B30B-D171E5458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5397-C1AD-9640-B71A-E922E45C4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6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35.png"/><Relationship Id="rId7" Type="http://schemas.openxmlformats.org/officeDocument/2006/relationships/image" Target="../media/image55.jpeg"/><Relationship Id="rId12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11" Type="http://schemas.openxmlformats.org/officeDocument/2006/relationships/image" Target="../media/image60.jpeg"/><Relationship Id="rId5" Type="http://schemas.openxmlformats.org/officeDocument/2006/relationships/image" Target="../media/image53.png"/><Relationship Id="rId10" Type="http://schemas.openxmlformats.org/officeDocument/2006/relationships/image" Target="../media/image59.png"/><Relationship Id="rId4" Type="http://schemas.openxmlformats.org/officeDocument/2006/relationships/image" Target="cid:image001.png@01D8848A.59CCD8E0" TargetMode="External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martin2@trideum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BD@trideum.com" TargetMode="External"/><Relationship Id="rId2" Type="http://schemas.openxmlformats.org/officeDocument/2006/relationships/hyperlink" Target="mailto:info@trideum.com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cid:image001.png@01D8848A.59CCD8E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png"/><Relationship Id="rId3" Type="http://schemas.microsoft.com/office/2007/relationships/hdphoto" Target="../media/hdphoto1.wdp"/><Relationship Id="rId7" Type="http://schemas.openxmlformats.org/officeDocument/2006/relationships/image" Target="../media/image41.jpeg"/><Relationship Id="rId12" Type="http://schemas.openxmlformats.org/officeDocument/2006/relationships/image" Target="../media/image46.png"/><Relationship Id="rId2" Type="http://schemas.openxmlformats.org/officeDocument/2006/relationships/image" Target="../media/image37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5" Type="http://schemas.openxmlformats.org/officeDocument/2006/relationships/image" Target="cid:image001.png@01D8848A.59CCD8E0" TargetMode="External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8848A.59CCD8E0" TargetMode="External"/><Relationship Id="rId7" Type="http://schemas.openxmlformats.org/officeDocument/2006/relationships/image" Target="../media/image56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197F-0736-DB4F-A095-C093BCC60E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Trideum Miniature</a:t>
            </a:r>
            <a:br>
              <a:rPr lang="en-US" dirty="0"/>
            </a:br>
            <a:r>
              <a:rPr lang="en-US" dirty="0"/>
              <a:t>Data Acquisition System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0F0943-0F2D-7340-97FE-9BC831852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9522" y="6325219"/>
            <a:ext cx="4114800" cy="365125"/>
          </a:xfrm>
        </p:spPr>
        <p:txBody>
          <a:bodyPr/>
          <a:lstStyle/>
          <a:p>
            <a:pPr algn="r"/>
            <a:r>
              <a:rPr lang="en-US"/>
              <a:t>©Trideum Corporation | Company Proprietary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B24BE-5827-3C61-CB09-4695AAABBB74}"/>
              </a:ext>
            </a:extLst>
          </p:cNvPr>
          <p:cNvSpPr txBox="1">
            <a:spLocks/>
          </p:cNvSpPr>
          <p:nvPr/>
        </p:nvSpPr>
        <p:spPr>
          <a:xfrm>
            <a:off x="2104293" y="6491100"/>
            <a:ext cx="79834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UNCLASSIFIED // For Public Release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D45874-0775-36DA-9F14-18DDA43870C8}"/>
              </a:ext>
            </a:extLst>
          </p:cNvPr>
          <p:cNvSpPr/>
          <p:nvPr/>
        </p:nvSpPr>
        <p:spPr>
          <a:xfrm>
            <a:off x="0" y="5799112"/>
            <a:ext cx="12192000" cy="5963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7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DISTRIBUTION STATEMENT A: Approved for public release. Distribution is unlimited.</a:t>
            </a:r>
          </a:p>
        </p:txBody>
      </p:sp>
    </p:spTree>
    <p:extLst>
      <p:ext uri="{BB962C8B-B14F-4D97-AF65-F5344CB8AC3E}">
        <p14:creationId xmlns:p14="http://schemas.microsoft.com/office/powerpoint/2010/main" val="2639842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B8238-C69D-9BF0-CAC5-9F812411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DAS employment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25451B-E2D6-FEF4-2303-104B270AB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©Trideum Corporation | Company Proprietary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D50AF-6363-057A-1081-A4DE8DFBD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423E-4CAB-0243-90C3-82C38DD2790B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2" descr="Future Vertical Lift: DEFIANT X™ | Lockheed Martin">
            <a:extLst>
              <a:ext uri="{FF2B5EF4-FFF2-40B4-BE49-F238E27FC236}">
                <a16:creationId xmlns:a16="http://schemas.microsoft.com/office/drawing/2014/main" id="{8FC18E5E-5701-58D9-22FD-CAD980476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403" y="1690688"/>
            <a:ext cx="3831598" cy="168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E097C8-6DD5-5EC1-A7AD-A0E272C8AEE1}"/>
              </a:ext>
            </a:extLst>
          </p:cNvPr>
          <p:cNvSpPr txBox="1"/>
          <p:nvPr/>
        </p:nvSpPr>
        <p:spPr>
          <a:xfrm>
            <a:off x="4705414" y="2535284"/>
            <a:ext cx="17438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chemeClr val="tx2"/>
                </a:solidFill>
              </a:rPr>
              <a:t>Cockpit camera</a:t>
            </a:r>
          </a:p>
          <a:p>
            <a:r>
              <a:rPr lang="en-US" sz="1100" i="1" dirty="0">
                <a:solidFill>
                  <a:schemeClr val="tx2"/>
                </a:solidFill>
              </a:rPr>
              <a:t>Visible spectrum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B2D02BF9-C39E-93BB-7E81-2C804C40B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screen">
            <a:clrChange>
              <a:clrFrom>
                <a:srgbClr val="FAFBFB"/>
              </a:clrFrom>
              <a:clrTo>
                <a:srgbClr val="FA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8111" y="4199371"/>
            <a:ext cx="1434587" cy="1055563"/>
          </a:xfrm>
          <a:prstGeom prst="rect">
            <a:avLst/>
          </a:prstGeom>
          <a:noFill/>
          <a:effectLst>
            <a:glow>
              <a:schemeClr val="accent1">
                <a:lumMod val="40000"/>
                <a:lumOff val="6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Alvium 1800 C-040 | 0.4 MP Sony IMX287 CMOS sensor - Allied Vision">
            <a:extLst>
              <a:ext uri="{FF2B5EF4-FFF2-40B4-BE49-F238E27FC236}">
                <a16:creationId xmlns:a16="http://schemas.microsoft.com/office/drawing/2014/main" id="{68BE5D62-2646-E30D-0737-E027E0F4B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5414" y="1966918"/>
            <a:ext cx="1061580" cy="56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Boson® 640">
            <a:extLst>
              <a:ext uri="{FF2B5EF4-FFF2-40B4-BE49-F238E27FC236}">
                <a16:creationId xmlns:a16="http://schemas.microsoft.com/office/drawing/2014/main" id="{D952E30B-60A8-886A-7A71-584B84970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1265" y="3036373"/>
            <a:ext cx="1017194" cy="105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81A7D9F-D9F3-36DA-8E84-BE2DEE933502}"/>
              </a:ext>
            </a:extLst>
          </p:cNvPr>
          <p:cNvCxnSpPr>
            <a:cxnSpLocks/>
          </p:cNvCxnSpPr>
          <p:nvPr/>
        </p:nvCxnSpPr>
        <p:spPr>
          <a:xfrm flipH="1">
            <a:off x="3806190" y="2532591"/>
            <a:ext cx="965163" cy="541059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326BA99-3B3E-2586-00A6-E96FCACC44E0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3977640" y="3310760"/>
            <a:ext cx="823625" cy="255427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1E8C7F5-583F-4AF7-B740-8EEA831C04E0}"/>
              </a:ext>
            </a:extLst>
          </p:cNvPr>
          <p:cNvSpPr txBox="1"/>
          <p:nvPr/>
        </p:nvSpPr>
        <p:spPr>
          <a:xfrm>
            <a:off x="4848249" y="3891830"/>
            <a:ext cx="17438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chemeClr val="tx2"/>
                </a:solidFill>
              </a:rPr>
              <a:t>Nose camera</a:t>
            </a:r>
          </a:p>
          <a:p>
            <a:r>
              <a:rPr lang="en-US" sz="1100" i="1" dirty="0">
                <a:solidFill>
                  <a:schemeClr val="tx2"/>
                </a:solidFill>
              </a:rPr>
              <a:t>LWIR spectrum</a:t>
            </a:r>
          </a:p>
        </p:txBody>
      </p:sp>
      <p:pic>
        <p:nvPicPr>
          <p:cNvPr id="20" name="Picture 18" descr="ASC1553">
            <a:extLst>
              <a:ext uri="{FF2B5EF4-FFF2-40B4-BE49-F238E27FC236}">
                <a16:creationId xmlns:a16="http://schemas.microsoft.com/office/drawing/2014/main" id="{DE44E6DB-3EBD-A9B3-86C8-BFD26BE25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178" y="3566187"/>
            <a:ext cx="1349636" cy="89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SC429-x">
            <a:extLst>
              <a:ext uri="{FF2B5EF4-FFF2-40B4-BE49-F238E27FC236}">
                <a16:creationId xmlns:a16="http://schemas.microsoft.com/office/drawing/2014/main" id="{DE753791-BF99-80DA-43D5-A46D2FE42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178" y="4456639"/>
            <a:ext cx="1349637" cy="89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AFF83C1-EA0C-0184-B6FC-116AF4364454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2960446" y="2957574"/>
            <a:ext cx="104959" cy="1241797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4B41E98-2607-52CC-87AB-6DFFA79F8D65}"/>
              </a:ext>
            </a:extLst>
          </p:cNvPr>
          <p:cNvSpPr txBox="1"/>
          <p:nvPr/>
        </p:nvSpPr>
        <p:spPr>
          <a:xfrm>
            <a:off x="2544956" y="5241148"/>
            <a:ext cx="21604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chemeClr val="tx2"/>
                </a:solidFill>
              </a:rPr>
              <a:t>Trideum DAS System</a:t>
            </a:r>
          </a:p>
          <a:p>
            <a:r>
              <a:rPr lang="en-US" sz="1100" i="1" dirty="0">
                <a:solidFill>
                  <a:schemeClr val="tx2"/>
                </a:solidFill>
              </a:rPr>
              <a:t>(built-in ethernet data collection)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BB65FB-22DA-1ED7-2EA7-8397E7B822C5}"/>
              </a:ext>
            </a:extLst>
          </p:cNvPr>
          <p:cNvSpPr txBox="1"/>
          <p:nvPr/>
        </p:nvSpPr>
        <p:spPr>
          <a:xfrm>
            <a:off x="1074178" y="5351917"/>
            <a:ext cx="174381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chemeClr val="tx2"/>
                </a:solidFill>
              </a:rPr>
              <a:t>USB Peripherals</a:t>
            </a:r>
          </a:p>
          <a:p>
            <a:r>
              <a:rPr lang="en-US" sz="1100" i="1" dirty="0">
                <a:solidFill>
                  <a:schemeClr val="tx2"/>
                </a:solidFill>
              </a:rPr>
              <a:t>1553 Bus Data collection</a:t>
            </a:r>
          </a:p>
          <a:p>
            <a:r>
              <a:rPr lang="en-US" sz="1100" i="1" dirty="0">
                <a:solidFill>
                  <a:schemeClr val="tx2"/>
                </a:solidFill>
              </a:rPr>
              <a:t>429 bus Data collection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0A7F61-3F8B-22E2-4884-E0E0E8A2618C}"/>
              </a:ext>
            </a:extLst>
          </p:cNvPr>
          <p:cNvSpPr txBox="1"/>
          <p:nvPr/>
        </p:nvSpPr>
        <p:spPr>
          <a:xfrm>
            <a:off x="6792044" y="1863090"/>
            <a:ext cx="49237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Power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Battery: sized for runtime.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Ex: 12V 3Ah – 1-2 hours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Vehicle power – indefinite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Connectivity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Ethernet to radio or built-in </a:t>
            </a:r>
            <a:r>
              <a:rPr lang="en-US" dirty="0" err="1">
                <a:solidFill>
                  <a:schemeClr val="tx2"/>
                </a:solidFill>
              </a:rPr>
              <a:t>wifi</a:t>
            </a:r>
            <a:r>
              <a:rPr lang="en-US" dirty="0">
                <a:solidFill>
                  <a:schemeClr val="tx2"/>
                </a:solidFill>
              </a:rPr>
              <a:t>/4g/5g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0" name="Picture 16" descr="Bolt clipart 8 lightning bolt clip art clipart free clip 3 image 5 -  Clipartix">
            <a:extLst>
              <a:ext uri="{FF2B5EF4-FFF2-40B4-BE49-F238E27FC236}">
                <a16:creationId xmlns:a16="http://schemas.microsoft.com/office/drawing/2014/main" id="{3D496524-F200-F9B3-04C4-C326777D4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774013">
            <a:off x="5668532" y="2941373"/>
            <a:ext cx="256204" cy="370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AB69F679-451E-FAE1-1710-A08A8A76B63E}"/>
              </a:ext>
            </a:extLst>
          </p:cNvPr>
          <p:cNvGrpSpPr/>
          <p:nvPr/>
        </p:nvGrpSpPr>
        <p:grpSpPr>
          <a:xfrm>
            <a:off x="7810570" y="4363250"/>
            <a:ext cx="444070" cy="677576"/>
            <a:chOff x="4480407" y="4369912"/>
            <a:chExt cx="888140" cy="152438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751102A-9B9A-664A-74E1-943DC5AA4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0407" y="4735037"/>
              <a:ext cx="888140" cy="1159256"/>
            </a:xfrm>
            <a:prstGeom prst="rect">
              <a:avLst/>
            </a:prstGeom>
          </p:spPr>
        </p:pic>
        <p:pic>
          <p:nvPicPr>
            <p:cNvPr id="33" name="Picture 10" descr="What Is WiFi and What Does WiFi Stand for? - Wifi On Steroids">
              <a:extLst>
                <a:ext uri="{FF2B5EF4-FFF2-40B4-BE49-F238E27FC236}">
                  <a16:creationId xmlns:a16="http://schemas.microsoft.com/office/drawing/2014/main" id="{047FEEAF-21F5-9D9C-A2BD-743081A9A4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6856" y="4369912"/>
              <a:ext cx="575241" cy="3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2CDDBE5-31DB-C1A5-0ED0-C120E8CC6506}"/>
              </a:ext>
            </a:extLst>
          </p:cNvPr>
          <p:cNvSpPr txBox="1"/>
          <p:nvPr/>
        </p:nvSpPr>
        <p:spPr>
          <a:xfrm>
            <a:off x="5095962" y="4945155"/>
            <a:ext cx="255627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chemeClr val="tx2"/>
                </a:solidFill>
              </a:rPr>
              <a:t>Live Streaming Data</a:t>
            </a:r>
          </a:p>
          <a:p>
            <a:r>
              <a:rPr lang="en-US" sz="1100" i="1" dirty="0">
                <a:solidFill>
                  <a:schemeClr val="tx2"/>
                </a:solidFill>
              </a:rPr>
              <a:t>h.264 variable bandwidth IP video</a:t>
            </a:r>
          </a:p>
          <a:p>
            <a:r>
              <a:rPr lang="en-US" sz="1100" i="1" dirty="0">
                <a:solidFill>
                  <a:schemeClr val="tx2"/>
                </a:solidFill>
              </a:rPr>
              <a:t>RTK positioning</a:t>
            </a:r>
          </a:p>
          <a:p>
            <a:r>
              <a:rPr lang="en-US" sz="1100" i="1" dirty="0">
                <a:solidFill>
                  <a:schemeClr val="tx2"/>
                </a:solidFill>
              </a:rPr>
              <a:t>6DOF acceleration data</a:t>
            </a:r>
          </a:p>
          <a:p>
            <a:r>
              <a:rPr lang="en-US" sz="1100" i="1" dirty="0">
                <a:solidFill>
                  <a:schemeClr val="tx2"/>
                </a:solidFill>
              </a:rPr>
              <a:t>Filtered 1553, 429, and ethernet data</a:t>
            </a:r>
          </a:p>
        </p:txBody>
      </p:sp>
      <p:pic>
        <p:nvPicPr>
          <p:cNvPr id="36" name="Picture 35" descr="A screen shot of a computer&#10;&#10;">
            <a:extLst>
              <a:ext uri="{FF2B5EF4-FFF2-40B4-BE49-F238E27FC236}">
                <a16:creationId xmlns:a16="http://schemas.microsoft.com/office/drawing/2014/main" id="{2279B5F4-51D0-86DB-ADC0-E7F0873F5E8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898" y="3916404"/>
            <a:ext cx="2119590" cy="13247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56AA302-1E5A-E002-E79E-6969F957C14C}"/>
              </a:ext>
            </a:extLst>
          </p:cNvPr>
          <p:cNvSpPr txBox="1"/>
          <p:nvPr/>
        </p:nvSpPr>
        <p:spPr>
          <a:xfrm>
            <a:off x="8976588" y="5325391"/>
            <a:ext cx="25562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chemeClr val="tx2"/>
                </a:solidFill>
              </a:rPr>
              <a:t>Trideum Leopard</a:t>
            </a:r>
          </a:p>
          <a:p>
            <a:r>
              <a:rPr lang="en-US" sz="1100" i="1" dirty="0">
                <a:solidFill>
                  <a:schemeClr val="tx2"/>
                </a:solidFill>
              </a:rPr>
              <a:t>Live visualization and analytics</a:t>
            </a:r>
          </a:p>
          <a:p>
            <a:r>
              <a:rPr lang="en-US" sz="1100" i="1" dirty="0">
                <a:solidFill>
                  <a:schemeClr val="tx2"/>
                </a:solidFill>
              </a:rPr>
              <a:t>DAS system configuration and control</a:t>
            </a:r>
          </a:p>
          <a:p>
            <a:endParaRPr lang="en-US" sz="1100" i="1" dirty="0">
              <a:solidFill>
                <a:schemeClr val="tx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F2500D-C42B-4EDA-1723-2AC011E0BD98}"/>
              </a:ext>
            </a:extLst>
          </p:cNvPr>
          <p:cNvSpPr txBox="1"/>
          <p:nvPr/>
        </p:nvSpPr>
        <p:spPr>
          <a:xfrm>
            <a:off x="5095961" y="5856302"/>
            <a:ext cx="25562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>
                <a:solidFill>
                  <a:schemeClr val="tx2"/>
                </a:solidFill>
              </a:rPr>
              <a:t>Post-test download</a:t>
            </a:r>
          </a:p>
          <a:p>
            <a:r>
              <a:rPr lang="en-US" sz="1100" i="1" dirty="0">
                <a:solidFill>
                  <a:schemeClr val="tx2"/>
                </a:solidFill>
              </a:rPr>
              <a:t>All collected data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82BD68-6DB4-6BCC-20F2-0935DB005036}"/>
              </a:ext>
            </a:extLst>
          </p:cNvPr>
          <p:cNvSpPr txBox="1">
            <a:spLocks/>
          </p:cNvSpPr>
          <p:nvPr/>
        </p:nvSpPr>
        <p:spPr>
          <a:xfrm>
            <a:off x="4279271" y="6484139"/>
            <a:ext cx="79834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UNCLASSIFIED // For Public Release</a:t>
            </a:r>
          </a:p>
        </p:txBody>
      </p:sp>
    </p:spTree>
    <p:extLst>
      <p:ext uri="{BB962C8B-B14F-4D97-AF65-F5344CB8AC3E}">
        <p14:creationId xmlns:p14="http://schemas.microsoft.com/office/powerpoint/2010/main" val="1088817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336DF-D6B5-A439-A7FD-5C3C5688F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DAS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79605-BCBF-68A6-4F05-F4FACBB03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Phase 1 (CY 2022)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Smart data collection for small or large form-factor manned or unmanned vehicles and for remote and environmentally exposed locations lacking shore power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Phase 2 &amp; Beyond (2023 -&gt; ?)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Active control of test events and systems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Remote/distributed simulation participation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Multi-DAS cooperation &amp; teaming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And more!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68957-45C3-87D8-EDAE-EF810AD3F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©Trideum Corporation | Company Proprietary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86FED-7E69-EAD4-7F68-988D7849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423E-4CAB-0243-90C3-82C38DD2790B}" type="slidenum">
              <a:rPr lang="en-US" smtClean="0"/>
              <a:t>11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85F1392D-6A9B-7526-9296-9EED6C0C5188}"/>
              </a:ext>
            </a:extLst>
          </p:cNvPr>
          <p:cNvSpPr txBox="1">
            <a:spLocks/>
          </p:cNvSpPr>
          <p:nvPr/>
        </p:nvSpPr>
        <p:spPr>
          <a:xfrm>
            <a:off x="4279271" y="6484139"/>
            <a:ext cx="79834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UNCLASSIFIED // For Public Release</a:t>
            </a:r>
          </a:p>
        </p:txBody>
      </p:sp>
    </p:spTree>
    <p:extLst>
      <p:ext uri="{BB962C8B-B14F-4D97-AF65-F5344CB8AC3E}">
        <p14:creationId xmlns:p14="http://schemas.microsoft.com/office/powerpoint/2010/main" val="478796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77A5-90B3-E8C2-5234-C3C039749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“Starfish and the Spider”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87544-4614-488F-48BE-B559B062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©Trideum Corporation | Company Proprietary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95E091-02CB-94F8-D32D-1DC32A48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423E-4CAB-0243-90C3-82C38DD2790B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4" descr="Centralized vs Decentralized vs Distributed Systems · Berty Technologies">
            <a:extLst>
              <a:ext uri="{FF2B5EF4-FFF2-40B4-BE49-F238E27FC236}">
                <a16:creationId xmlns:a16="http://schemas.microsoft.com/office/drawing/2014/main" id="{453090A1-414B-9D72-A74A-BC7191AA2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146" y="1429792"/>
            <a:ext cx="6590746" cy="467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C0B2C2-47A8-0353-1AAC-9F840798F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756" y="1654912"/>
            <a:ext cx="2334111" cy="21684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EC120-A578-C666-3B08-DDC6138AB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968" y="4084693"/>
            <a:ext cx="2247900" cy="1765300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B805DBA-5E2E-FA5F-147C-E05FED1110D9}"/>
              </a:ext>
            </a:extLst>
          </p:cNvPr>
          <p:cNvSpPr txBox="1">
            <a:spLocks/>
          </p:cNvSpPr>
          <p:nvPr/>
        </p:nvSpPr>
        <p:spPr>
          <a:xfrm>
            <a:off x="4279271" y="6484139"/>
            <a:ext cx="79834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UNCLASSIFIED // For Public Release</a:t>
            </a:r>
          </a:p>
        </p:txBody>
      </p:sp>
    </p:spTree>
    <p:extLst>
      <p:ext uri="{BB962C8B-B14F-4D97-AF65-F5344CB8AC3E}">
        <p14:creationId xmlns:p14="http://schemas.microsoft.com/office/powerpoint/2010/main" val="2400760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C73FA018-3078-71E5-B879-BF7A0545FE60}"/>
              </a:ext>
            </a:extLst>
          </p:cNvPr>
          <p:cNvCxnSpPr>
            <a:cxnSpLocks/>
            <a:stCxn id="109" idx="0"/>
          </p:cNvCxnSpPr>
          <p:nvPr/>
        </p:nvCxnSpPr>
        <p:spPr>
          <a:xfrm flipV="1">
            <a:off x="9030150" y="2246581"/>
            <a:ext cx="736349" cy="2746197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E9A77A5-90B3-E8C2-5234-C3C039749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“Starfish and the Spider”: DAS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87544-4614-488F-48BE-B559B062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©Trideum Corporation | Company Proprietary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95E091-02CB-94F8-D32D-1DC32A489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423E-4CAB-0243-90C3-82C38DD2790B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7F84CC-0DBC-ADA5-4CA9-7EB0BB754CCE}"/>
              </a:ext>
            </a:extLst>
          </p:cNvPr>
          <p:cNvSpPr/>
          <p:nvPr/>
        </p:nvSpPr>
        <p:spPr>
          <a:xfrm>
            <a:off x="1559856" y="2906861"/>
            <a:ext cx="1237133" cy="516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Simulation Control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2520E-F226-1A9A-866D-970A80F5F7D4}"/>
              </a:ext>
            </a:extLst>
          </p:cNvPr>
          <p:cNvSpPr/>
          <p:nvPr/>
        </p:nvSpPr>
        <p:spPr>
          <a:xfrm>
            <a:off x="3296316" y="2908918"/>
            <a:ext cx="1237134" cy="516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Event Control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F03380-E549-CFA0-4D8E-8F096583A34A}"/>
              </a:ext>
            </a:extLst>
          </p:cNvPr>
          <p:cNvSpPr/>
          <p:nvPr/>
        </p:nvSpPr>
        <p:spPr>
          <a:xfrm>
            <a:off x="1230263" y="3712658"/>
            <a:ext cx="8391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/>
                </a:solidFill>
              </a:rPr>
              <a:t>Simulation Node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281063-CD56-AFD4-ECEC-774D5D03B3A6}"/>
              </a:ext>
            </a:extLst>
          </p:cNvPr>
          <p:cNvSpPr/>
          <p:nvPr/>
        </p:nvSpPr>
        <p:spPr>
          <a:xfrm>
            <a:off x="1559856" y="4562512"/>
            <a:ext cx="8391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/>
                </a:solidFill>
              </a:rPr>
              <a:t>Simulation Node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B45989-4A23-94DD-273F-D70F1B4A181B}"/>
              </a:ext>
            </a:extLst>
          </p:cNvPr>
          <p:cNvSpPr/>
          <p:nvPr/>
        </p:nvSpPr>
        <p:spPr>
          <a:xfrm>
            <a:off x="1432962" y="4137585"/>
            <a:ext cx="8391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/>
                </a:solidFill>
              </a:rPr>
              <a:t>Simulation Node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2BAD46-4421-5C0E-60AA-4764118751F3}"/>
              </a:ext>
            </a:extLst>
          </p:cNvPr>
          <p:cNvSpPr/>
          <p:nvPr/>
        </p:nvSpPr>
        <p:spPr>
          <a:xfrm>
            <a:off x="1758872" y="4987439"/>
            <a:ext cx="8391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/>
                </a:solidFill>
              </a:rPr>
              <a:t>Simulation Node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FF0370-4FCD-3D5C-3322-E915C14A82B5}"/>
              </a:ext>
            </a:extLst>
          </p:cNvPr>
          <p:cNvSpPr/>
          <p:nvPr/>
        </p:nvSpPr>
        <p:spPr>
          <a:xfrm>
            <a:off x="2966724" y="3712657"/>
            <a:ext cx="8391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/>
                </a:solidFill>
              </a:rPr>
              <a:t>Participant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EA2A66-85BE-277A-5BD9-7A15291A927D}"/>
              </a:ext>
            </a:extLst>
          </p:cNvPr>
          <p:cNvSpPr/>
          <p:nvPr/>
        </p:nvSpPr>
        <p:spPr>
          <a:xfrm>
            <a:off x="3101590" y="4137585"/>
            <a:ext cx="8391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/>
                </a:solidFill>
              </a:rPr>
              <a:t>Participant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85CE80-8D78-AD03-230D-F8A02FBD4B7A}"/>
              </a:ext>
            </a:extLst>
          </p:cNvPr>
          <p:cNvSpPr/>
          <p:nvPr/>
        </p:nvSpPr>
        <p:spPr>
          <a:xfrm>
            <a:off x="3296316" y="4562512"/>
            <a:ext cx="8391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/>
                </a:solidFill>
              </a:rPr>
              <a:t>Participant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968E7-8666-2F41-96EC-A444FF99F90C}"/>
              </a:ext>
            </a:extLst>
          </p:cNvPr>
          <p:cNvSpPr/>
          <p:nvPr/>
        </p:nvSpPr>
        <p:spPr>
          <a:xfrm>
            <a:off x="3503040" y="4987353"/>
            <a:ext cx="8391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/>
                </a:solidFill>
              </a:rPr>
              <a:t>Participant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D7033E-9B0D-5C56-EF07-B0B13FABC223}"/>
              </a:ext>
            </a:extLst>
          </p:cNvPr>
          <p:cNvSpPr/>
          <p:nvPr/>
        </p:nvSpPr>
        <p:spPr>
          <a:xfrm>
            <a:off x="5032777" y="2906861"/>
            <a:ext cx="1237134" cy="516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Data Collection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0FA249-5011-8B0F-19EA-1ECDDFF6E1D8}"/>
              </a:ext>
            </a:extLst>
          </p:cNvPr>
          <p:cNvSpPr/>
          <p:nvPr/>
        </p:nvSpPr>
        <p:spPr>
          <a:xfrm>
            <a:off x="4842441" y="3712657"/>
            <a:ext cx="839100" cy="365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DAS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0E8597-08E1-5995-CEF9-220DA6DB5648}"/>
              </a:ext>
            </a:extLst>
          </p:cNvPr>
          <p:cNvSpPr/>
          <p:nvPr/>
        </p:nvSpPr>
        <p:spPr>
          <a:xfrm>
            <a:off x="5015839" y="4137585"/>
            <a:ext cx="839100" cy="365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DAS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BC13DE-664D-BF1D-CCB4-436FE8384C21}"/>
              </a:ext>
            </a:extLst>
          </p:cNvPr>
          <p:cNvSpPr/>
          <p:nvPr/>
        </p:nvSpPr>
        <p:spPr>
          <a:xfrm>
            <a:off x="5167723" y="4562512"/>
            <a:ext cx="839100" cy="365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DAS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840787-4997-0F04-125E-3BE14161E26E}"/>
              </a:ext>
            </a:extLst>
          </p:cNvPr>
          <p:cNvSpPr/>
          <p:nvPr/>
        </p:nvSpPr>
        <p:spPr>
          <a:xfrm>
            <a:off x="5317709" y="4987438"/>
            <a:ext cx="839100" cy="365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DAS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E26A1B-8455-3A25-FF15-DF9513B70DF6}"/>
              </a:ext>
            </a:extLst>
          </p:cNvPr>
          <p:cNvSpPr/>
          <p:nvPr/>
        </p:nvSpPr>
        <p:spPr>
          <a:xfrm>
            <a:off x="3099886" y="1713314"/>
            <a:ext cx="1629994" cy="516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Event Management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ACBF4C8-E9A0-2187-BC3B-629DEDD8DAF1}"/>
              </a:ext>
            </a:extLst>
          </p:cNvPr>
          <p:cNvCxnSpPr>
            <a:stCxn id="23" idx="2"/>
            <a:endCxn id="7" idx="0"/>
          </p:cNvCxnSpPr>
          <p:nvPr/>
        </p:nvCxnSpPr>
        <p:spPr>
          <a:xfrm flipH="1">
            <a:off x="2178423" y="2229681"/>
            <a:ext cx="1736460" cy="67718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99C9BFE-040D-EB08-1F59-B7E2FF140F82}"/>
              </a:ext>
            </a:extLst>
          </p:cNvPr>
          <p:cNvCxnSpPr>
            <a:cxnSpLocks/>
            <a:stCxn id="23" idx="2"/>
            <a:endCxn id="9" idx="0"/>
          </p:cNvCxnSpPr>
          <p:nvPr/>
        </p:nvCxnSpPr>
        <p:spPr>
          <a:xfrm>
            <a:off x="3914883" y="2229681"/>
            <a:ext cx="0" cy="679237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11147CA-D55A-3AAF-30D4-D88C7B62171C}"/>
              </a:ext>
            </a:extLst>
          </p:cNvPr>
          <p:cNvCxnSpPr>
            <a:cxnSpLocks/>
            <a:stCxn id="23" idx="2"/>
            <a:endCxn id="18" idx="0"/>
          </p:cNvCxnSpPr>
          <p:nvPr/>
        </p:nvCxnSpPr>
        <p:spPr>
          <a:xfrm>
            <a:off x="3914883" y="2229681"/>
            <a:ext cx="1736461" cy="67718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1755C38-1862-5440-129C-83B99CD95C07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flipH="1">
            <a:off x="1649813" y="3423228"/>
            <a:ext cx="528610" cy="28943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1E74382-A0E0-7EE7-F00F-7319164167B2}"/>
              </a:ext>
            </a:extLst>
          </p:cNvPr>
          <p:cNvCxnSpPr>
            <a:cxnSpLocks/>
            <a:stCxn id="7" idx="2"/>
            <a:endCxn id="12" idx="0"/>
          </p:cNvCxnSpPr>
          <p:nvPr/>
        </p:nvCxnSpPr>
        <p:spPr>
          <a:xfrm flipH="1">
            <a:off x="1852512" y="3423228"/>
            <a:ext cx="325911" cy="714357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BC16C98-A16D-3A0E-6854-94647FECF3BB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flipH="1">
            <a:off x="1979406" y="3423228"/>
            <a:ext cx="199017" cy="1139284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FD93A4E-01DB-900D-EA00-1404CA51EBE7}"/>
              </a:ext>
            </a:extLst>
          </p:cNvPr>
          <p:cNvCxnSpPr>
            <a:cxnSpLocks/>
            <a:stCxn id="7" idx="2"/>
            <a:endCxn id="13" idx="0"/>
          </p:cNvCxnSpPr>
          <p:nvPr/>
        </p:nvCxnSpPr>
        <p:spPr>
          <a:xfrm flipH="1">
            <a:off x="2178422" y="3423228"/>
            <a:ext cx="1" cy="1564211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96286AE-45C5-98B2-D07E-A45B42DAB136}"/>
              </a:ext>
            </a:extLst>
          </p:cNvPr>
          <p:cNvCxnSpPr>
            <a:cxnSpLocks/>
            <a:stCxn id="9" idx="2"/>
            <a:endCxn id="17" idx="0"/>
          </p:cNvCxnSpPr>
          <p:nvPr/>
        </p:nvCxnSpPr>
        <p:spPr>
          <a:xfrm>
            <a:off x="3914883" y="3425285"/>
            <a:ext cx="7707" cy="156206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578705B-45A4-30F4-8E84-9D26ABFFE1CD}"/>
              </a:ext>
            </a:extLst>
          </p:cNvPr>
          <p:cNvCxnSpPr>
            <a:cxnSpLocks/>
            <a:stCxn id="9" idx="2"/>
            <a:endCxn id="16" idx="0"/>
          </p:cNvCxnSpPr>
          <p:nvPr/>
        </p:nvCxnSpPr>
        <p:spPr>
          <a:xfrm flipH="1">
            <a:off x="3715866" y="3425285"/>
            <a:ext cx="199017" cy="1137227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8FD94BB-5830-0745-E8CD-68A664EDDCBB}"/>
              </a:ext>
            </a:extLst>
          </p:cNvPr>
          <p:cNvCxnSpPr>
            <a:cxnSpLocks/>
            <a:stCxn id="9" idx="2"/>
            <a:endCxn id="15" idx="0"/>
          </p:cNvCxnSpPr>
          <p:nvPr/>
        </p:nvCxnSpPr>
        <p:spPr>
          <a:xfrm flipH="1">
            <a:off x="3521140" y="3425285"/>
            <a:ext cx="393743" cy="7123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D1E9088-36E0-E183-EFFD-48751E4F7104}"/>
              </a:ext>
            </a:extLst>
          </p:cNvPr>
          <p:cNvCxnSpPr>
            <a:cxnSpLocks/>
            <a:stCxn id="9" idx="2"/>
            <a:endCxn id="14" idx="0"/>
          </p:cNvCxnSpPr>
          <p:nvPr/>
        </p:nvCxnSpPr>
        <p:spPr>
          <a:xfrm flipH="1">
            <a:off x="3386274" y="3425285"/>
            <a:ext cx="528609" cy="287372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C6EE83F-B48D-99BC-3CF9-9D0CE5670CB0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 flipH="1">
            <a:off x="5261991" y="3423228"/>
            <a:ext cx="389353" cy="289429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8CEC237-C544-A549-F8AB-82E17497D25B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>
          <a:xfrm flipH="1">
            <a:off x="5435389" y="3423228"/>
            <a:ext cx="215955" cy="714357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CF3E911-0C2C-34B5-F658-7B22DED5992E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 flipH="1">
            <a:off x="5587273" y="3423228"/>
            <a:ext cx="64071" cy="1139284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73B794D-2DAC-D5BE-29E3-4F55E0454D43}"/>
              </a:ext>
            </a:extLst>
          </p:cNvPr>
          <p:cNvCxnSpPr>
            <a:cxnSpLocks/>
            <a:stCxn id="18" idx="2"/>
            <a:endCxn id="22" idx="0"/>
          </p:cNvCxnSpPr>
          <p:nvPr/>
        </p:nvCxnSpPr>
        <p:spPr>
          <a:xfrm>
            <a:off x="5651344" y="3423228"/>
            <a:ext cx="85915" cy="156421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2B625794-898E-863B-00C4-3857296014A0}"/>
              </a:ext>
            </a:extLst>
          </p:cNvPr>
          <p:cNvSpPr/>
          <p:nvPr/>
        </p:nvSpPr>
        <p:spPr>
          <a:xfrm>
            <a:off x="9071195" y="1710451"/>
            <a:ext cx="1629994" cy="516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Event Management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1F2DCEE-D968-752F-8F85-C52EFF1E915E}"/>
              </a:ext>
            </a:extLst>
          </p:cNvPr>
          <p:cNvSpPr/>
          <p:nvPr/>
        </p:nvSpPr>
        <p:spPr>
          <a:xfrm>
            <a:off x="7618142" y="4502710"/>
            <a:ext cx="8391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/>
                </a:solidFill>
              </a:rPr>
              <a:t>Participant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04CB7F2E-5549-C02E-468C-09A0BFC26304}"/>
              </a:ext>
            </a:extLst>
          </p:cNvPr>
          <p:cNvCxnSpPr>
            <a:cxnSpLocks/>
          </p:cNvCxnSpPr>
          <p:nvPr/>
        </p:nvCxnSpPr>
        <p:spPr>
          <a:xfrm flipH="1">
            <a:off x="8497114" y="2235995"/>
            <a:ext cx="1170347" cy="64001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91B13E0-2D85-B96E-A46B-6AB8CA663E33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8037167" y="4324976"/>
            <a:ext cx="525" cy="177734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AFD60270-DEBD-7278-C97F-0D197B18C123}"/>
              </a:ext>
            </a:extLst>
          </p:cNvPr>
          <p:cNvSpPr/>
          <p:nvPr/>
        </p:nvSpPr>
        <p:spPr>
          <a:xfrm>
            <a:off x="10661317" y="3034105"/>
            <a:ext cx="839100" cy="365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DAS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D268E78-F5C9-EF5E-0785-A30DFB1D806A}"/>
              </a:ext>
            </a:extLst>
          </p:cNvPr>
          <p:cNvSpPr/>
          <p:nvPr/>
        </p:nvSpPr>
        <p:spPr>
          <a:xfrm>
            <a:off x="10661317" y="3690992"/>
            <a:ext cx="8391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/>
                </a:solidFill>
              </a:rPr>
              <a:t>Participant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1794093-A662-59E9-503C-E569871642D3}"/>
              </a:ext>
            </a:extLst>
          </p:cNvPr>
          <p:cNvCxnSpPr>
            <a:cxnSpLocks/>
            <a:stCxn id="90" idx="0"/>
            <a:endCxn id="88" idx="2"/>
          </p:cNvCxnSpPr>
          <p:nvPr/>
        </p:nvCxnSpPr>
        <p:spPr>
          <a:xfrm flipV="1">
            <a:off x="11080867" y="3399230"/>
            <a:ext cx="0" cy="291762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1F77AA24-6494-EDC6-C01C-4D96B09B04B9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10013577" y="2235995"/>
            <a:ext cx="1067290" cy="79811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50E6B77E-3E9C-29D8-2928-4BD99280D708}"/>
              </a:ext>
            </a:extLst>
          </p:cNvPr>
          <p:cNvCxnSpPr>
            <a:cxnSpLocks/>
            <a:stCxn id="88" idx="1"/>
            <a:endCxn id="141" idx="3"/>
          </p:cNvCxnSpPr>
          <p:nvPr/>
        </p:nvCxnSpPr>
        <p:spPr>
          <a:xfrm flipH="1">
            <a:off x="8497114" y="3216668"/>
            <a:ext cx="2164203" cy="202050"/>
          </a:xfrm>
          <a:prstGeom prst="straightConnector1">
            <a:avLst/>
          </a:prstGeom>
          <a:ln w="254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E7443787-D581-7CD9-1091-6697F7ECC026}"/>
              </a:ext>
            </a:extLst>
          </p:cNvPr>
          <p:cNvSpPr/>
          <p:nvPr/>
        </p:nvSpPr>
        <p:spPr>
          <a:xfrm>
            <a:off x="10241767" y="4984688"/>
            <a:ext cx="839100" cy="365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DAS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D3EFDC0-D3E7-B869-501B-0E85F8821424}"/>
              </a:ext>
            </a:extLst>
          </p:cNvPr>
          <p:cNvSpPr/>
          <p:nvPr/>
        </p:nvSpPr>
        <p:spPr>
          <a:xfrm>
            <a:off x="10241767" y="5566058"/>
            <a:ext cx="8391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/>
                </a:solidFill>
              </a:rPr>
              <a:t>Participant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E7F296EB-47CF-1C84-68F0-1216B381662A}"/>
              </a:ext>
            </a:extLst>
          </p:cNvPr>
          <p:cNvCxnSpPr>
            <a:cxnSpLocks/>
            <a:stCxn id="100" idx="0"/>
            <a:endCxn id="98" idx="2"/>
          </p:cNvCxnSpPr>
          <p:nvPr/>
        </p:nvCxnSpPr>
        <p:spPr>
          <a:xfrm flipV="1">
            <a:off x="10661317" y="5349813"/>
            <a:ext cx="0" cy="216245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DB690F07-2D1D-323C-0EDA-A6ECB8446CD9}"/>
              </a:ext>
            </a:extLst>
          </p:cNvPr>
          <p:cNvCxnSpPr>
            <a:cxnSpLocks/>
            <a:stCxn id="98" idx="0"/>
            <a:endCxn id="69" idx="2"/>
          </p:cNvCxnSpPr>
          <p:nvPr/>
        </p:nvCxnSpPr>
        <p:spPr>
          <a:xfrm flipH="1" flipV="1">
            <a:off x="9886192" y="2226818"/>
            <a:ext cx="775125" cy="275787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CE153D5-BE6F-1B5E-6124-2928770A06B2}"/>
              </a:ext>
            </a:extLst>
          </p:cNvPr>
          <p:cNvSpPr/>
          <p:nvPr/>
        </p:nvSpPr>
        <p:spPr>
          <a:xfrm>
            <a:off x="8610600" y="4992778"/>
            <a:ext cx="839100" cy="365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DAS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D404EB8-1F9B-5AEA-9DF0-741C6B235963}"/>
              </a:ext>
            </a:extLst>
          </p:cNvPr>
          <p:cNvSpPr/>
          <p:nvPr/>
        </p:nvSpPr>
        <p:spPr>
          <a:xfrm>
            <a:off x="8610600" y="5566058"/>
            <a:ext cx="8391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/>
                </a:solidFill>
              </a:rPr>
              <a:t>Participant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A7ACE03-6A08-5FD5-87AC-51802052E589}"/>
              </a:ext>
            </a:extLst>
          </p:cNvPr>
          <p:cNvCxnSpPr>
            <a:cxnSpLocks/>
            <a:stCxn id="111" idx="0"/>
            <a:endCxn id="109" idx="2"/>
          </p:cNvCxnSpPr>
          <p:nvPr/>
        </p:nvCxnSpPr>
        <p:spPr>
          <a:xfrm flipV="1">
            <a:off x="9030150" y="5357903"/>
            <a:ext cx="0" cy="208155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97D7F6F7-6E18-15C8-08C4-E4548DC65F0B}"/>
              </a:ext>
            </a:extLst>
          </p:cNvPr>
          <p:cNvCxnSpPr>
            <a:cxnSpLocks/>
            <a:stCxn id="98" idx="1"/>
            <a:endCxn id="109" idx="3"/>
          </p:cNvCxnSpPr>
          <p:nvPr/>
        </p:nvCxnSpPr>
        <p:spPr>
          <a:xfrm flipH="1">
            <a:off x="9449700" y="5167251"/>
            <a:ext cx="792067" cy="8090"/>
          </a:xfrm>
          <a:prstGeom prst="straightConnector1">
            <a:avLst/>
          </a:prstGeom>
          <a:ln w="254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5244AF8-AABC-9B68-03A1-590CB9E57B66}"/>
              </a:ext>
            </a:extLst>
          </p:cNvPr>
          <p:cNvGrpSpPr/>
          <p:nvPr/>
        </p:nvGrpSpPr>
        <p:grpSpPr>
          <a:xfrm>
            <a:off x="7579115" y="2521994"/>
            <a:ext cx="917999" cy="1793448"/>
            <a:chOff x="7655508" y="3332297"/>
            <a:chExt cx="917999" cy="1793448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FBEC8856-829E-178A-E8FE-BA49AE062B3E}"/>
                </a:ext>
              </a:extLst>
            </p:cNvPr>
            <p:cNvSpPr/>
            <p:nvPr/>
          </p:nvSpPr>
          <p:spPr>
            <a:xfrm>
              <a:off x="7655508" y="3332297"/>
              <a:ext cx="917999" cy="17934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DAS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92CF75C-410A-9C38-6A94-52636D5BA2CF}"/>
                </a:ext>
              </a:extLst>
            </p:cNvPr>
            <p:cNvSpPr/>
            <p:nvPr/>
          </p:nvSpPr>
          <p:spPr>
            <a:xfrm>
              <a:off x="7703913" y="3996100"/>
              <a:ext cx="839100" cy="36512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Data Collection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18D8283-9175-4C86-1D26-F91D344BC970}"/>
                </a:ext>
              </a:extLst>
            </p:cNvPr>
            <p:cNvSpPr/>
            <p:nvPr/>
          </p:nvSpPr>
          <p:spPr>
            <a:xfrm>
              <a:off x="7703912" y="4349659"/>
              <a:ext cx="839100" cy="36512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Event Control 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9A219E97-07FC-82BE-0D9D-D96667423910}"/>
                </a:ext>
              </a:extLst>
            </p:cNvPr>
            <p:cNvSpPr/>
            <p:nvPr/>
          </p:nvSpPr>
          <p:spPr>
            <a:xfrm>
              <a:off x="7703912" y="3624237"/>
              <a:ext cx="839100" cy="36512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Edge Analytics</a:t>
              </a:r>
            </a:p>
          </p:txBody>
        </p:sp>
      </p:grp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610686E8-B4DA-9697-5131-0277D984F720}"/>
              </a:ext>
            </a:extLst>
          </p:cNvPr>
          <p:cNvCxnSpPr>
            <a:cxnSpLocks/>
          </p:cNvCxnSpPr>
          <p:nvPr/>
        </p:nvCxnSpPr>
        <p:spPr>
          <a:xfrm flipH="1" flipV="1">
            <a:off x="8497114" y="3944716"/>
            <a:ext cx="419550" cy="1038885"/>
          </a:xfrm>
          <a:prstGeom prst="straightConnector1">
            <a:avLst/>
          </a:prstGeom>
          <a:ln w="254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BE6C44A8-DD55-3F1B-90A3-7672432539DC}"/>
              </a:ext>
            </a:extLst>
          </p:cNvPr>
          <p:cNvSpPr txBox="1"/>
          <p:nvPr/>
        </p:nvSpPr>
        <p:spPr>
          <a:xfrm>
            <a:off x="3386274" y="1194396"/>
            <a:ext cx="1004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”Spider”</a:t>
            </a:r>
          </a:p>
        </p:txBody>
      </p: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9BAE607F-3F53-8154-488F-69D9CF6E6239}"/>
              </a:ext>
            </a:extLst>
          </p:cNvPr>
          <p:cNvCxnSpPr>
            <a:cxnSpLocks/>
          </p:cNvCxnSpPr>
          <p:nvPr/>
        </p:nvCxnSpPr>
        <p:spPr>
          <a:xfrm flipH="1">
            <a:off x="9336214" y="3381442"/>
            <a:ext cx="1295930" cy="1586559"/>
          </a:xfrm>
          <a:prstGeom prst="straightConnector1">
            <a:avLst/>
          </a:prstGeom>
          <a:ln w="254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1F337560-DF9A-4104-130B-8C2E62678392}"/>
              </a:ext>
            </a:extLst>
          </p:cNvPr>
          <p:cNvSpPr txBox="1"/>
          <p:nvPr/>
        </p:nvSpPr>
        <p:spPr>
          <a:xfrm>
            <a:off x="9221672" y="1196954"/>
            <a:ext cx="1113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”Starfish”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C2F685A-F577-4940-0F06-53224760CFBB}"/>
              </a:ext>
            </a:extLst>
          </p:cNvPr>
          <p:cNvSpPr txBox="1"/>
          <p:nvPr/>
        </p:nvSpPr>
        <p:spPr>
          <a:xfrm>
            <a:off x="3345084" y="6053559"/>
            <a:ext cx="381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Distributed data collection, simulation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A1FAFC7E-25BA-E7F5-A826-E56CA4EC4D27}"/>
              </a:ext>
            </a:extLst>
          </p:cNvPr>
          <p:cNvSpPr/>
          <p:nvPr/>
        </p:nvSpPr>
        <p:spPr>
          <a:xfrm>
            <a:off x="7627519" y="3903762"/>
            <a:ext cx="839100" cy="3651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Simulation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EBC9CD-8849-0522-22ED-833CAE8AC718}"/>
              </a:ext>
            </a:extLst>
          </p:cNvPr>
          <p:cNvSpPr txBox="1">
            <a:spLocks/>
          </p:cNvSpPr>
          <p:nvPr/>
        </p:nvSpPr>
        <p:spPr>
          <a:xfrm>
            <a:off x="4279271" y="6484139"/>
            <a:ext cx="79834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UNCLASSIFIED // For Public Release</a:t>
            </a:r>
          </a:p>
        </p:txBody>
      </p:sp>
    </p:spTree>
    <p:extLst>
      <p:ext uri="{BB962C8B-B14F-4D97-AF65-F5344CB8AC3E}">
        <p14:creationId xmlns:p14="http://schemas.microsoft.com/office/powerpoint/2010/main" val="1886945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336DF-D6B5-A439-A7FD-5C3C5688F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79605-BCBF-68A6-4F05-F4FACBB03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0"/>
            <a:ext cx="10823369" cy="546814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Trideum DAS is more than a data acquisition system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Event control, edge analytics, and simulation are just a few examples of advanced capabilities the system may offer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Trideum DAS is not a replacement for all capabilities available in other data acquisition systems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Trideum DAS offers a unique and specific set of capabilities that will enable new paradigms in data collection for certain use cases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May often be used in conjunction with other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Trideum DAS will be in production Q1FY23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Reach out using the contact info at the end of this brief to learn more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Stick around for my next talk: Trideum Leopard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The data ecosystem that pairs perfectly with the Trideum DAS and other data-rich live environments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68957-45C3-87D8-EDAE-EF810AD3F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©Trideum Corporation | Company Proprietary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86FED-7E69-EAD4-7F68-988D7849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423E-4CAB-0243-90C3-82C38DD2790B}" type="slidenum">
              <a:rPr lang="en-US" smtClean="0"/>
              <a:t>14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118D668-0637-E5F5-2C2F-2E2691F3DC4A}"/>
              </a:ext>
            </a:extLst>
          </p:cNvPr>
          <p:cNvSpPr txBox="1">
            <a:spLocks/>
          </p:cNvSpPr>
          <p:nvPr/>
        </p:nvSpPr>
        <p:spPr>
          <a:xfrm>
            <a:off x="4279271" y="6484139"/>
            <a:ext cx="79834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UNCLASSIFIED // For Public Release</a:t>
            </a:r>
          </a:p>
        </p:txBody>
      </p:sp>
    </p:spTree>
    <p:extLst>
      <p:ext uri="{BB962C8B-B14F-4D97-AF65-F5344CB8AC3E}">
        <p14:creationId xmlns:p14="http://schemas.microsoft.com/office/powerpoint/2010/main" val="2294256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57903A31-72AF-5942-BD6A-E617D4420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CD4B423E-4CAB-0243-90C3-82C38DD2790B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7" name="Slide Number Placeholder 3">
            <a:extLst>
              <a:ext uri="{FF2B5EF4-FFF2-40B4-BE49-F238E27FC236}">
                <a16:creationId xmlns:a16="http://schemas.microsoft.com/office/drawing/2014/main" id="{FDB67477-F494-AC75-6998-DB1150A6FC3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9A9F79-54EF-42D1-9CF6-DB328043C26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A3C1A5-46E1-96F9-9F7D-1899A528D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89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Questions</a:t>
            </a:r>
            <a:endParaRPr lang="en-US" sz="66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AFAD7C-8407-B3A6-1070-3E0B6D38CE9E}"/>
              </a:ext>
            </a:extLst>
          </p:cNvPr>
          <p:cNvSpPr txBox="1"/>
          <p:nvPr/>
        </p:nvSpPr>
        <p:spPr>
          <a:xfrm>
            <a:off x="4387145" y="4072269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Jason Martin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Senior Solutions Architect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jmartin2@trideum.com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C251426A-944D-908E-42AE-8469B21C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3139" y="6653400"/>
            <a:ext cx="4114800" cy="182880"/>
          </a:xfrm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©Trideum Corporation | Company Proprietary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96BCB2-C571-1C73-8A3A-7E49A288C446}"/>
              </a:ext>
            </a:extLst>
          </p:cNvPr>
          <p:cNvSpPr txBox="1">
            <a:spLocks/>
          </p:cNvSpPr>
          <p:nvPr/>
        </p:nvSpPr>
        <p:spPr>
          <a:xfrm>
            <a:off x="4279271" y="6484139"/>
            <a:ext cx="79834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UNCLASSIFIED // For Public Release</a:t>
            </a:r>
          </a:p>
        </p:txBody>
      </p:sp>
    </p:spTree>
    <p:extLst>
      <p:ext uri="{BB962C8B-B14F-4D97-AF65-F5344CB8AC3E}">
        <p14:creationId xmlns:p14="http://schemas.microsoft.com/office/powerpoint/2010/main" val="1243385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62B1F-C3B2-8A47-BE03-D047DDD0F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25" y="2449875"/>
            <a:ext cx="3017866" cy="1325563"/>
          </a:xfrm>
        </p:spPr>
        <p:txBody>
          <a:bodyPr/>
          <a:lstStyle/>
          <a:p>
            <a:pPr algn="ctr"/>
            <a:r>
              <a:rPr lang="en-US" dirty="0"/>
              <a:t>Contact Us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5D6F60-2188-744C-B8D1-603EFD05BA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©Trideum Corporation | Company Proprietary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8C27D-2883-B449-A49C-4D5D4F5E31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4B423E-4CAB-0243-90C3-82C38DD2790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1306C9-BD54-8243-BDC2-A5C123DA65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spc="-25" dirty="0"/>
              <a:t>General Information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25" dirty="0">
                <a:hlinkClick r:id="rId2"/>
              </a:rPr>
              <a:t>info@trideum.com</a:t>
            </a:r>
            <a:endParaRPr lang="en-US" spc="-25" dirty="0"/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dirty="0"/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dirty="0"/>
              <a:t>Business Development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hlinkClick r:id="rId3"/>
              </a:rPr>
              <a:t>BD@trideum.com</a:t>
            </a:r>
            <a:endParaRPr lang="en-US" dirty="0"/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dirty="0"/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b="1" dirty="0"/>
              <a:t>Jason Martin (Applied Technology)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hlinkClick r:id="rId3"/>
              </a:rPr>
              <a:t>jmartin2@trideum.com</a:t>
            </a:r>
            <a:endParaRPr lang="en-US" dirty="0"/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55E123F-EC3A-4A94-DA0E-06030CF3A8B2}"/>
              </a:ext>
            </a:extLst>
          </p:cNvPr>
          <p:cNvSpPr txBox="1">
            <a:spLocks/>
          </p:cNvSpPr>
          <p:nvPr/>
        </p:nvSpPr>
        <p:spPr>
          <a:xfrm>
            <a:off x="4279271" y="6484139"/>
            <a:ext cx="79834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UNCLASSIFIED // For Public Release</a:t>
            </a:r>
          </a:p>
        </p:txBody>
      </p:sp>
    </p:spTree>
    <p:extLst>
      <p:ext uri="{BB962C8B-B14F-4D97-AF65-F5344CB8AC3E}">
        <p14:creationId xmlns:p14="http://schemas.microsoft.com/office/powerpoint/2010/main" val="38176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A8D06D-68F4-0997-52AC-61197F285AB6}"/>
              </a:ext>
            </a:extLst>
          </p:cNvPr>
          <p:cNvSpPr/>
          <p:nvPr/>
        </p:nvSpPr>
        <p:spPr>
          <a:xfrm>
            <a:off x="580913" y="4259024"/>
            <a:ext cx="11611087" cy="2012684"/>
          </a:xfrm>
          <a:prstGeom prst="rect">
            <a:avLst/>
          </a:prstGeom>
          <a:solidFill>
            <a:schemeClr val="accent1">
              <a:alpha val="4846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4280F10-67CE-3142-99E9-53B086D8C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Is Trideum?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C3826-A029-A74B-8A35-FF7F1D0F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©Trideum Corporation | Company Proprietary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8C585-25F5-784E-A52B-D7350C0D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423E-4CAB-0243-90C3-82C38DD2790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6E0D68BC-ACC5-0049-A1B3-F577DB2FCD23}"/>
              </a:ext>
            </a:extLst>
          </p:cNvPr>
          <p:cNvSpPr/>
          <p:nvPr/>
        </p:nvSpPr>
        <p:spPr>
          <a:xfrm>
            <a:off x="1025832" y="1369972"/>
            <a:ext cx="3199327" cy="1885179"/>
          </a:xfrm>
          <a:custGeom>
            <a:avLst/>
            <a:gdLst>
              <a:gd name="connsiteX0" fmla="*/ 0 w 2638871"/>
              <a:gd name="connsiteY0" fmla="*/ 0 h 1583322"/>
              <a:gd name="connsiteX1" fmla="*/ 2638871 w 2638871"/>
              <a:gd name="connsiteY1" fmla="*/ 0 h 1583322"/>
              <a:gd name="connsiteX2" fmla="*/ 2638871 w 2638871"/>
              <a:gd name="connsiteY2" fmla="*/ 1583322 h 1583322"/>
              <a:gd name="connsiteX3" fmla="*/ 0 w 2638871"/>
              <a:gd name="connsiteY3" fmla="*/ 1583322 h 1583322"/>
              <a:gd name="connsiteX4" fmla="*/ 0 w 2638871"/>
              <a:gd name="connsiteY4" fmla="*/ 0 h 158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8871" h="1583322">
                <a:moveTo>
                  <a:pt x="0" y="0"/>
                </a:moveTo>
                <a:lnTo>
                  <a:pt x="2638871" y="0"/>
                </a:lnTo>
                <a:lnTo>
                  <a:pt x="2638871" y="1583322"/>
                </a:lnTo>
                <a:lnTo>
                  <a:pt x="0" y="158332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91440" rIns="182880" bIns="182880" numCol="1" spcCol="1270" anchor="t" anchorCtr="0">
            <a:noAutofit/>
          </a:bodyPr>
          <a:lstStyle/>
          <a:p>
            <a:pPr marL="0" lvl="0" indent="0" algn="l" defTabSz="8890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solidFill>
                  <a:schemeClr val="bg1"/>
                </a:solidFill>
              </a:rPr>
              <a:t>Vision</a:t>
            </a:r>
            <a:r>
              <a:rPr lang="en-US" sz="2400" b="1" kern="1200" dirty="0">
                <a:solidFill>
                  <a:schemeClr val="accent1"/>
                </a:solidFill>
              </a:rPr>
              <a:t>  </a:t>
            </a:r>
            <a:br>
              <a:rPr lang="en-US" sz="2400" b="1" kern="1200" dirty="0">
                <a:solidFill>
                  <a:schemeClr val="accent1"/>
                </a:solidFill>
              </a:rPr>
            </a:br>
            <a:r>
              <a:rPr lang="en-US" sz="2400" b="1" kern="1200" dirty="0">
                <a:solidFill>
                  <a:schemeClr val="accent1"/>
                </a:solidFill>
              </a:rPr>
              <a:t>why we are here</a:t>
            </a:r>
          </a:p>
          <a:p>
            <a:pPr marL="0" lvl="1" algn="l" defTabSz="711200">
              <a:spcBef>
                <a:spcPct val="0"/>
              </a:spcBef>
              <a:spcAft>
                <a:spcPct val="15000"/>
              </a:spcAft>
            </a:pPr>
            <a:r>
              <a:rPr lang="en-US" kern="1200" dirty="0">
                <a:solidFill>
                  <a:schemeClr val="bg1"/>
                </a:solidFill>
              </a:rPr>
              <a:t>"to embrace our world's toughest challenges with a servant heart"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E659E47-1149-B64F-B663-0C6B3A875B9C}"/>
              </a:ext>
            </a:extLst>
          </p:cNvPr>
          <p:cNvSpPr/>
          <p:nvPr/>
        </p:nvSpPr>
        <p:spPr>
          <a:xfrm>
            <a:off x="4412790" y="1360790"/>
            <a:ext cx="3012769" cy="1894362"/>
          </a:xfrm>
          <a:custGeom>
            <a:avLst/>
            <a:gdLst>
              <a:gd name="connsiteX0" fmla="*/ 0 w 2638871"/>
              <a:gd name="connsiteY0" fmla="*/ 0 h 1583322"/>
              <a:gd name="connsiteX1" fmla="*/ 2638871 w 2638871"/>
              <a:gd name="connsiteY1" fmla="*/ 0 h 1583322"/>
              <a:gd name="connsiteX2" fmla="*/ 2638871 w 2638871"/>
              <a:gd name="connsiteY2" fmla="*/ 1583322 h 1583322"/>
              <a:gd name="connsiteX3" fmla="*/ 0 w 2638871"/>
              <a:gd name="connsiteY3" fmla="*/ 1583322 h 1583322"/>
              <a:gd name="connsiteX4" fmla="*/ 0 w 2638871"/>
              <a:gd name="connsiteY4" fmla="*/ 0 h 158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8871" h="1583322">
                <a:moveTo>
                  <a:pt x="0" y="0"/>
                </a:moveTo>
                <a:lnTo>
                  <a:pt x="2638871" y="0"/>
                </a:lnTo>
                <a:lnTo>
                  <a:pt x="2638871" y="1583322"/>
                </a:lnTo>
                <a:lnTo>
                  <a:pt x="0" y="158332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91440" rIns="182880" bIns="182880" numCol="1" spcCol="1270" anchor="t" anchorCtr="0">
            <a:noAutofit/>
          </a:bodyPr>
          <a:lstStyle/>
          <a:p>
            <a:pPr marL="0" lvl="0" indent="0" algn="l" defTabSz="8890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solidFill>
                  <a:schemeClr val="bg1"/>
                </a:solidFill>
              </a:rPr>
              <a:t>Mission</a:t>
            </a:r>
            <a:r>
              <a:rPr lang="en-US" sz="2400" b="1" kern="1200" dirty="0">
                <a:solidFill>
                  <a:schemeClr val="tx2"/>
                </a:solidFill>
              </a:rPr>
              <a:t> </a:t>
            </a:r>
            <a:br>
              <a:rPr lang="en-US" sz="2400" b="1" kern="1200" dirty="0">
                <a:solidFill>
                  <a:schemeClr val="tx2"/>
                </a:solidFill>
              </a:rPr>
            </a:br>
            <a:r>
              <a:rPr lang="en-US" sz="2400" b="1" kern="1200" dirty="0">
                <a:solidFill>
                  <a:schemeClr val="accent1"/>
                </a:solidFill>
              </a:rPr>
              <a:t>what we do</a:t>
            </a:r>
          </a:p>
          <a:p>
            <a:pPr marL="0" lvl="1" algn="l" defTabSz="711200">
              <a:spcBef>
                <a:spcPct val="0"/>
              </a:spcBef>
              <a:spcAft>
                <a:spcPct val="15000"/>
              </a:spcAft>
            </a:pPr>
            <a:r>
              <a:rPr lang="en-US" kern="1200" dirty="0">
                <a:solidFill>
                  <a:schemeClr val="bg1"/>
                </a:solidFill>
              </a:rPr>
              <a:t>Take care of our customers, our employee family, and our communities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49C367C3-7FB0-9248-B0B8-9F4586C7565F}"/>
              </a:ext>
            </a:extLst>
          </p:cNvPr>
          <p:cNvSpPr/>
          <p:nvPr/>
        </p:nvSpPr>
        <p:spPr>
          <a:xfrm>
            <a:off x="7613190" y="1369973"/>
            <a:ext cx="4242479" cy="1894363"/>
          </a:xfrm>
          <a:custGeom>
            <a:avLst/>
            <a:gdLst>
              <a:gd name="connsiteX0" fmla="*/ 0 w 2638871"/>
              <a:gd name="connsiteY0" fmla="*/ 0 h 1583322"/>
              <a:gd name="connsiteX1" fmla="*/ 2638871 w 2638871"/>
              <a:gd name="connsiteY1" fmla="*/ 0 h 1583322"/>
              <a:gd name="connsiteX2" fmla="*/ 2638871 w 2638871"/>
              <a:gd name="connsiteY2" fmla="*/ 1583322 h 1583322"/>
              <a:gd name="connsiteX3" fmla="*/ 0 w 2638871"/>
              <a:gd name="connsiteY3" fmla="*/ 1583322 h 1583322"/>
              <a:gd name="connsiteX4" fmla="*/ 0 w 2638871"/>
              <a:gd name="connsiteY4" fmla="*/ 0 h 158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8871" h="1583322">
                <a:moveTo>
                  <a:pt x="0" y="0"/>
                </a:moveTo>
                <a:lnTo>
                  <a:pt x="2638871" y="0"/>
                </a:lnTo>
                <a:lnTo>
                  <a:pt x="2638871" y="1583322"/>
                </a:lnTo>
                <a:lnTo>
                  <a:pt x="0" y="158332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2880" tIns="91440" rIns="182880" bIns="182880" numCol="1" spcCol="1270" anchor="t" anchorCtr="0">
            <a:noAutofit/>
          </a:bodyPr>
          <a:lstStyle/>
          <a:p>
            <a:pPr marL="0" lvl="0" indent="0" algn="l" defTabSz="889000"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1" kern="1200" dirty="0">
                <a:solidFill>
                  <a:schemeClr val="bg1"/>
                </a:solidFill>
              </a:rPr>
              <a:t>Values</a:t>
            </a:r>
            <a:r>
              <a:rPr lang="en-US" sz="2400" b="1" kern="1200" dirty="0">
                <a:solidFill>
                  <a:schemeClr val="tx2"/>
                </a:solidFill>
              </a:rPr>
              <a:t> </a:t>
            </a:r>
            <a:br>
              <a:rPr lang="en-US" sz="2400" b="1" kern="1200" dirty="0">
                <a:solidFill>
                  <a:schemeClr val="tx2"/>
                </a:solidFill>
              </a:rPr>
            </a:br>
            <a:r>
              <a:rPr lang="en-US" sz="2400" b="1" kern="1200" dirty="0">
                <a:solidFill>
                  <a:schemeClr val="accent1"/>
                </a:solidFill>
              </a:rPr>
              <a:t>more than ethics &amp; integrity</a:t>
            </a:r>
          </a:p>
          <a:p>
            <a:pPr marL="0" lvl="1" indent="-171450" algn="l" defTabSz="711200">
              <a:spcBef>
                <a:spcPct val="0"/>
              </a:spcBef>
              <a:spcAft>
                <a:spcPts val="100"/>
              </a:spcAft>
              <a:buChar char="•"/>
            </a:pPr>
            <a:r>
              <a:rPr lang="en-US" kern="1200" dirty="0">
                <a:solidFill>
                  <a:schemeClr val="bg1"/>
                </a:solidFill>
              </a:rPr>
              <a:t>Stewardship</a:t>
            </a:r>
          </a:p>
          <a:p>
            <a:pPr marL="0" lvl="1" indent="-171450" algn="l" defTabSz="711200">
              <a:spcBef>
                <a:spcPct val="0"/>
              </a:spcBef>
              <a:spcAft>
                <a:spcPts val="100"/>
              </a:spcAft>
              <a:buChar char="•"/>
            </a:pPr>
            <a:r>
              <a:rPr lang="en-US" kern="1200" dirty="0">
                <a:solidFill>
                  <a:schemeClr val="bg1"/>
                </a:solidFill>
              </a:rPr>
              <a:t>Servant Leadership</a:t>
            </a:r>
          </a:p>
          <a:p>
            <a:pPr marL="0" lvl="1" indent="-171450" algn="l" defTabSz="711200">
              <a:spcBef>
                <a:spcPct val="0"/>
              </a:spcBef>
              <a:spcAft>
                <a:spcPts val="100"/>
              </a:spcAft>
              <a:buChar char="•"/>
            </a:pPr>
            <a:r>
              <a:rPr lang="en-US" kern="1200" dirty="0">
                <a:solidFill>
                  <a:schemeClr val="bg1"/>
                </a:solidFill>
              </a:rPr>
              <a:t>Sacrifice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146A8C-5CB0-174C-989E-81E3241EE29F}"/>
              </a:ext>
            </a:extLst>
          </p:cNvPr>
          <p:cNvSpPr txBox="1"/>
          <p:nvPr/>
        </p:nvSpPr>
        <p:spPr>
          <a:xfrm>
            <a:off x="1025832" y="3429000"/>
            <a:ext cx="10829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Trideum Corporation is a small business headquartered in </a:t>
            </a:r>
            <a:b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Huntsville, Alabama with approximately 400 employees.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50DB68-ABCF-A646-9B11-DA432E9D80A1}"/>
              </a:ext>
            </a:extLst>
          </p:cNvPr>
          <p:cNvSpPr txBox="1"/>
          <p:nvPr/>
        </p:nvSpPr>
        <p:spPr>
          <a:xfrm>
            <a:off x="1025832" y="4365522"/>
            <a:ext cx="10407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Highly qualified professionals, using proven processes and methods.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3DFC75-48AD-AA41-B4F0-290543CA7A30}"/>
              </a:ext>
            </a:extLst>
          </p:cNvPr>
          <p:cNvSpPr/>
          <p:nvPr/>
        </p:nvSpPr>
        <p:spPr>
          <a:xfrm>
            <a:off x="1367676" y="4945624"/>
            <a:ext cx="16761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25%</a:t>
            </a:r>
          </a:p>
          <a:p>
            <a:pPr algn="ctr"/>
            <a:r>
              <a:rPr lang="en-US" b="1" dirty="0"/>
              <a:t>Have Advanced Degrees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7B0C71-5204-BB4A-9E08-73445AF3035C}"/>
              </a:ext>
            </a:extLst>
          </p:cNvPr>
          <p:cNvSpPr/>
          <p:nvPr/>
        </p:nvSpPr>
        <p:spPr>
          <a:xfrm>
            <a:off x="3646111" y="4945624"/>
            <a:ext cx="244988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60% +</a:t>
            </a:r>
          </a:p>
          <a:p>
            <a:pPr algn="ctr"/>
            <a:r>
              <a:rPr lang="en-US" b="1" dirty="0"/>
              <a:t>Served in the </a:t>
            </a:r>
            <a:br>
              <a:rPr lang="en-US" b="1" dirty="0"/>
            </a:br>
            <a:r>
              <a:rPr lang="en-US" b="1" dirty="0"/>
              <a:t>Military or Government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25A079-FD1A-9F48-8BD3-1DBC04868EA2}"/>
              </a:ext>
            </a:extLst>
          </p:cNvPr>
          <p:cNvSpPr/>
          <p:nvPr/>
        </p:nvSpPr>
        <p:spPr>
          <a:xfrm>
            <a:off x="6675550" y="4945624"/>
            <a:ext cx="203561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92%</a:t>
            </a:r>
          </a:p>
          <a:p>
            <a:pPr algn="ctr"/>
            <a:r>
              <a:rPr lang="en-US" b="1" dirty="0"/>
              <a:t>Hold Active Security Clearances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01FCCE-6169-7A44-9ABD-8F4C05DD957B}"/>
              </a:ext>
            </a:extLst>
          </p:cNvPr>
          <p:cNvCxnSpPr/>
          <p:nvPr/>
        </p:nvCxnSpPr>
        <p:spPr>
          <a:xfrm>
            <a:off x="3346704" y="4997380"/>
            <a:ext cx="0" cy="11291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3DD91CB-8217-2F41-97B3-5F191955F2EE}"/>
              </a:ext>
            </a:extLst>
          </p:cNvPr>
          <p:cNvCxnSpPr/>
          <p:nvPr/>
        </p:nvCxnSpPr>
        <p:spPr>
          <a:xfrm>
            <a:off x="6382512" y="4997380"/>
            <a:ext cx="0" cy="11291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F697E8ED-89B7-BC4A-9AD1-6DD8DC5063B9}"/>
              </a:ext>
            </a:extLst>
          </p:cNvPr>
          <p:cNvSpPr/>
          <p:nvPr/>
        </p:nvSpPr>
        <p:spPr>
          <a:xfrm>
            <a:off x="9245013" y="4945624"/>
            <a:ext cx="218814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75%</a:t>
            </a:r>
          </a:p>
          <a:p>
            <a:pPr algn="ctr"/>
            <a:r>
              <a:rPr lang="en-US" b="1" dirty="0"/>
              <a:t>Are Actively Involved in their Communities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0F01662-666E-DA43-A97F-64B54ED0157A}"/>
              </a:ext>
            </a:extLst>
          </p:cNvPr>
          <p:cNvCxnSpPr/>
          <p:nvPr/>
        </p:nvCxnSpPr>
        <p:spPr>
          <a:xfrm>
            <a:off x="8951976" y="4997380"/>
            <a:ext cx="0" cy="11291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1B7631A-72E7-50D0-C275-F2319EAD2EBF}"/>
              </a:ext>
            </a:extLst>
          </p:cNvPr>
          <p:cNvSpPr txBox="1">
            <a:spLocks/>
          </p:cNvSpPr>
          <p:nvPr/>
        </p:nvSpPr>
        <p:spPr>
          <a:xfrm>
            <a:off x="4279271" y="6484139"/>
            <a:ext cx="79834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UNCLASSIFIED // For Public Release</a:t>
            </a:r>
          </a:p>
        </p:txBody>
      </p:sp>
    </p:spTree>
    <p:extLst>
      <p:ext uri="{BB962C8B-B14F-4D97-AF65-F5344CB8AC3E}">
        <p14:creationId xmlns:p14="http://schemas.microsoft.com/office/powerpoint/2010/main" val="1423272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A9EADCC6-8CC8-A541-BBED-D65C5C01C93E}"/>
              </a:ext>
            </a:extLst>
          </p:cNvPr>
          <p:cNvSpPr/>
          <p:nvPr/>
        </p:nvSpPr>
        <p:spPr>
          <a:xfrm>
            <a:off x="9660491" y="4703094"/>
            <a:ext cx="2531508" cy="1301466"/>
          </a:xfrm>
          <a:custGeom>
            <a:avLst/>
            <a:gdLst>
              <a:gd name="connsiteX0" fmla="*/ 0 w 2625484"/>
              <a:gd name="connsiteY0" fmla="*/ 0 h 1575290"/>
              <a:gd name="connsiteX1" fmla="*/ 2625484 w 2625484"/>
              <a:gd name="connsiteY1" fmla="*/ 0 h 1575290"/>
              <a:gd name="connsiteX2" fmla="*/ 2625484 w 2625484"/>
              <a:gd name="connsiteY2" fmla="*/ 1575290 h 1575290"/>
              <a:gd name="connsiteX3" fmla="*/ 0 w 2625484"/>
              <a:gd name="connsiteY3" fmla="*/ 1575290 h 1575290"/>
              <a:gd name="connsiteX4" fmla="*/ 0 w 2625484"/>
              <a:gd name="connsiteY4" fmla="*/ 0 h 157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5484" h="1575290">
                <a:moveTo>
                  <a:pt x="0" y="0"/>
                </a:moveTo>
                <a:lnTo>
                  <a:pt x="2625484" y="0"/>
                </a:lnTo>
                <a:lnTo>
                  <a:pt x="2625484" y="1575290"/>
                </a:lnTo>
                <a:lnTo>
                  <a:pt x="0" y="1575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9144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bg1"/>
                </a:solidFill>
              </a:rPr>
              <a:t>Satellite offices </a:t>
            </a:r>
            <a:br>
              <a:rPr lang="en-US" sz="2000" kern="1200" dirty="0">
                <a:solidFill>
                  <a:schemeClr val="bg1"/>
                </a:solidFill>
              </a:rPr>
            </a:br>
            <a:r>
              <a:rPr lang="en-US" sz="2000" kern="1200" dirty="0">
                <a:solidFill>
                  <a:schemeClr val="bg1"/>
                </a:solidFill>
              </a:rPr>
              <a:t>in El Paso, Killeen, </a:t>
            </a:r>
            <a:br>
              <a:rPr lang="en-US" sz="2000" kern="1200" dirty="0">
                <a:solidFill>
                  <a:schemeClr val="bg1"/>
                </a:solidFill>
              </a:rPr>
            </a:br>
            <a:r>
              <a:rPr lang="en-US" sz="2000" kern="1200" dirty="0">
                <a:solidFill>
                  <a:schemeClr val="bg1"/>
                </a:solidFill>
              </a:rPr>
              <a:t>and Leavenworth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4C5D9E-D645-7742-889E-FD886707F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2213"/>
          </a:xfrm>
        </p:spPr>
        <p:txBody>
          <a:bodyPr>
            <a:normAutofit/>
          </a:bodyPr>
          <a:lstStyle/>
          <a:p>
            <a:r>
              <a:rPr lang="en-US" dirty="0"/>
              <a:t>Trideum Locations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2DC3F-CE60-8F42-9E01-94C8C32A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©Trideum Corporation | Company Proprietary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57903A31-72AF-5942-BD6A-E617D4420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423E-4CAB-0243-90C3-82C38DD2790B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C9F301-CD3A-3746-8518-D951BDF61053}"/>
              </a:ext>
            </a:extLst>
          </p:cNvPr>
          <p:cNvSpPr/>
          <p:nvPr/>
        </p:nvSpPr>
        <p:spPr>
          <a:xfrm>
            <a:off x="4885451" y="274345"/>
            <a:ext cx="5111209" cy="5538481"/>
          </a:xfrm>
          <a:prstGeom prst="rect">
            <a:avLst/>
          </a:prstGeom>
          <a:noFill/>
        </p:spPr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53D4F0E-7EA2-1244-8664-907BC446A4B8}"/>
              </a:ext>
            </a:extLst>
          </p:cNvPr>
          <p:cNvSpPr/>
          <p:nvPr/>
        </p:nvSpPr>
        <p:spPr>
          <a:xfrm>
            <a:off x="9660491" y="1564640"/>
            <a:ext cx="2531508" cy="1943085"/>
          </a:xfrm>
          <a:custGeom>
            <a:avLst/>
            <a:gdLst>
              <a:gd name="connsiteX0" fmla="*/ 0 w 2625484"/>
              <a:gd name="connsiteY0" fmla="*/ 0 h 1859220"/>
              <a:gd name="connsiteX1" fmla="*/ 2625484 w 2625484"/>
              <a:gd name="connsiteY1" fmla="*/ 0 h 1859220"/>
              <a:gd name="connsiteX2" fmla="*/ 2625484 w 2625484"/>
              <a:gd name="connsiteY2" fmla="*/ 1859220 h 1859220"/>
              <a:gd name="connsiteX3" fmla="*/ 0 w 2625484"/>
              <a:gd name="connsiteY3" fmla="*/ 1859220 h 1859220"/>
              <a:gd name="connsiteX4" fmla="*/ 0 w 2625484"/>
              <a:gd name="connsiteY4" fmla="*/ 0 h 185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5484" h="1859220">
                <a:moveTo>
                  <a:pt x="0" y="0"/>
                </a:moveTo>
                <a:lnTo>
                  <a:pt x="2625484" y="0"/>
                </a:lnTo>
                <a:lnTo>
                  <a:pt x="2625484" y="1859220"/>
                </a:lnTo>
                <a:lnTo>
                  <a:pt x="0" y="1859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9144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bg1"/>
                </a:solidFill>
              </a:rPr>
              <a:t>Operating 40+ contracts in </a:t>
            </a:r>
            <a:br>
              <a:rPr lang="en-US" sz="2000" kern="1200" dirty="0">
                <a:solidFill>
                  <a:schemeClr val="bg1"/>
                </a:solidFill>
              </a:rPr>
            </a:br>
            <a:r>
              <a:rPr lang="en-US" sz="2000" kern="1200" dirty="0">
                <a:solidFill>
                  <a:schemeClr val="bg1"/>
                </a:solidFill>
              </a:rPr>
              <a:t>24 States, </a:t>
            </a:r>
            <a:br>
              <a:rPr lang="en-US" sz="2000" kern="1200" dirty="0">
                <a:solidFill>
                  <a:schemeClr val="bg1"/>
                </a:solidFill>
              </a:rPr>
            </a:br>
            <a:r>
              <a:rPr lang="en-US" sz="2000" kern="1200" dirty="0">
                <a:solidFill>
                  <a:schemeClr val="bg1"/>
                </a:solidFill>
              </a:rPr>
              <a:t>Washington D.C., </a:t>
            </a:r>
            <a:br>
              <a:rPr lang="en-US" sz="2000" kern="1200" dirty="0">
                <a:solidFill>
                  <a:schemeClr val="bg1"/>
                </a:solidFill>
              </a:rPr>
            </a:br>
            <a:r>
              <a:rPr lang="en-US" sz="2000" kern="1200" dirty="0">
                <a:solidFill>
                  <a:schemeClr val="bg1"/>
                </a:solidFill>
              </a:rPr>
              <a:t>and Kuwait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3338998C-5204-E349-802E-D83A0E3D965F}"/>
              </a:ext>
            </a:extLst>
          </p:cNvPr>
          <p:cNvSpPr/>
          <p:nvPr/>
        </p:nvSpPr>
        <p:spPr>
          <a:xfrm>
            <a:off x="9660491" y="3602627"/>
            <a:ext cx="2531508" cy="984196"/>
          </a:xfrm>
          <a:custGeom>
            <a:avLst/>
            <a:gdLst>
              <a:gd name="connsiteX0" fmla="*/ 0 w 2625484"/>
              <a:gd name="connsiteY0" fmla="*/ 0 h 1575290"/>
              <a:gd name="connsiteX1" fmla="*/ 2625484 w 2625484"/>
              <a:gd name="connsiteY1" fmla="*/ 0 h 1575290"/>
              <a:gd name="connsiteX2" fmla="*/ 2625484 w 2625484"/>
              <a:gd name="connsiteY2" fmla="*/ 1575290 h 1575290"/>
              <a:gd name="connsiteX3" fmla="*/ 0 w 2625484"/>
              <a:gd name="connsiteY3" fmla="*/ 1575290 h 1575290"/>
              <a:gd name="connsiteX4" fmla="*/ 0 w 2625484"/>
              <a:gd name="connsiteY4" fmla="*/ 0 h 1575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5484" h="1575290">
                <a:moveTo>
                  <a:pt x="0" y="0"/>
                </a:moveTo>
                <a:lnTo>
                  <a:pt x="2625484" y="0"/>
                </a:lnTo>
                <a:lnTo>
                  <a:pt x="2625484" y="1575290"/>
                </a:lnTo>
                <a:lnTo>
                  <a:pt x="0" y="1575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91440" lvl="0" indent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bg1"/>
                </a:solidFill>
              </a:rPr>
              <a:t>Headquarters </a:t>
            </a:r>
            <a:br>
              <a:rPr lang="en-US" sz="2000" kern="1200" dirty="0">
                <a:solidFill>
                  <a:schemeClr val="bg1"/>
                </a:solidFill>
              </a:rPr>
            </a:br>
            <a:r>
              <a:rPr lang="en-US" sz="2000" kern="1200" dirty="0">
                <a:solidFill>
                  <a:schemeClr val="bg1"/>
                </a:solidFill>
              </a:rPr>
              <a:t>in Huntsville, AL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575583B1-F638-414D-BCFC-D69A93A6B878}"/>
              </a:ext>
            </a:extLst>
          </p:cNvPr>
          <p:cNvGrpSpPr/>
          <p:nvPr/>
        </p:nvGrpSpPr>
        <p:grpSpPr>
          <a:xfrm>
            <a:off x="744506" y="1246695"/>
            <a:ext cx="8682228" cy="5050297"/>
            <a:chOff x="2165730" y="1382058"/>
            <a:chExt cx="8682228" cy="5050297"/>
          </a:xfrm>
        </p:grpSpPr>
        <p:grpSp>
          <p:nvGrpSpPr>
            <p:cNvPr id="143" name="object 5">
              <a:extLst>
                <a:ext uri="{FF2B5EF4-FFF2-40B4-BE49-F238E27FC236}">
                  <a16:creationId xmlns:a16="http://schemas.microsoft.com/office/drawing/2014/main" id="{E92DF0F0-757E-B545-BE1C-54CAF436842B}"/>
                </a:ext>
              </a:extLst>
            </p:cNvPr>
            <p:cNvGrpSpPr/>
            <p:nvPr/>
          </p:nvGrpSpPr>
          <p:grpSpPr>
            <a:xfrm>
              <a:off x="2348529" y="1382058"/>
              <a:ext cx="8247842" cy="5050297"/>
              <a:chOff x="2348529" y="1382058"/>
              <a:chExt cx="8247842" cy="5050297"/>
            </a:xfrm>
          </p:grpSpPr>
          <p:pic>
            <p:nvPicPr>
              <p:cNvPr id="175" name="object 6">
                <a:extLst>
                  <a:ext uri="{FF2B5EF4-FFF2-40B4-BE49-F238E27FC236}">
                    <a16:creationId xmlns:a16="http://schemas.microsoft.com/office/drawing/2014/main" id="{26C928A2-3C80-B449-8C4F-24BD7751842E}"/>
                  </a:ext>
                </a:extLst>
              </p:cNvPr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48529" y="1382058"/>
                <a:ext cx="7874417" cy="5050297"/>
              </a:xfrm>
              <a:prstGeom prst="rect">
                <a:avLst/>
              </a:prstGeom>
            </p:spPr>
          </p:pic>
          <p:sp>
            <p:nvSpPr>
              <p:cNvPr id="176" name="object 10">
                <a:extLst>
                  <a:ext uri="{FF2B5EF4-FFF2-40B4-BE49-F238E27FC236}">
                    <a16:creationId xmlns:a16="http://schemas.microsoft.com/office/drawing/2014/main" id="{51B712B2-BEFF-9148-86EB-FE18DE1A2F2D}"/>
                  </a:ext>
                </a:extLst>
              </p:cNvPr>
              <p:cNvSpPr/>
              <p:nvPr/>
            </p:nvSpPr>
            <p:spPr>
              <a:xfrm>
                <a:off x="8647953" y="5388863"/>
                <a:ext cx="239395" cy="407034"/>
              </a:xfrm>
              <a:custGeom>
                <a:avLst/>
                <a:gdLst/>
                <a:ahLst/>
                <a:cxnLst/>
                <a:rect l="l" t="t" r="r" b="b"/>
                <a:pathLst>
                  <a:path w="239395" h="407035">
                    <a:moveTo>
                      <a:pt x="119618" y="0"/>
                    </a:moveTo>
                    <a:lnTo>
                      <a:pt x="63357" y="14493"/>
                    </a:lnTo>
                    <a:lnTo>
                      <a:pt x="20050" y="54991"/>
                    </a:lnTo>
                    <a:lnTo>
                      <a:pt x="0" y="111585"/>
                    </a:lnTo>
                    <a:lnTo>
                      <a:pt x="244" y="141876"/>
                    </a:lnTo>
                    <a:lnTo>
                      <a:pt x="7477" y="171704"/>
                    </a:lnTo>
                    <a:lnTo>
                      <a:pt x="62087" y="297395"/>
                    </a:lnTo>
                    <a:lnTo>
                      <a:pt x="109204" y="400329"/>
                    </a:lnTo>
                    <a:lnTo>
                      <a:pt x="110982" y="404520"/>
                    </a:lnTo>
                    <a:lnTo>
                      <a:pt x="115046" y="406908"/>
                    </a:lnTo>
                    <a:lnTo>
                      <a:pt x="124190" y="406908"/>
                    </a:lnTo>
                    <a:lnTo>
                      <a:pt x="128254" y="404520"/>
                    </a:lnTo>
                    <a:lnTo>
                      <a:pt x="130032" y="400329"/>
                    </a:lnTo>
                    <a:lnTo>
                      <a:pt x="177149" y="297395"/>
                    </a:lnTo>
                    <a:lnTo>
                      <a:pt x="228338" y="179578"/>
                    </a:lnTo>
                    <a:lnTo>
                      <a:pt x="119618" y="179578"/>
                    </a:lnTo>
                    <a:lnTo>
                      <a:pt x="99413" y="175359"/>
                    </a:lnTo>
                    <a:lnTo>
                      <a:pt x="82946" y="163830"/>
                    </a:lnTo>
                    <a:lnTo>
                      <a:pt x="71862" y="146681"/>
                    </a:lnTo>
                    <a:lnTo>
                      <a:pt x="67802" y="125603"/>
                    </a:lnTo>
                    <a:lnTo>
                      <a:pt x="71862" y="104598"/>
                    </a:lnTo>
                    <a:lnTo>
                      <a:pt x="82946" y="87487"/>
                    </a:lnTo>
                    <a:lnTo>
                      <a:pt x="99413" y="75971"/>
                    </a:lnTo>
                    <a:lnTo>
                      <a:pt x="119618" y="71755"/>
                    </a:lnTo>
                    <a:lnTo>
                      <a:pt x="227457" y="71755"/>
                    </a:lnTo>
                    <a:lnTo>
                      <a:pt x="219186" y="54991"/>
                    </a:lnTo>
                    <a:lnTo>
                      <a:pt x="199717" y="31771"/>
                    </a:lnTo>
                    <a:lnTo>
                      <a:pt x="175831" y="14493"/>
                    </a:lnTo>
                    <a:lnTo>
                      <a:pt x="148730" y="3716"/>
                    </a:lnTo>
                    <a:lnTo>
                      <a:pt x="119618" y="0"/>
                    </a:lnTo>
                    <a:close/>
                  </a:path>
                  <a:path w="239395" h="407035">
                    <a:moveTo>
                      <a:pt x="227457" y="71755"/>
                    </a:moveTo>
                    <a:lnTo>
                      <a:pt x="119618" y="71755"/>
                    </a:lnTo>
                    <a:lnTo>
                      <a:pt x="139823" y="75971"/>
                    </a:lnTo>
                    <a:lnTo>
                      <a:pt x="156289" y="87487"/>
                    </a:lnTo>
                    <a:lnTo>
                      <a:pt x="167374" y="104598"/>
                    </a:lnTo>
                    <a:lnTo>
                      <a:pt x="171434" y="125603"/>
                    </a:lnTo>
                    <a:lnTo>
                      <a:pt x="167374" y="146681"/>
                    </a:lnTo>
                    <a:lnTo>
                      <a:pt x="156289" y="163830"/>
                    </a:lnTo>
                    <a:lnTo>
                      <a:pt x="139823" y="175359"/>
                    </a:lnTo>
                    <a:lnTo>
                      <a:pt x="119618" y="179578"/>
                    </a:lnTo>
                    <a:lnTo>
                      <a:pt x="228338" y="179578"/>
                    </a:lnTo>
                    <a:lnTo>
                      <a:pt x="231759" y="171704"/>
                    </a:lnTo>
                    <a:lnTo>
                      <a:pt x="238992" y="141876"/>
                    </a:lnTo>
                    <a:lnTo>
                      <a:pt x="239236" y="111585"/>
                    </a:lnTo>
                    <a:lnTo>
                      <a:pt x="232598" y="82174"/>
                    </a:lnTo>
                    <a:lnTo>
                      <a:pt x="227457" y="71755"/>
                    </a:lnTo>
                    <a:close/>
                  </a:path>
                </a:pathLst>
              </a:custGeom>
              <a:solidFill>
                <a:srgbClr val="C8602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77" name="object 11">
                <a:extLst>
                  <a:ext uri="{FF2B5EF4-FFF2-40B4-BE49-F238E27FC236}">
                    <a16:creationId xmlns:a16="http://schemas.microsoft.com/office/drawing/2014/main" id="{A592A0C2-3E97-804F-8D86-52FC8978D63E}"/>
                  </a:ext>
                </a:extLst>
              </p:cNvPr>
              <p:cNvPicPr/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09405" y="5454268"/>
                <a:ext cx="116332" cy="120522"/>
              </a:xfrm>
              <a:prstGeom prst="rect">
                <a:avLst/>
              </a:prstGeom>
            </p:spPr>
          </p:pic>
          <p:sp>
            <p:nvSpPr>
              <p:cNvPr id="178" name="object 12">
                <a:extLst>
                  <a:ext uri="{FF2B5EF4-FFF2-40B4-BE49-F238E27FC236}">
                    <a16:creationId xmlns:a16="http://schemas.microsoft.com/office/drawing/2014/main" id="{8F45675F-F502-0C4A-976C-B7F2FC9952F4}"/>
                  </a:ext>
                </a:extLst>
              </p:cNvPr>
              <p:cNvSpPr/>
              <p:nvPr/>
            </p:nvSpPr>
            <p:spPr>
              <a:xfrm>
                <a:off x="8647953" y="5388863"/>
                <a:ext cx="239395" cy="407034"/>
              </a:xfrm>
              <a:custGeom>
                <a:avLst/>
                <a:gdLst/>
                <a:ahLst/>
                <a:cxnLst/>
                <a:rect l="l" t="t" r="r" b="b"/>
                <a:pathLst>
                  <a:path w="239395" h="407035">
                    <a:moveTo>
                      <a:pt x="119618" y="0"/>
                    </a:moveTo>
                    <a:lnTo>
                      <a:pt x="63357" y="14493"/>
                    </a:lnTo>
                    <a:lnTo>
                      <a:pt x="20050" y="54991"/>
                    </a:lnTo>
                    <a:lnTo>
                      <a:pt x="0" y="111585"/>
                    </a:lnTo>
                    <a:lnTo>
                      <a:pt x="244" y="141876"/>
                    </a:lnTo>
                    <a:lnTo>
                      <a:pt x="7477" y="171704"/>
                    </a:lnTo>
                    <a:lnTo>
                      <a:pt x="62087" y="297395"/>
                    </a:lnTo>
                    <a:lnTo>
                      <a:pt x="109204" y="400329"/>
                    </a:lnTo>
                    <a:lnTo>
                      <a:pt x="110982" y="404520"/>
                    </a:lnTo>
                    <a:lnTo>
                      <a:pt x="115046" y="406908"/>
                    </a:lnTo>
                    <a:lnTo>
                      <a:pt x="119618" y="406908"/>
                    </a:lnTo>
                    <a:lnTo>
                      <a:pt x="124190" y="406908"/>
                    </a:lnTo>
                    <a:lnTo>
                      <a:pt x="128254" y="404520"/>
                    </a:lnTo>
                    <a:lnTo>
                      <a:pt x="130032" y="400329"/>
                    </a:lnTo>
                    <a:lnTo>
                      <a:pt x="177149" y="297395"/>
                    </a:lnTo>
                    <a:lnTo>
                      <a:pt x="231759" y="171704"/>
                    </a:lnTo>
                    <a:lnTo>
                      <a:pt x="238992" y="141876"/>
                    </a:lnTo>
                    <a:lnTo>
                      <a:pt x="239236" y="111585"/>
                    </a:lnTo>
                    <a:lnTo>
                      <a:pt x="232598" y="82174"/>
                    </a:lnTo>
                    <a:lnTo>
                      <a:pt x="219186" y="54991"/>
                    </a:lnTo>
                    <a:lnTo>
                      <a:pt x="199717" y="31771"/>
                    </a:lnTo>
                    <a:lnTo>
                      <a:pt x="175831" y="14493"/>
                    </a:lnTo>
                    <a:lnTo>
                      <a:pt x="148730" y="3716"/>
                    </a:lnTo>
                    <a:lnTo>
                      <a:pt x="119618" y="0"/>
                    </a:lnTo>
                    <a:close/>
                  </a:path>
                </a:pathLst>
              </a:custGeom>
              <a:ln w="12700">
                <a:solidFill>
                  <a:srgbClr val="F7F8F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9" name="object 13">
                <a:extLst>
                  <a:ext uri="{FF2B5EF4-FFF2-40B4-BE49-F238E27FC236}">
                    <a16:creationId xmlns:a16="http://schemas.microsoft.com/office/drawing/2014/main" id="{070F6401-8165-974B-9BF6-899F97786FB4}"/>
                  </a:ext>
                </a:extLst>
              </p:cNvPr>
              <p:cNvSpPr/>
              <p:nvPr/>
            </p:nvSpPr>
            <p:spPr>
              <a:xfrm>
                <a:off x="3960129" y="4620768"/>
                <a:ext cx="239395" cy="407034"/>
              </a:xfrm>
              <a:custGeom>
                <a:avLst/>
                <a:gdLst/>
                <a:ahLst/>
                <a:cxnLst/>
                <a:rect l="l" t="t" r="r" b="b"/>
                <a:pathLst>
                  <a:path w="239395" h="407035">
                    <a:moveTo>
                      <a:pt x="119618" y="0"/>
                    </a:moveTo>
                    <a:lnTo>
                      <a:pt x="63357" y="14493"/>
                    </a:lnTo>
                    <a:lnTo>
                      <a:pt x="20050" y="54990"/>
                    </a:lnTo>
                    <a:lnTo>
                      <a:pt x="0" y="111585"/>
                    </a:lnTo>
                    <a:lnTo>
                      <a:pt x="244" y="141876"/>
                    </a:lnTo>
                    <a:lnTo>
                      <a:pt x="7477" y="171703"/>
                    </a:lnTo>
                    <a:lnTo>
                      <a:pt x="62087" y="297433"/>
                    </a:lnTo>
                    <a:lnTo>
                      <a:pt x="109204" y="400303"/>
                    </a:lnTo>
                    <a:lnTo>
                      <a:pt x="110982" y="404494"/>
                    </a:lnTo>
                    <a:lnTo>
                      <a:pt x="115046" y="406907"/>
                    </a:lnTo>
                    <a:lnTo>
                      <a:pt x="124190" y="406907"/>
                    </a:lnTo>
                    <a:lnTo>
                      <a:pt x="128254" y="404494"/>
                    </a:lnTo>
                    <a:lnTo>
                      <a:pt x="130032" y="400303"/>
                    </a:lnTo>
                    <a:lnTo>
                      <a:pt x="177149" y="297433"/>
                    </a:lnTo>
                    <a:lnTo>
                      <a:pt x="228339" y="179577"/>
                    </a:lnTo>
                    <a:lnTo>
                      <a:pt x="119618" y="179577"/>
                    </a:lnTo>
                    <a:lnTo>
                      <a:pt x="99413" y="175359"/>
                    </a:lnTo>
                    <a:lnTo>
                      <a:pt x="82946" y="163829"/>
                    </a:lnTo>
                    <a:lnTo>
                      <a:pt x="71862" y="146681"/>
                    </a:lnTo>
                    <a:lnTo>
                      <a:pt x="67802" y="125602"/>
                    </a:lnTo>
                    <a:lnTo>
                      <a:pt x="71862" y="104598"/>
                    </a:lnTo>
                    <a:lnTo>
                      <a:pt x="82946" y="87487"/>
                    </a:lnTo>
                    <a:lnTo>
                      <a:pt x="99413" y="75971"/>
                    </a:lnTo>
                    <a:lnTo>
                      <a:pt x="119618" y="71754"/>
                    </a:lnTo>
                    <a:lnTo>
                      <a:pt x="227457" y="71754"/>
                    </a:lnTo>
                    <a:lnTo>
                      <a:pt x="219186" y="54990"/>
                    </a:lnTo>
                    <a:lnTo>
                      <a:pt x="199735" y="31771"/>
                    </a:lnTo>
                    <a:lnTo>
                      <a:pt x="175879" y="14493"/>
                    </a:lnTo>
                    <a:lnTo>
                      <a:pt x="148784" y="3716"/>
                    </a:lnTo>
                    <a:lnTo>
                      <a:pt x="119618" y="0"/>
                    </a:lnTo>
                    <a:close/>
                  </a:path>
                  <a:path w="239395" h="407035">
                    <a:moveTo>
                      <a:pt x="227457" y="71754"/>
                    </a:moveTo>
                    <a:lnTo>
                      <a:pt x="119618" y="71754"/>
                    </a:lnTo>
                    <a:lnTo>
                      <a:pt x="139823" y="75971"/>
                    </a:lnTo>
                    <a:lnTo>
                      <a:pt x="156289" y="87487"/>
                    </a:lnTo>
                    <a:lnTo>
                      <a:pt x="167374" y="104598"/>
                    </a:lnTo>
                    <a:lnTo>
                      <a:pt x="171434" y="125602"/>
                    </a:lnTo>
                    <a:lnTo>
                      <a:pt x="167374" y="146681"/>
                    </a:lnTo>
                    <a:lnTo>
                      <a:pt x="156289" y="163829"/>
                    </a:lnTo>
                    <a:lnTo>
                      <a:pt x="139823" y="175359"/>
                    </a:lnTo>
                    <a:lnTo>
                      <a:pt x="119618" y="179577"/>
                    </a:lnTo>
                    <a:lnTo>
                      <a:pt x="228339" y="179577"/>
                    </a:lnTo>
                    <a:lnTo>
                      <a:pt x="231759" y="171703"/>
                    </a:lnTo>
                    <a:lnTo>
                      <a:pt x="238992" y="141876"/>
                    </a:lnTo>
                    <a:lnTo>
                      <a:pt x="239236" y="111585"/>
                    </a:lnTo>
                    <a:lnTo>
                      <a:pt x="232598" y="82174"/>
                    </a:lnTo>
                    <a:lnTo>
                      <a:pt x="227457" y="71754"/>
                    </a:lnTo>
                    <a:close/>
                  </a:path>
                </a:pathLst>
              </a:custGeom>
              <a:solidFill>
                <a:srgbClr val="C8602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80" name="object 14">
                <a:extLst>
                  <a:ext uri="{FF2B5EF4-FFF2-40B4-BE49-F238E27FC236}">
                    <a16:creationId xmlns:a16="http://schemas.microsoft.com/office/drawing/2014/main" id="{D2937B26-00BC-A24F-BBAC-56AA5FA844A4}"/>
                  </a:ext>
                </a:extLst>
              </p:cNvPr>
              <p:cNvPicPr/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21582" y="4686173"/>
                <a:ext cx="116331" cy="120522"/>
              </a:xfrm>
              <a:prstGeom prst="rect">
                <a:avLst/>
              </a:prstGeom>
            </p:spPr>
          </p:pic>
          <p:sp>
            <p:nvSpPr>
              <p:cNvPr id="181" name="object 15">
                <a:extLst>
                  <a:ext uri="{FF2B5EF4-FFF2-40B4-BE49-F238E27FC236}">
                    <a16:creationId xmlns:a16="http://schemas.microsoft.com/office/drawing/2014/main" id="{0BC60351-8417-504A-8782-5A098866CB39}"/>
                  </a:ext>
                </a:extLst>
              </p:cNvPr>
              <p:cNvSpPr/>
              <p:nvPr/>
            </p:nvSpPr>
            <p:spPr>
              <a:xfrm>
                <a:off x="3960129" y="4620768"/>
                <a:ext cx="239395" cy="407034"/>
              </a:xfrm>
              <a:custGeom>
                <a:avLst/>
                <a:gdLst/>
                <a:ahLst/>
                <a:cxnLst/>
                <a:rect l="l" t="t" r="r" b="b"/>
                <a:pathLst>
                  <a:path w="239395" h="407035">
                    <a:moveTo>
                      <a:pt x="119618" y="0"/>
                    </a:moveTo>
                    <a:lnTo>
                      <a:pt x="63357" y="14493"/>
                    </a:lnTo>
                    <a:lnTo>
                      <a:pt x="20050" y="54990"/>
                    </a:lnTo>
                    <a:lnTo>
                      <a:pt x="0" y="111585"/>
                    </a:lnTo>
                    <a:lnTo>
                      <a:pt x="244" y="141876"/>
                    </a:lnTo>
                    <a:lnTo>
                      <a:pt x="7477" y="171703"/>
                    </a:lnTo>
                    <a:lnTo>
                      <a:pt x="62087" y="297433"/>
                    </a:lnTo>
                    <a:lnTo>
                      <a:pt x="109204" y="400303"/>
                    </a:lnTo>
                    <a:lnTo>
                      <a:pt x="110982" y="404494"/>
                    </a:lnTo>
                    <a:lnTo>
                      <a:pt x="115046" y="406907"/>
                    </a:lnTo>
                    <a:lnTo>
                      <a:pt x="119618" y="406907"/>
                    </a:lnTo>
                    <a:lnTo>
                      <a:pt x="124190" y="406907"/>
                    </a:lnTo>
                    <a:lnTo>
                      <a:pt x="128254" y="404494"/>
                    </a:lnTo>
                    <a:lnTo>
                      <a:pt x="130032" y="400303"/>
                    </a:lnTo>
                    <a:lnTo>
                      <a:pt x="177149" y="297433"/>
                    </a:lnTo>
                    <a:lnTo>
                      <a:pt x="231759" y="171703"/>
                    </a:lnTo>
                    <a:lnTo>
                      <a:pt x="238992" y="141876"/>
                    </a:lnTo>
                    <a:lnTo>
                      <a:pt x="239236" y="111585"/>
                    </a:lnTo>
                    <a:lnTo>
                      <a:pt x="232598" y="82174"/>
                    </a:lnTo>
                    <a:lnTo>
                      <a:pt x="219186" y="54990"/>
                    </a:lnTo>
                    <a:lnTo>
                      <a:pt x="199735" y="31771"/>
                    </a:lnTo>
                    <a:lnTo>
                      <a:pt x="175879" y="14493"/>
                    </a:lnTo>
                    <a:lnTo>
                      <a:pt x="148784" y="3716"/>
                    </a:lnTo>
                    <a:lnTo>
                      <a:pt x="119618" y="0"/>
                    </a:lnTo>
                    <a:close/>
                  </a:path>
                </a:pathLst>
              </a:custGeom>
              <a:ln w="12700">
                <a:solidFill>
                  <a:srgbClr val="F7F8F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2" name="object 16">
                <a:extLst>
                  <a:ext uri="{FF2B5EF4-FFF2-40B4-BE49-F238E27FC236}">
                    <a16:creationId xmlns:a16="http://schemas.microsoft.com/office/drawing/2014/main" id="{34F985F4-15D0-2446-9073-5F77EF0C4AAD}"/>
                  </a:ext>
                </a:extLst>
              </p:cNvPr>
              <p:cNvSpPr/>
              <p:nvPr/>
            </p:nvSpPr>
            <p:spPr>
              <a:xfrm>
                <a:off x="7803641" y="2589275"/>
                <a:ext cx="241300" cy="407034"/>
              </a:xfrm>
              <a:custGeom>
                <a:avLst/>
                <a:gdLst/>
                <a:ahLst/>
                <a:cxnLst/>
                <a:rect l="l" t="t" r="r" b="b"/>
                <a:pathLst>
                  <a:path w="241300" h="407035">
                    <a:moveTo>
                      <a:pt x="120396" y="0"/>
                    </a:moveTo>
                    <a:lnTo>
                      <a:pt x="63833" y="14493"/>
                    </a:lnTo>
                    <a:lnTo>
                      <a:pt x="20320" y="54990"/>
                    </a:lnTo>
                    <a:lnTo>
                      <a:pt x="0" y="111585"/>
                    </a:lnTo>
                    <a:lnTo>
                      <a:pt x="210" y="141876"/>
                    </a:lnTo>
                    <a:lnTo>
                      <a:pt x="7493" y="171703"/>
                    </a:lnTo>
                    <a:lnTo>
                      <a:pt x="62484" y="297434"/>
                    </a:lnTo>
                    <a:lnTo>
                      <a:pt x="109982" y="400303"/>
                    </a:lnTo>
                    <a:lnTo>
                      <a:pt x="111760" y="404495"/>
                    </a:lnTo>
                    <a:lnTo>
                      <a:pt x="115824" y="406908"/>
                    </a:lnTo>
                    <a:lnTo>
                      <a:pt x="124968" y="406908"/>
                    </a:lnTo>
                    <a:lnTo>
                      <a:pt x="129032" y="404495"/>
                    </a:lnTo>
                    <a:lnTo>
                      <a:pt x="130810" y="400303"/>
                    </a:lnTo>
                    <a:lnTo>
                      <a:pt x="178308" y="297434"/>
                    </a:lnTo>
                    <a:lnTo>
                      <a:pt x="229855" y="179577"/>
                    </a:lnTo>
                    <a:lnTo>
                      <a:pt x="120396" y="179577"/>
                    </a:lnTo>
                    <a:lnTo>
                      <a:pt x="100044" y="175359"/>
                    </a:lnTo>
                    <a:lnTo>
                      <a:pt x="83502" y="163830"/>
                    </a:lnTo>
                    <a:lnTo>
                      <a:pt x="72390" y="146681"/>
                    </a:lnTo>
                    <a:lnTo>
                      <a:pt x="68326" y="125602"/>
                    </a:lnTo>
                    <a:lnTo>
                      <a:pt x="72390" y="104598"/>
                    </a:lnTo>
                    <a:lnTo>
                      <a:pt x="83502" y="87487"/>
                    </a:lnTo>
                    <a:lnTo>
                      <a:pt x="100044" y="75971"/>
                    </a:lnTo>
                    <a:lnTo>
                      <a:pt x="120396" y="71754"/>
                    </a:lnTo>
                    <a:lnTo>
                      <a:pt x="228844" y="71754"/>
                    </a:lnTo>
                    <a:lnTo>
                      <a:pt x="220472" y="54990"/>
                    </a:lnTo>
                    <a:lnTo>
                      <a:pt x="200959" y="31771"/>
                    </a:lnTo>
                    <a:lnTo>
                      <a:pt x="176958" y="14493"/>
                    </a:lnTo>
                    <a:lnTo>
                      <a:pt x="149695" y="3716"/>
                    </a:lnTo>
                    <a:lnTo>
                      <a:pt x="120396" y="0"/>
                    </a:lnTo>
                    <a:close/>
                  </a:path>
                  <a:path w="241300" h="407035">
                    <a:moveTo>
                      <a:pt x="228844" y="71754"/>
                    </a:moveTo>
                    <a:lnTo>
                      <a:pt x="120396" y="71754"/>
                    </a:lnTo>
                    <a:lnTo>
                      <a:pt x="140747" y="75971"/>
                    </a:lnTo>
                    <a:lnTo>
                      <a:pt x="157289" y="87487"/>
                    </a:lnTo>
                    <a:lnTo>
                      <a:pt x="168402" y="104598"/>
                    </a:lnTo>
                    <a:lnTo>
                      <a:pt x="172466" y="125602"/>
                    </a:lnTo>
                    <a:lnTo>
                      <a:pt x="168402" y="146681"/>
                    </a:lnTo>
                    <a:lnTo>
                      <a:pt x="157289" y="163830"/>
                    </a:lnTo>
                    <a:lnTo>
                      <a:pt x="140747" y="175359"/>
                    </a:lnTo>
                    <a:lnTo>
                      <a:pt x="120396" y="179577"/>
                    </a:lnTo>
                    <a:lnTo>
                      <a:pt x="229855" y="179577"/>
                    </a:lnTo>
                    <a:lnTo>
                      <a:pt x="233299" y="171703"/>
                    </a:lnTo>
                    <a:lnTo>
                      <a:pt x="240581" y="141876"/>
                    </a:lnTo>
                    <a:lnTo>
                      <a:pt x="240792" y="111585"/>
                    </a:lnTo>
                    <a:lnTo>
                      <a:pt x="234049" y="82174"/>
                    </a:lnTo>
                    <a:lnTo>
                      <a:pt x="228844" y="71754"/>
                    </a:lnTo>
                    <a:close/>
                  </a:path>
                </a:pathLst>
              </a:custGeom>
              <a:solidFill>
                <a:srgbClr val="C8602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83" name="object 17">
                <a:extLst>
                  <a:ext uri="{FF2B5EF4-FFF2-40B4-BE49-F238E27FC236}">
                    <a16:creationId xmlns:a16="http://schemas.microsoft.com/office/drawing/2014/main" id="{72D68A22-88C9-5542-ACC6-32EACA4F215A}"/>
                  </a:ext>
                </a:extLst>
              </p:cNvPr>
              <p:cNvPicPr/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65617" y="2654680"/>
                <a:ext cx="116839" cy="120523"/>
              </a:xfrm>
              <a:prstGeom prst="rect">
                <a:avLst/>
              </a:prstGeom>
            </p:spPr>
          </p:pic>
          <p:sp>
            <p:nvSpPr>
              <p:cNvPr id="184" name="object 18">
                <a:extLst>
                  <a:ext uri="{FF2B5EF4-FFF2-40B4-BE49-F238E27FC236}">
                    <a16:creationId xmlns:a16="http://schemas.microsoft.com/office/drawing/2014/main" id="{48787866-599D-1948-BE87-7436BB5D6286}"/>
                  </a:ext>
                </a:extLst>
              </p:cNvPr>
              <p:cNvSpPr/>
              <p:nvPr/>
            </p:nvSpPr>
            <p:spPr>
              <a:xfrm>
                <a:off x="7803641" y="2589275"/>
                <a:ext cx="241300" cy="407034"/>
              </a:xfrm>
              <a:custGeom>
                <a:avLst/>
                <a:gdLst/>
                <a:ahLst/>
                <a:cxnLst/>
                <a:rect l="l" t="t" r="r" b="b"/>
                <a:pathLst>
                  <a:path w="241300" h="407035">
                    <a:moveTo>
                      <a:pt x="120396" y="0"/>
                    </a:moveTo>
                    <a:lnTo>
                      <a:pt x="63833" y="14493"/>
                    </a:lnTo>
                    <a:lnTo>
                      <a:pt x="20320" y="54990"/>
                    </a:lnTo>
                    <a:lnTo>
                      <a:pt x="0" y="111585"/>
                    </a:lnTo>
                    <a:lnTo>
                      <a:pt x="210" y="141876"/>
                    </a:lnTo>
                    <a:lnTo>
                      <a:pt x="7493" y="171703"/>
                    </a:lnTo>
                    <a:lnTo>
                      <a:pt x="62484" y="297434"/>
                    </a:lnTo>
                    <a:lnTo>
                      <a:pt x="109982" y="400303"/>
                    </a:lnTo>
                    <a:lnTo>
                      <a:pt x="111760" y="404495"/>
                    </a:lnTo>
                    <a:lnTo>
                      <a:pt x="115824" y="406908"/>
                    </a:lnTo>
                    <a:lnTo>
                      <a:pt x="120396" y="406908"/>
                    </a:lnTo>
                    <a:lnTo>
                      <a:pt x="124968" y="406908"/>
                    </a:lnTo>
                    <a:lnTo>
                      <a:pt x="129032" y="404495"/>
                    </a:lnTo>
                    <a:lnTo>
                      <a:pt x="130810" y="400303"/>
                    </a:lnTo>
                    <a:lnTo>
                      <a:pt x="178308" y="297434"/>
                    </a:lnTo>
                    <a:lnTo>
                      <a:pt x="233299" y="171703"/>
                    </a:lnTo>
                    <a:lnTo>
                      <a:pt x="240581" y="141876"/>
                    </a:lnTo>
                    <a:lnTo>
                      <a:pt x="240792" y="111585"/>
                    </a:lnTo>
                    <a:lnTo>
                      <a:pt x="234049" y="82174"/>
                    </a:lnTo>
                    <a:lnTo>
                      <a:pt x="220472" y="54990"/>
                    </a:lnTo>
                    <a:lnTo>
                      <a:pt x="200959" y="31771"/>
                    </a:lnTo>
                    <a:lnTo>
                      <a:pt x="176958" y="14493"/>
                    </a:lnTo>
                    <a:lnTo>
                      <a:pt x="149695" y="3716"/>
                    </a:lnTo>
                    <a:lnTo>
                      <a:pt x="120396" y="0"/>
                    </a:lnTo>
                    <a:close/>
                  </a:path>
                </a:pathLst>
              </a:custGeom>
              <a:ln w="12700">
                <a:solidFill>
                  <a:srgbClr val="F7F8F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5" name="object 19">
                <a:extLst>
                  <a:ext uri="{FF2B5EF4-FFF2-40B4-BE49-F238E27FC236}">
                    <a16:creationId xmlns:a16="http://schemas.microsoft.com/office/drawing/2014/main" id="{312B9395-CF44-7043-B610-2CD069131E0B}"/>
                  </a:ext>
                </a:extLst>
              </p:cNvPr>
              <p:cNvSpPr/>
              <p:nvPr/>
            </p:nvSpPr>
            <p:spPr>
              <a:xfrm>
                <a:off x="7943865" y="3706368"/>
                <a:ext cx="239395" cy="407034"/>
              </a:xfrm>
              <a:custGeom>
                <a:avLst/>
                <a:gdLst/>
                <a:ahLst/>
                <a:cxnLst/>
                <a:rect l="l" t="t" r="r" b="b"/>
                <a:pathLst>
                  <a:path w="239395" h="407035">
                    <a:moveTo>
                      <a:pt x="119618" y="0"/>
                    </a:moveTo>
                    <a:lnTo>
                      <a:pt x="63357" y="14493"/>
                    </a:lnTo>
                    <a:lnTo>
                      <a:pt x="20050" y="54990"/>
                    </a:lnTo>
                    <a:lnTo>
                      <a:pt x="0" y="111585"/>
                    </a:lnTo>
                    <a:lnTo>
                      <a:pt x="244" y="141876"/>
                    </a:lnTo>
                    <a:lnTo>
                      <a:pt x="7477" y="171703"/>
                    </a:lnTo>
                    <a:lnTo>
                      <a:pt x="62087" y="297433"/>
                    </a:lnTo>
                    <a:lnTo>
                      <a:pt x="109204" y="400303"/>
                    </a:lnTo>
                    <a:lnTo>
                      <a:pt x="110982" y="404494"/>
                    </a:lnTo>
                    <a:lnTo>
                      <a:pt x="115046" y="406907"/>
                    </a:lnTo>
                    <a:lnTo>
                      <a:pt x="124190" y="406907"/>
                    </a:lnTo>
                    <a:lnTo>
                      <a:pt x="128254" y="404494"/>
                    </a:lnTo>
                    <a:lnTo>
                      <a:pt x="130032" y="400303"/>
                    </a:lnTo>
                    <a:lnTo>
                      <a:pt x="177149" y="297433"/>
                    </a:lnTo>
                    <a:lnTo>
                      <a:pt x="228339" y="179577"/>
                    </a:lnTo>
                    <a:lnTo>
                      <a:pt x="119618" y="179577"/>
                    </a:lnTo>
                    <a:lnTo>
                      <a:pt x="99413" y="175359"/>
                    </a:lnTo>
                    <a:lnTo>
                      <a:pt x="82946" y="163829"/>
                    </a:lnTo>
                    <a:lnTo>
                      <a:pt x="71862" y="146681"/>
                    </a:lnTo>
                    <a:lnTo>
                      <a:pt x="67802" y="125602"/>
                    </a:lnTo>
                    <a:lnTo>
                      <a:pt x="71862" y="104598"/>
                    </a:lnTo>
                    <a:lnTo>
                      <a:pt x="82946" y="87487"/>
                    </a:lnTo>
                    <a:lnTo>
                      <a:pt x="99413" y="75971"/>
                    </a:lnTo>
                    <a:lnTo>
                      <a:pt x="119618" y="71754"/>
                    </a:lnTo>
                    <a:lnTo>
                      <a:pt x="227457" y="71754"/>
                    </a:lnTo>
                    <a:lnTo>
                      <a:pt x="219186" y="54990"/>
                    </a:lnTo>
                    <a:lnTo>
                      <a:pt x="199717" y="31771"/>
                    </a:lnTo>
                    <a:lnTo>
                      <a:pt x="175831" y="14493"/>
                    </a:lnTo>
                    <a:lnTo>
                      <a:pt x="148730" y="3716"/>
                    </a:lnTo>
                    <a:lnTo>
                      <a:pt x="119618" y="0"/>
                    </a:lnTo>
                    <a:close/>
                  </a:path>
                  <a:path w="239395" h="407035">
                    <a:moveTo>
                      <a:pt x="227457" y="71754"/>
                    </a:moveTo>
                    <a:lnTo>
                      <a:pt x="119618" y="71754"/>
                    </a:lnTo>
                    <a:lnTo>
                      <a:pt x="139823" y="75971"/>
                    </a:lnTo>
                    <a:lnTo>
                      <a:pt x="156289" y="87487"/>
                    </a:lnTo>
                    <a:lnTo>
                      <a:pt x="167374" y="104598"/>
                    </a:lnTo>
                    <a:lnTo>
                      <a:pt x="171434" y="125602"/>
                    </a:lnTo>
                    <a:lnTo>
                      <a:pt x="167374" y="146681"/>
                    </a:lnTo>
                    <a:lnTo>
                      <a:pt x="156289" y="163829"/>
                    </a:lnTo>
                    <a:lnTo>
                      <a:pt x="139823" y="175359"/>
                    </a:lnTo>
                    <a:lnTo>
                      <a:pt x="119618" y="179577"/>
                    </a:lnTo>
                    <a:lnTo>
                      <a:pt x="228339" y="179577"/>
                    </a:lnTo>
                    <a:lnTo>
                      <a:pt x="231759" y="171703"/>
                    </a:lnTo>
                    <a:lnTo>
                      <a:pt x="238992" y="141876"/>
                    </a:lnTo>
                    <a:lnTo>
                      <a:pt x="239236" y="111585"/>
                    </a:lnTo>
                    <a:lnTo>
                      <a:pt x="232598" y="82174"/>
                    </a:lnTo>
                    <a:lnTo>
                      <a:pt x="227457" y="71754"/>
                    </a:lnTo>
                    <a:close/>
                  </a:path>
                </a:pathLst>
              </a:custGeom>
              <a:solidFill>
                <a:srgbClr val="C8602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86" name="object 20">
                <a:extLst>
                  <a:ext uri="{FF2B5EF4-FFF2-40B4-BE49-F238E27FC236}">
                    <a16:creationId xmlns:a16="http://schemas.microsoft.com/office/drawing/2014/main" id="{915AF457-7441-1B45-B1CF-D21A86C5198D}"/>
                  </a:ext>
                </a:extLst>
              </p:cNvPr>
              <p:cNvPicPr/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05317" y="3771772"/>
                <a:ext cx="116331" cy="120522"/>
              </a:xfrm>
              <a:prstGeom prst="rect">
                <a:avLst/>
              </a:prstGeom>
            </p:spPr>
          </p:pic>
          <p:sp>
            <p:nvSpPr>
              <p:cNvPr id="187" name="object 21">
                <a:extLst>
                  <a:ext uri="{FF2B5EF4-FFF2-40B4-BE49-F238E27FC236}">
                    <a16:creationId xmlns:a16="http://schemas.microsoft.com/office/drawing/2014/main" id="{4CBDB83C-6EB0-7147-8F34-3820AC55817D}"/>
                  </a:ext>
                </a:extLst>
              </p:cNvPr>
              <p:cNvSpPr/>
              <p:nvPr/>
            </p:nvSpPr>
            <p:spPr>
              <a:xfrm>
                <a:off x="7943865" y="3706368"/>
                <a:ext cx="239395" cy="407034"/>
              </a:xfrm>
              <a:custGeom>
                <a:avLst/>
                <a:gdLst/>
                <a:ahLst/>
                <a:cxnLst/>
                <a:rect l="l" t="t" r="r" b="b"/>
                <a:pathLst>
                  <a:path w="239395" h="407035">
                    <a:moveTo>
                      <a:pt x="119618" y="0"/>
                    </a:moveTo>
                    <a:lnTo>
                      <a:pt x="63357" y="14493"/>
                    </a:lnTo>
                    <a:lnTo>
                      <a:pt x="20050" y="54990"/>
                    </a:lnTo>
                    <a:lnTo>
                      <a:pt x="0" y="111585"/>
                    </a:lnTo>
                    <a:lnTo>
                      <a:pt x="244" y="141876"/>
                    </a:lnTo>
                    <a:lnTo>
                      <a:pt x="7477" y="171703"/>
                    </a:lnTo>
                    <a:lnTo>
                      <a:pt x="62087" y="297433"/>
                    </a:lnTo>
                    <a:lnTo>
                      <a:pt x="109204" y="400303"/>
                    </a:lnTo>
                    <a:lnTo>
                      <a:pt x="110982" y="404494"/>
                    </a:lnTo>
                    <a:lnTo>
                      <a:pt x="115046" y="406907"/>
                    </a:lnTo>
                    <a:lnTo>
                      <a:pt x="119618" y="406907"/>
                    </a:lnTo>
                    <a:lnTo>
                      <a:pt x="124190" y="406907"/>
                    </a:lnTo>
                    <a:lnTo>
                      <a:pt x="128254" y="404494"/>
                    </a:lnTo>
                    <a:lnTo>
                      <a:pt x="130032" y="400303"/>
                    </a:lnTo>
                    <a:lnTo>
                      <a:pt x="177149" y="297433"/>
                    </a:lnTo>
                    <a:lnTo>
                      <a:pt x="231759" y="171703"/>
                    </a:lnTo>
                    <a:lnTo>
                      <a:pt x="238992" y="141876"/>
                    </a:lnTo>
                    <a:lnTo>
                      <a:pt x="239236" y="111585"/>
                    </a:lnTo>
                    <a:lnTo>
                      <a:pt x="232598" y="82174"/>
                    </a:lnTo>
                    <a:lnTo>
                      <a:pt x="219186" y="54990"/>
                    </a:lnTo>
                    <a:lnTo>
                      <a:pt x="199717" y="31771"/>
                    </a:lnTo>
                    <a:lnTo>
                      <a:pt x="175831" y="14493"/>
                    </a:lnTo>
                    <a:lnTo>
                      <a:pt x="148730" y="3716"/>
                    </a:lnTo>
                    <a:lnTo>
                      <a:pt x="119618" y="0"/>
                    </a:lnTo>
                    <a:close/>
                  </a:path>
                </a:pathLst>
              </a:custGeom>
              <a:ln w="12700">
                <a:solidFill>
                  <a:srgbClr val="F7F8F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8" name="object 22">
                <a:extLst>
                  <a:ext uri="{FF2B5EF4-FFF2-40B4-BE49-F238E27FC236}">
                    <a16:creationId xmlns:a16="http://schemas.microsoft.com/office/drawing/2014/main" id="{6DF2EBB5-C9BC-A849-AC8D-6E636D05F91B}"/>
                  </a:ext>
                </a:extLst>
              </p:cNvPr>
              <p:cNvSpPr/>
              <p:nvPr/>
            </p:nvSpPr>
            <p:spPr>
              <a:xfrm>
                <a:off x="4656582" y="4620768"/>
                <a:ext cx="241300" cy="407034"/>
              </a:xfrm>
              <a:custGeom>
                <a:avLst/>
                <a:gdLst/>
                <a:ahLst/>
                <a:cxnLst/>
                <a:rect l="l" t="t" r="r" b="b"/>
                <a:pathLst>
                  <a:path w="241300" h="407035">
                    <a:moveTo>
                      <a:pt x="120395" y="0"/>
                    </a:moveTo>
                    <a:lnTo>
                      <a:pt x="63833" y="14493"/>
                    </a:lnTo>
                    <a:lnTo>
                      <a:pt x="20319" y="54990"/>
                    </a:lnTo>
                    <a:lnTo>
                      <a:pt x="0" y="111585"/>
                    </a:lnTo>
                    <a:lnTo>
                      <a:pt x="210" y="141876"/>
                    </a:lnTo>
                    <a:lnTo>
                      <a:pt x="7492" y="171703"/>
                    </a:lnTo>
                    <a:lnTo>
                      <a:pt x="62483" y="297433"/>
                    </a:lnTo>
                    <a:lnTo>
                      <a:pt x="109981" y="400303"/>
                    </a:lnTo>
                    <a:lnTo>
                      <a:pt x="111759" y="404494"/>
                    </a:lnTo>
                    <a:lnTo>
                      <a:pt x="115823" y="406907"/>
                    </a:lnTo>
                    <a:lnTo>
                      <a:pt x="124967" y="406907"/>
                    </a:lnTo>
                    <a:lnTo>
                      <a:pt x="129031" y="404494"/>
                    </a:lnTo>
                    <a:lnTo>
                      <a:pt x="130809" y="400303"/>
                    </a:lnTo>
                    <a:lnTo>
                      <a:pt x="178307" y="297433"/>
                    </a:lnTo>
                    <a:lnTo>
                      <a:pt x="229855" y="179577"/>
                    </a:lnTo>
                    <a:lnTo>
                      <a:pt x="120395" y="179577"/>
                    </a:lnTo>
                    <a:lnTo>
                      <a:pt x="100044" y="175359"/>
                    </a:lnTo>
                    <a:lnTo>
                      <a:pt x="83502" y="163829"/>
                    </a:lnTo>
                    <a:lnTo>
                      <a:pt x="72389" y="146681"/>
                    </a:lnTo>
                    <a:lnTo>
                      <a:pt x="68325" y="125602"/>
                    </a:lnTo>
                    <a:lnTo>
                      <a:pt x="72389" y="104598"/>
                    </a:lnTo>
                    <a:lnTo>
                      <a:pt x="83502" y="87487"/>
                    </a:lnTo>
                    <a:lnTo>
                      <a:pt x="100044" y="75971"/>
                    </a:lnTo>
                    <a:lnTo>
                      <a:pt x="120395" y="71754"/>
                    </a:lnTo>
                    <a:lnTo>
                      <a:pt x="228844" y="71754"/>
                    </a:lnTo>
                    <a:lnTo>
                      <a:pt x="220471" y="54990"/>
                    </a:lnTo>
                    <a:lnTo>
                      <a:pt x="200959" y="31771"/>
                    </a:lnTo>
                    <a:lnTo>
                      <a:pt x="176958" y="14493"/>
                    </a:lnTo>
                    <a:lnTo>
                      <a:pt x="149695" y="3716"/>
                    </a:lnTo>
                    <a:lnTo>
                      <a:pt x="120395" y="0"/>
                    </a:lnTo>
                    <a:close/>
                  </a:path>
                  <a:path w="241300" h="407035">
                    <a:moveTo>
                      <a:pt x="228844" y="71754"/>
                    </a:moveTo>
                    <a:lnTo>
                      <a:pt x="120395" y="71754"/>
                    </a:lnTo>
                    <a:lnTo>
                      <a:pt x="140747" y="75971"/>
                    </a:lnTo>
                    <a:lnTo>
                      <a:pt x="157289" y="87487"/>
                    </a:lnTo>
                    <a:lnTo>
                      <a:pt x="168401" y="104598"/>
                    </a:lnTo>
                    <a:lnTo>
                      <a:pt x="172465" y="125602"/>
                    </a:lnTo>
                    <a:lnTo>
                      <a:pt x="168401" y="146681"/>
                    </a:lnTo>
                    <a:lnTo>
                      <a:pt x="157289" y="163829"/>
                    </a:lnTo>
                    <a:lnTo>
                      <a:pt x="140747" y="175359"/>
                    </a:lnTo>
                    <a:lnTo>
                      <a:pt x="120395" y="179577"/>
                    </a:lnTo>
                    <a:lnTo>
                      <a:pt x="229855" y="179577"/>
                    </a:lnTo>
                    <a:lnTo>
                      <a:pt x="233298" y="171703"/>
                    </a:lnTo>
                    <a:lnTo>
                      <a:pt x="240581" y="141876"/>
                    </a:lnTo>
                    <a:lnTo>
                      <a:pt x="240791" y="111585"/>
                    </a:lnTo>
                    <a:lnTo>
                      <a:pt x="234049" y="82174"/>
                    </a:lnTo>
                    <a:lnTo>
                      <a:pt x="228844" y="71754"/>
                    </a:lnTo>
                    <a:close/>
                  </a:path>
                </a:pathLst>
              </a:custGeom>
              <a:solidFill>
                <a:srgbClr val="C8602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89" name="object 23">
                <a:extLst>
                  <a:ext uri="{FF2B5EF4-FFF2-40B4-BE49-F238E27FC236}">
                    <a16:creationId xmlns:a16="http://schemas.microsoft.com/office/drawing/2014/main" id="{2769A9A2-8292-AC4D-B711-CFB9EA2B9E13}"/>
                  </a:ext>
                </a:extLst>
              </p:cNvPr>
              <p:cNvPicPr/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18558" y="4686173"/>
                <a:ext cx="116839" cy="120522"/>
              </a:xfrm>
              <a:prstGeom prst="rect">
                <a:avLst/>
              </a:prstGeom>
            </p:spPr>
          </p:pic>
          <p:sp>
            <p:nvSpPr>
              <p:cNvPr id="190" name="object 24">
                <a:extLst>
                  <a:ext uri="{FF2B5EF4-FFF2-40B4-BE49-F238E27FC236}">
                    <a16:creationId xmlns:a16="http://schemas.microsoft.com/office/drawing/2014/main" id="{ED4C0243-0D5A-6F4C-909A-F1A6A837E7B4}"/>
                  </a:ext>
                </a:extLst>
              </p:cNvPr>
              <p:cNvSpPr/>
              <p:nvPr/>
            </p:nvSpPr>
            <p:spPr>
              <a:xfrm>
                <a:off x="4656582" y="4620768"/>
                <a:ext cx="241300" cy="407034"/>
              </a:xfrm>
              <a:custGeom>
                <a:avLst/>
                <a:gdLst/>
                <a:ahLst/>
                <a:cxnLst/>
                <a:rect l="l" t="t" r="r" b="b"/>
                <a:pathLst>
                  <a:path w="241300" h="407035">
                    <a:moveTo>
                      <a:pt x="120395" y="0"/>
                    </a:moveTo>
                    <a:lnTo>
                      <a:pt x="63833" y="14493"/>
                    </a:lnTo>
                    <a:lnTo>
                      <a:pt x="20319" y="54990"/>
                    </a:lnTo>
                    <a:lnTo>
                      <a:pt x="0" y="111585"/>
                    </a:lnTo>
                    <a:lnTo>
                      <a:pt x="210" y="141876"/>
                    </a:lnTo>
                    <a:lnTo>
                      <a:pt x="7492" y="171703"/>
                    </a:lnTo>
                    <a:lnTo>
                      <a:pt x="62483" y="297433"/>
                    </a:lnTo>
                    <a:lnTo>
                      <a:pt x="109981" y="400303"/>
                    </a:lnTo>
                    <a:lnTo>
                      <a:pt x="111759" y="404494"/>
                    </a:lnTo>
                    <a:lnTo>
                      <a:pt x="115823" y="406907"/>
                    </a:lnTo>
                    <a:lnTo>
                      <a:pt x="120395" y="406907"/>
                    </a:lnTo>
                    <a:lnTo>
                      <a:pt x="124967" y="406907"/>
                    </a:lnTo>
                    <a:lnTo>
                      <a:pt x="129031" y="404494"/>
                    </a:lnTo>
                    <a:lnTo>
                      <a:pt x="130809" y="400303"/>
                    </a:lnTo>
                    <a:lnTo>
                      <a:pt x="178307" y="297433"/>
                    </a:lnTo>
                    <a:lnTo>
                      <a:pt x="233298" y="171703"/>
                    </a:lnTo>
                    <a:lnTo>
                      <a:pt x="240581" y="141876"/>
                    </a:lnTo>
                    <a:lnTo>
                      <a:pt x="240791" y="111585"/>
                    </a:lnTo>
                    <a:lnTo>
                      <a:pt x="234049" y="82174"/>
                    </a:lnTo>
                    <a:lnTo>
                      <a:pt x="220471" y="54990"/>
                    </a:lnTo>
                    <a:lnTo>
                      <a:pt x="200959" y="31771"/>
                    </a:lnTo>
                    <a:lnTo>
                      <a:pt x="176958" y="14493"/>
                    </a:lnTo>
                    <a:lnTo>
                      <a:pt x="149695" y="3716"/>
                    </a:lnTo>
                    <a:lnTo>
                      <a:pt x="120395" y="0"/>
                    </a:lnTo>
                    <a:close/>
                  </a:path>
                </a:pathLst>
              </a:custGeom>
              <a:ln w="12700">
                <a:solidFill>
                  <a:srgbClr val="F7F8F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1" name="object 26">
                <a:extLst>
                  <a:ext uri="{FF2B5EF4-FFF2-40B4-BE49-F238E27FC236}">
                    <a16:creationId xmlns:a16="http://schemas.microsoft.com/office/drawing/2014/main" id="{7412BE2D-DB58-7846-AEAB-E1904C0299BE}"/>
                  </a:ext>
                </a:extLst>
              </p:cNvPr>
              <p:cNvSpPr/>
              <p:nvPr/>
            </p:nvSpPr>
            <p:spPr>
              <a:xfrm>
                <a:off x="9152381" y="3058668"/>
                <a:ext cx="241300" cy="407034"/>
              </a:xfrm>
              <a:custGeom>
                <a:avLst/>
                <a:gdLst/>
                <a:ahLst/>
                <a:cxnLst/>
                <a:rect l="l" t="t" r="r" b="b"/>
                <a:pathLst>
                  <a:path w="241300" h="407035">
                    <a:moveTo>
                      <a:pt x="120396" y="0"/>
                    </a:moveTo>
                    <a:lnTo>
                      <a:pt x="63833" y="14493"/>
                    </a:lnTo>
                    <a:lnTo>
                      <a:pt x="20320" y="54991"/>
                    </a:lnTo>
                    <a:lnTo>
                      <a:pt x="0" y="111585"/>
                    </a:lnTo>
                    <a:lnTo>
                      <a:pt x="210" y="141876"/>
                    </a:lnTo>
                    <a:lnTo>
                      <a:pt x="7493" y="171704"/>
                    </a:lnTo>
                    <a:lnTo>
                      <a:pt x="62484" y="297434"/>
                    </a:lnTo>
                    <a:lnTo>
                      <a:pt x="109982" y="400304"/>
                    </a:lnTo>
                    <a:lnTo>
                      <a:pt x="111760" y="404495"/>
                    </a:lnTo>
                    <a:lnTo>
                      <a:pt x="115824" y="406908"/>
                    </a:lnTo>
                    <a:lnTo>
                      <a:pt x="124968" y="406908"/>
                    </a:lnTo>
                    <a:lnTo>
                      <a:pt x="129032" y="404495"/>
                    </a:lnTo>
                    <a:lnTo>
                      <a:pt x="130810" y="400304"/>
                    </a:lnTo>
                    <a:lnTo>
                      <a:pt x="178308" y="297434"/>
                    </a:lnTo>
                    <a:lnTo>
                      <a:pt x="229855" y="179578"/>
                    </a:lnTo>
                    <a:lnTo>
                      <a:pt x="120396" y="179578"/>
                    </a:lnTo>
                    <a:lnTo>
                      <a:pt x="100044" y="175359"/>
                    </a:lnTo>
                    <a:lnTo>
                      <a:pt x="83502" y="163830"/>
                    </a:lnTo>
                    <a:lnTo>
                      <a:pt x="72390" y="146681"/>
                    </a:lnTo>
                    <a:lnTo>
                      <a:pt x="68325" y="125603"/>
                    </a:lnTo>
                    <a:lnTo>
                      <a:pt x="72390" y="104598"/>
                    </a:lnTo>
                    <a:lnTo>
                      <a:pt x="83502" y="87487"/>
                    </a:lnTo>
                    <a:lnTo>
                      <a:pt x="100044" y="75971"/>
                    </a:lnTo>
                    <a:lnTo>
                      <a:pt x="120396" y="71755"/>
                    </a:lnTo>
                    <a:lnTo>
                      <a:pt x="228844" y="71755"/>
                    </a:lnTo>
                    <a:lnTo>
                      <a:pt x="220472" y="54991"/>
                    </a:lnTo>
                    <a:lnTo>
                      <a:pt x="200959" y="31771"/>
                    </a:lnTo>
                    <a:lnTo>
                      <a:pt x="176958" y="14493"/>
                    </a:lnTo>
                    <a:lnTo>
                      <a:pt x="149695" y="3716"/>
                    </a:lnTo>
                    <a:lnTo>
                      <a:pt x="120396" y="0"/>
                    </a:lnTo>
                    <a:close/>
                  </a:path>
                  <a:path w="241300" h="407035">
                    <a:moveTo>
                      <a:pt x="228844" y="71755"/>
                    </a:moveTo>
                    <a:lnTo>
                      <a:pt x="120396" y="71755"/>
                    </a:lnTo>
                    <a:lnTo>
                      <a:pt x="140747" y="75971"/>
                    </a:lnTo>
                    <a:lnTo>
                      <a:pt x="157289" y="87487"/>
                    </a:lnTo>
                    <a:lnTo>
                      <a:pt x="168401" y="104598"/>
                    </a:lnTo>
                    <a:lnTo>
                      <a:pt x="172466" y="125603"/>
                    </a:lnTo>
                    <a:lnTo>
                      <a:pt x="168401" y="146681"/>
                    </a:lnTo>
                    <a:lnTo>
                      <a:pt x="157289" y="163830"/>
                    </a:lnTo>
                    <a:lnTo>
                      <a:pt x="140747" y="175359"/>
                    </a:lnTo>
                    <a:lnTo>
                      <a:pt x="120396" y="179578"/>
                    </a:lnTo>
                    <a:lnTo>
                      <a:pt x="229855" y="179578"/>
                    </a:lnTo>
                    <a:lnTo>
                      <a:pt x="233299" y="171704"/>
                    </a:lnTo>
                    <a:lnTo>
                      <a:pt x="240581" y="141876"/>
                    </a:lnTo>
                    <a:lnTo>
                      <a:pt x="240791" y="111585"/>
                    </a:lnTo>
                    <a:lnTo>
                      <a:pt x="234049" y="82174"/>
                    </a:lnTo>
                    <a:lnTo>
                      <a:pt x="228844" y="71755"/>
                    </a:lnTo>
                    <a:close/>
                  </a:path>
                </a:pathLst>
              </a:custGeom>
              <a:solidFill>
                <a:srgbClr val="C8602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2" name="object 27">
                <a:extLst>
                  <a:ext uri="{FF2B5EF4-FFF2-40B4-BE49-F238E27FC236}">
                    <a16:creationId xmlns:a16="http://schemas.microsoft.com/office/drawing/2014/main" id="{0A009885-79F1-4247-A977-881D29969E7D}"/>
                  </a:ext>
                </a:extLst>
              </p:cNvPr>
              <p:cNvPicPr/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14357" y="3124072"/>
                <a:ext cx="116840" cy="120523"/>
              </a:xfrm>
              <a:prstGeom prst="rect">
                <a:avLst/>
              </a:prstGeom>
            </p:spPr>
          </p:pic>
          <p:sp>
            <p:nvSpPr>
              <p:cNvPr id="193" name="object 28">
                <a:extLst>
                  <a:ext uri="{FF2B5EF4-FFF2-40B4-BE49-F238E27FC236}">
                    <a16:creationId xmlns:a16="http://schemas.microsoft.com/office/drawing/2014/main" id="{C17789B0-5CBD-BB44-BD35-3C02BFC39664}"/>
                  </a:ext>
                </a:extLst>
              </p:cNvPr>
              <p:cNvSpPr/>
              <p:nvPr/>
            </p:nvSpPr>
            <p:spPr>
              <a:xfrm>
                <a:off x="9152381" y="3058668"/>
                <a:ext cx="241300" cy="407034"/>
              </a:xfrm>
              <a:custGeom>
                <a:avLst/>
                <a:gdLst/>
                <a:ahLst/>
                <a:cxnLst/>
                <a:rect l="l" t="t" r="r" b="b"/>
                <a:pathLst>
                  <a:path w="241300" h="407035">
                    <a:moveTo>
                      <a:pt x="120396" y="0"/>
                    </a:moveTo>
                    <a:lnTo>
                      <a:pt x="63833" y="14493"/>
                    </a:lnTo>
                    <a:lnTo>
                      <a:pt x="20320" y="54991"/>
                    </a:lnTo>
                    <a:lnTo>
                      <a:pt x="0" y="111585"/>
                    </a:lnTo>
                    <a:lnTo>
                      <a:pt x="210" y="141876"/>
                    </a:lnTo>
                    <a:lnTo>
                      <a:pt x="7493" y="171704"/>
                    </a:lnTo>
                    <a:lnTo>
                      <a:pt x="62484" y="297434"/>
                    </a:lnTo>
                    <a:lnTo>
                      <a:pt x="109982" y="400304"/>
                    </a:lnTo>
                    <a:lnTo>
                      <a:pt x="111760" y="404495"/>
                    </a:lnTo>
                    <a:lnTo>
                      <a:pt x="115824" y="406908"/>
                    </a:lnTo>
                    <a:lnTo>
                      <a:pt x="120396" y="406908"/>
                    </a:lnTo>
                    <a:lnTo>
                      <a:pt x="124968" y="406908"/>
                    </a:lnTo>
                    <a:lnTo>
                      <a:pt x="129032" y="404495"/>
                    </a:lnTo>
                    <a:lnTo>
                      <a:pt x="130810" y="400304"/>
                    </a:lnTo>
                    <a:lnTo>
                      <a:pt x="178308" y="297434"/>
                    </a:lnTo>
                    <a:lnTo>
                      <a:pt x="233299" y="171704"/>
                    </a:lnTo>
                    <a:lnTo>
                      <a:pt x="240581" y="141876"/>
                    </a:lnTo>
                    <a:lnTo>
                      <a:pt x="240791" y="111585"/>
                    </a:lnTo>
                    <a:lnTo>
                      <a:pt x="234049" y="82174"/>
                    </a:lnTo>
                    <a:lnTo>
                      <a:pt x="220472" y="54991"/>
                    </a:lnTo>
                    <a:lnTo>
                      <a:pt x="200959" y="31771"/>
                    </a:lnTo>
                    <a:lnTo>
                      <a:pt x="176958" y="14493"/>
                    </a:lnTo>
                    <a:lnTo>
                      <a:pt x="149695" y="3716"/>
                    </a:lnTo>
                    <a:lnTo>
                      <a:pt x="120396" y="0"/>
                    </a:lnTo>
                    <a:close/>
                  </a:path>
                </a:pathLst>
              </a:custGeom>
              <a:ln w="12700">
                <a:solidFill>
                  <a:srgbClr val="F7F8F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4" name="object 29">
                <a:extLst>
                  <a:ext uri="{FF2B5EF4-FFF2-40B4-BE49-F238E27FC236}">
                    <a16:creationId xmlns:a16="http://schemas.microsoft.com/office/drawing/2014/main" id="{C0CC9347-2E94-1149-B7F3-5BD8C66D4862}"/>
                  </a:ext>
                </a:extLst>
              </p:cNvPr>
              <p:cNvSpPr/>
              <p:nvPr/>
            </p:nvSpPr>
            <p:spPr>
              <a:xfrm>
                <a:off x="2466609" y="3191256"/>
                <a:ext cx="239395" cy="407034"/>
              </a:xfrm>
              <a:custGeom>
                <a:avLst/>
                <a:gdLst/>
                <a:ahLst/>
                <a:cxnLst/>
                <a:rect l="l" t="t" r="r" b="b"/>
                <a:pathLst>
                  <a:path w="239394" h="407035">
                    <a:moveTo>
                      <a:pt x="119618" y="0"/>
                    </a:moveTo>
                    <a:lnTo>
                      <a:pt x="63357" y="14493"/>
                    </a:lnTo>
                    <a:lnTo>
                      <a:pt x="20050" y="54991"/>
                    </a:lnTo>
                    <a:lnTo>
                      <a:pt x="0" y="111585"/>
                    </a:lnTo>
                    <a:lnTo>
                      <a:pt x="244" y="141876"/>
                    </a:lnTo>
                    <a:lnTo>
                      <a:pt x="7477" y="171704"/>
                    </a:lnTo>
                    <a:lnTo>
                      <a:pt x="62087" y="297434"/>
                    </a:lnTo>
                    <a:lnTo>
                      <a:pt x="109204" y="400304"/>
                    </a:lnTo>
                    <a:lnTo>
                      <a:pt x="110982" y="404495"/>
                    </a:lnTo>
                    <a:lnTo>
                      <a:pt x="115046" y="406908"/>
                    </a:lnTo>
                    <a:lnTo>
                      <a:pt x="124190" y="406908"/>
                    </a:lnTo>
                    <a:lnTo>
                      <a:pt x="128254" y="404495"/>
                    </a:lnTo>
                    <a:lnTo>
                      <a:pt x="130032" y="400304"/>
                    </a:lnTo>
                    <a:lnTo>
                      <a:pt x="177149" y="297434"/>
                    </a:lnTo>
                    <a:lnTo>
                      <a:pt x="228339" y="179578"/>
                    </a:lnTo>
                    <a:lnTo>
                      <a:pt x="119618" y="179578"/>
                    </a:lnTo>
                    <a:lnTo>
                      <a:pt x="99413" y="175359"/>
                    </a:lnTo>
                    <a:lnTo>
                      <a:pt x="82946" y="163830"/>
                    </a:lnTo>
                    <a:lnTo>
                      <a:pt x="71862" y="146681"/>
                    </a:lnTo>
                    <a:lnTo>
                      <a:pt x="67802" y="125603"/>
                    </a:lnTo>
                    <a:lnTo>
                      <a:pt x="71862" y="104598"/>
                    </a:lnTo>
                    <a:lnTo>
                      <a:pt x="82946" y="87487"/>
                    </a:lnTo>
                    <a:lnTo>
                      <a:pt x="99413" y="75971"/>
                    </a:lnTo>
                    <a:lnTo>
                      <a:pt x="119618" y="71755"/>
                    </a:lnTo>
                    <a:lnTo>
                      <a:pt x="227457" y="71755"/>
                    </a:lnTo>
                    <a:lnTo>
                      <a:pt x="219186" y="54991"/>
                    </a:lnTo>
                    <a:lnTo>
                      <a:pt x="199735" y="31771"/>
                    </a:lnTo>
                    <a:lnTo>
                      <a:pt x="175879" y="14493"/>
                    </a:lnTo>
                    <a:lnTo>
                      <a:pt x="148784" y="3716"/>
                    </a:lnTo>
                    <a:lnTo>
                      <a:pt x="119618" y="0"/>
                    </a:lnTo>
                    <a:close/>
                  </a:path>
                  <a:path w="239394" h="407035">
                    <a:moveTo>
                      <a:pt x="227457" y="71755"/>
                    </a:moveTo>
                    <a:lnTo>
                      <a:pt x="119618" y="71755"/>
                    </a:lnTo>
                    <a:lnTo>
                      <a:pt x="139823" y="75971"/>
                    </a:lnTo>
                    <a:lnTo>
                      <a:pt x="156289" y="87487"/>
                    </a:lnTo>
                    <a:lnTo>
                      <a:pt x="167374" y="104598"/>
                    </a:lnTo>
                    <a:lnTo>
                      <a:pt x="171434" y="125603"/>
                    </a:lnTo>
                    <a:lnTo>
                      <a:pt x="167374" y="146681"/>
                    </a:lnTo>
                    <a:lnTo>
                      <a:pt x="156289" y="163830"/>
                    </a:lnTo>
                    <a:lnTo>
                      <a:pt x="139823" y="175359"/>
                    </a:lnTo>
                    <a:lnTo>
                      <a:pt x="119618" y="179578"/>
                    </a:lnTo>
                    <a:lnTo>
                      <a:pt x="228339" y="179578"/>
                    </a:lnTo>
                    <a:lnTo>
                      <a:pt x="231759" y="171704"/>
                    </a:lnTo>
                    <a:lnTo>
                      <a:pt x="238992" y="141876"/>
                    </a:lnTo>
                    <a:lnTo>
                      <a:pt x="239236" y="111585"/>
                    </a:lnTo>
                    <a:lnTo>
                      <a:pt x="232598" y="82174"/>
                    </a:lnTo>
                    <a:lnTo>
                      <a:pt x="227457" y="71755"/>
                    </a:lnTo>
                    <a:close/>
                  </a:path>
                </a:pathLst>
              </a:custGeom>
              <a:solidFill>
                <a:srgbClr val="C8602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5" name="object 30">
                <a:extLst>
                  <a:ext uri="{FF2B5EF4-FFF2-40B4-BE49-F238E27FC236}">
                    <a16:creationId xmlns:a16="http://schemas.microsoft.com/office/drawing/2014/main" id="{3E1F3E62-F1C3-7544-B48F-48F16A71DC6C}"/>
                  </a:ext>
                </a:extLst>
              </p:cNvPr>
              <p:cNvPicPr/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28062" y="3256661"/>
                <a:ext cx="116331" cy="120523"/>
              </a:xfrm>
              <a:prstGeom prst="rect">
                <a:avLst/>
              </a:prstGeom>
            </p:spPr>
          </p:pic>
          <p:sp>
            <p:nvSpPr>
              <p:cNvPr id="196" name="object 31">
                <a:extLst>
                  <a:ext uri="{FF2B5EF4-FFF2-40B4-BE49-F238E27FC236}">
                    <a16:creationId xmlns:a16="http://schemas.microsoft.com/office/drawing/2014/main" id="{B335E77E-EAEE-1644-88EB-B9423240417D}"/>
                  </a:ext>
                </a:extLst>
              </p:cNvPr>
              <p:cNvSpPr/>
              <p:nvPr/>
            </p:nvSpPr>
            <p:spPr>
              <a:xfrm>
                <a:off x="2466609" y="3191256"/>
                <a:ext cx="239395" cy="407034"/>
              </a:xfrm>
              <a:custGeom>
                <a:avLst/>
                <a:gdLst/>
                <a:ahLst/>
                <a:cxnLst/>
                <a:rect l="l" t="t" r="r" b="b"/>
                <a:pathLst>
                  <a:path w="239394" h="407035">
                    <a:moveTo>
                      <a:pt x="119618" y="0"/>
                    </a:moveTo>
                    <a:lnTo>
                      <a:pt x="63357" y="14493"/>
                    </a:lnTo>
                    <a:lnTo>
                      <a:pt x="20050" y="54991"/>
                    </a:lnTo>
                    <a:lnTo>
                      <a:pt x="0" y="111585"/>
                    </a:lnTo>
                    <a:lnTo>
                      <a:pt x="244" y="141876"/>
                    </a:lnTo>
                    <a:lnTo>
                      <a:pt x="7477" y="171704"/>
                    </a:lnTo>
                    <a:lnTo>
                      <a:pt x="62087" y="297434"/>
                    </a:lnTo>
                    <a:lnTo>
                      <a:pt x="109204" y="400304"/>
                    </a:lnTo>
                    <a:lnTo>
                      <a:pt x="110982" y="404495"/>
                    </a:lnTo>
                    <a:lnTo>
                      <a:pt x="115046" y="406908"/>
                    </a:lnTo>
                    <a:lnTo>
                      <a:pt x="119618" y="406908"/>
                    </a:lnTo>
                    <a:lnTo>
                      <a:pt x="124190" y="406908"/>
                    </a:lnTo>
                    <a:lnTo>
                      <a:pt x="128254" y="404495"/>
                    </a:lnTo>
                    <a:lnTo>
                      <a:pt x="130032" y="400304"/>
                    </a:lnTo>
                    <a:lnTo>
                      <a:pt x="177149" y="297434"/>
                    </a:lnTo>
                    <a:lnTo>
                      <a:pt x="231759" y="171704"/>
                    </a:lnTo>
                    <a:lnTo>
                      <a:pt x="238992" y="141876"/>
                    </a:lnTo>
                    <a:lnTo>
                      <a:pt x="239236" y="111585"/>
                    </a:lnTo>
                    <a:lnTo>
                      <a:pt x="232598" y="82174"/>
                    </a:lnTo>
                    <a:lnTo>
                      <a:pt x="219186" y="54991"/>
                    </a:lnTo>
                    <a:lnTo>
                      <a:pt x="199735" y="31771"/>
                    </a:lnTo>
                    <a:lnTo>
                      <a:pt x="175879" y="14493"/>
                    </a:lnTo>
                    <a:lnTo>
                      <a:pt x="148784" y="3716"/>
                    </a:lnTo>
                    <a:lnTo>
                      <a:pt x="119618" y="0"/>
                    </a:lnTo>
                    <a:close/>
                  </a:path>
                </a:pathLst>
              </a:custGeom>
              <a:ln w="12700">
                <a:solidFill>
                  <a:srgbClr val="F7F8F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7" name="object 32">
                <a:extLst>
                  <a:ext uri="{FF2B5EF4-FFF2-40B4-BE49-F238E27FC236}">
                    <a16:creationId xmlns:a16="http://schemas.microsoft.com/office/drawing/2014/main" id="{623DCBE0-84B1-DC4F-8F5B-D3EC187662A8}"/>
                  </a:ext>
                </a:extLst>
              </p:cNvPr>
              <p:cNvSpPr/>
              <p:nvPr/>
            </p:nvSpPr>
            <p:spPr>
              <a:xfrm>
                <a:off x="9001506" y="3272028"/>
                <a:ext cx="241300" cy="407034"/>
              </a:xfrm>
              <a:custGeom>
                <a:avLst/>
                <a:gdLst/>
                <a:ahLst/>
                <a:cxnLst/>
                <a:rect l="l" t="t" r="r" b="b"/>
                <a:pathLst>
                  <a:path w="241300" h="407035">
                    <a:moveTo>
                      <a:pt x="120396" y="0"/>
                    </a:moveTo>
                    <a:lnTo>
                      <a:pt x="63833" y="14493"/>
                    </a:lnTo>
                    <a:lnTo>
                      <a:pt x="20320" y="54991"/>
                    </a:lnTo>
                    <a:lnTo>
                      <a:pt x="0" y="111585"/>
                    </a:lnTo>
                    <a:lnTo>
                      <a:pt x="210" y="141876"/>
                    </a:lnTo>
                    <a:lnTo>
                      <a:pt x="7493" y="171704"/>
                    </a:lnTo>
                    <a:lnTo>
                      <a:pt x="62484" y="297434"/>
                    </a:lnTo>
                    <a:lnTo>
                      <a:pt x="109982" y="400304"/>
                    </a:lnTo>
                    <a:lnTo>
                      <a:pt x="111760" y="404495"/>
                    </a:lnTo>
                    <a:lnTo>
                      <a:pt x="115824" y="406908"/>
                    </a:lnTo>
                    <a:lnTo>
                      <a:pt x="124968" y="406908"/>
                    </a:lnTo>
                    <a:lnTo>
                      <a:pt x="129032" y="404495"/>
                    </a:lnTo>
                    <a:lnTo>
                      <a:pt x="130810" y="400304"/>
                    </a:lnTo>
                    <a:lnTo>
                      <a:pt x="178308" y="297434"/>
                    </a:lnTo>
                    <a:lnTo>
                      <a:pt x="229855" y="179577"/>
                    </a:lnTo>
                    <a:lnTo>
                      <a:pt x="120396" y="179577"/>
                    </a:lnTo>
                    <a:lnTo>
                      <a:pt x="100044" y="175359"/>
                    </a:lnTo>
                    <a:lnTo>
                      <a:pt x="83502" y="163830"/>
                    </a:lnTo>
                    <a:lnTo>
                      <a:pt x="72390" y="146681"/>
                    </a:lnTo>
                    <a:lnTo>
                      <a:pt x="68325" y="125602"/>
                    </a:lnTo>
                    <a:lnTo>
                      <a:pt x="72390" y="104598"/>
                    </a:lnTo>
                    <a:lnTo>
                      <a:pt x="83502" y="87487"/>
                    </a:lnTo>
                    <a:lnTo>
                      <a:pt x="100044" y="75971"/>
                    </a:lnTo>
                    <a:lnTo>
                      <a:pt x="120396" y="71755"/>
                    </a:lnTo>
                    <a:lnTo>
                      <a:pt x="228844" y="71755"/>
                    </a:lnTo>
                    <a:lnTo>
                      <a:pt x="220472" y="54991"/>
                    </a:lnTo>
                    <a:lnTo>
                      <a:pt x="200959" y="31771"/>
                    </a:lnTo>
                    <a:lnTo>
                      <a:pt x="176958" y="14493"/>
                    </a:lnTo>
                    <a:lnTo>
                      <a:pt x="149695" y="3716"/>
                    </a:lnTo>
                    <a:lnTo>
                      <a:pt x="120396" y="0"/>
                    </a:lnTo>
                    <a:close/>
                  </a:path>
                  <a:path w="241300" h="407035">
                    <a:moveTo>
                      <a:pt x="228844" y="71755"/>
                    </a:moveTo>
                    <a:lnTo>
                      <a:pt x="120396" y="71755"/>
                    </a:lnTo>
                    <a:lnTo>
                      <a:pt x="140747" y="75971"/>
                    </a:lnTo>
                    <a:lnTo>
                      <a:pt x="157289" y="87487"/>
                    </a:lnTo>
                    <a:lnTo>
                      <a:pt x="168401" y="104598"/>
                    </a:lnTo>
                    <a:lnTo>
                      <a:pt x="172466" y="125602"/>
                    </a:lnTo>
                    <a:lnTo>
                      <a:pt x="168401" y="146681"/>
                    </a:lnTo>
                    <a:lnTo>
                      <a:pt x="157289" y="163830"/>
                    </a:lnTo>
                    <a:lnTo>
                      <a:pt x="140747" y="175359"/>
                    </a:lnTo>
                    <a:lnTo>
                      <a:pt x="120396" y="179577"/>
                    </a:lnTo>
                    <a:lnTo>
                      <a:pt x="229855" y="179577"/>
                    </a:lnTo>
                    <a:lnTo>
                      <a:pt x="233299" y="171704"/>
                    </a:lnTo>
                    <a:lnTo>
                      <a:pt x="240581" y="141876"/>
                    </a:lnTo>
                    <a:lnTo>
                      <a:pt x="240791" y="111585"/>
                    </a:lnTo>
                    <a:lnTo>
                      <a:pt x="234049" y="82174"/>
                    </a:lnTo>
                    <a:lnTo>
                      <a:pt x="228844" y="71755"/>
                    </a:lnTo>
                    <a:close/>
                  </a:path>
                </a:pathLst>
              </a:custGeom>
              <a:solidFill>
                <a:srgbClr val="C8602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8" name="object 33">
                <a:extLst>
                  <a:ext uri="{FF2B5EF4-FFF2-40B4-BE49-F238E27FC236}">
                    <a16:creationId xmlns:a16="http://schemas.microsoft.com/office/drawing/2014/main" id="{67FFC232-58D1-C34D-B458-662638860D4A}"/>
                  </a:ext>
                </a:extLst>
              </p:cNvPr>
              <p:cNvPicPr/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63481" y="3337433"/>
                <a:ext cx="116840" cy="120522"/>
              </a:xfrm>
              <a:prstGeom prst="rect">
                <a:avLst/>
              </a:prstGeom>
            </p:spPr>
          </p:pic>
          <p:sp>
            <p:nvSpPr>
              <p:cNvPr id="199" name="object 34">
                <a:extLst>
                  <a:ext uri="{FF2B5EF4-FFF2-40B4-BE49-F238E27FC236}">
                    <a16:creationId xmlns:a16="http://schemas.microsoft.com/office/drawing/2014/main" id="{13A2F50E-EF35-CB4C-BB34-6445E84D413A}"/>
                  </a:ext>
                </a:extLst>
              </p:cNvPr>
              <p:cNvSpPr/>
              <p:nvPr/>
            </p:nvSpPr>
            <p:spPr>
              <a:xfrm>
                <a:off x="9001506" y="3272028"/>
                <a:ext cx="241300" cy="407034"/>
              </a:xfrm>
              <a:custGeom>
                <a:avLst/>
                <a:gdLst/>
                <a:ahLst/>
                <a:cxnLst/>
                <a:rect l="l" t="t" r="r" b="b"/>
                <a:pathLst>
                  <a:path w="241300" h="407035">
                    <a:moveTo>
                      <a:pt x="120396" y="0"/>
                    </a:moveTo>
                    <a:lnTo>
                      <a:pt x="63833" y="14493"/>
                    </a:lnTo>
                    <a:lnTo>
                      <a:pt x="20320" y="54991"/>
                    </a:lnTo>
                    <a:lnTo>
                      <a:pt x="0" y="111585"/>
                    </a:lnTo>
                    <a:lnTo>
                      <a:pt x="210" y="141876"/>
                    </a:lnTo>
                    <a:lnTo>
                      <a:pt x="7493" y="171704"/>
                    </a:lnTo>
                    <a:lnTo>
                      <a:pt x="62484" y="297434"/>
                    </a:lnTo>
                    <a:lnTo>
                      <a:pt x="109982" y="400304"/>
                    </a:lnTo>
                    <a:lnTo>
                      <a:pt x="111760" y="404495"/>
                    </a:lnTo>
                    <a:lnTo>
                      <a:pt x="115824" y="406908"/>
                    </a:lnTo>
                    <a:lnTo>
                      <a:pt x="120396" y="406908"/>
                    </a:lnTo>
                    <a:lnTo>
                      <a:pt x="124968" y="406908"/>
                    </a:lnTo>
                    <a:lnTo>
                      <a:pt x="129032" y="404495"/>
                    </a:lnTo>
                    <a:lnTo>
                      <a:pt x="130810" y="400304"/>
                    </a:lnTo>
                    <a:lnTo>
                      <a:pt x="178308" y="297434"/>
                    </a:lnTo>
                    <a:lnTo>
                      <a:pt x="233299" y="171704"/>
                    </a:lnTo>
                    <a:lnTo>
                      <a:pt x="240581" y="141876"/>
                    </a:lnTo>
                    <a:lnTo>
                      <a:pt x="240791" y="111585"/>
                    </a:lnTo>
                    <a:lnTo>
                      <a:pt x="234049" y="82174"/>
                    </a:lnTo>
                    <a:lnTo>
                      <a:pt x="220472" y="54991"/>
                    </a:lnTo>
                    <a:lnTo>
                      <a:pt x="200959" y="31771"/>
                    </a:lnTo>
                    <a:lnTo>
                      <a:pt x="176958" y="14493"/>
                    </a:lnTo>
                    <a:lnTo>
                      <a:pt x="149695" y="3716"/>
                    </a:lnTo>
                    <a:lnTo>
                      <a:pt x="120396" y="0"/>
                    </a:lnTo>
                    <a:close/>
                  </a:path>
                </a:pathLst>
              </a:custGeom>
              <a:ln w="12700">
                <a:solidFill>
                  <a:srgbClr val="F7F8F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0" name="object 35">
                <a:extLst>
                  <a:ext uri="{FF2B5EF4-FFF2-40B4-BE49-F238E27FC236}">
                    <a16:creationId xmlns:a16="http://schemas.microsoft.com/office/drawing/2014/main" id="{A0058466-E6D8-BE40-B917-99D08F8F0418}"/>
                  </a:ext>
                </a:extLst>
              </p:cNvPr>
              <p:cNvSpPr/>
              <p:nvPr/>
            </p:nvSpPr>
            <p:spPr>
              <a:xfrm>
                <a:off x="6034278" y="4297680"/>
                <a:ext cx="241300" cy="407034"/>
              </a:xfrm>
              <a:custGeom>
                <a:avLst/>
                <a:gdLst/>
                <a:ahLst/>
                <a:cxnLst/>
                <a:rect l="l" t="t" r="r" b="b"/>
                <a:pathLst>
                  <a:path w="241300" h="407035">
                    <a:moveTo>
                      <a:pt x="120396" y="0"/>
                    </a:moveTo>
                    <a:lnTo>
                      <a:pt x="63833" y="14493"/>
                    </a:lnTo>
                    <a:lnTo>
                      <a:pt x="20320" y="54991"/>
                    </a:lnTo>
                    <a:lnTo>
                      <a:pt x="0" y="111585"/>
                    </a:lnTo>
                    <a:lnTo>
                      <a:pt x="210" y="141876"/>
                    </a:lnTo>
                    <a:lnTo>
                      <a:pt x="7493" y="171704"/>
                    </a:lnTo>
                    <a:lnTo>
                      <a:pt x="62484" y="297434"/>
                    </a:lnTo>
                    <a:lnTo>
                      <a:pt x="109982" y="400304"/>
                    </a:lnTo>
                    <a:lnTo>
                      <a:pt x="111760" y="404495"/>
                    </a:lnTo>
                    <a:lnTo>
                      <a:pt x="115824" y="406908"/>
                    </a:lnTo>
                    <a:lnTo>
                      <a:pt x="124968" y="406908"/>
                    </a:lnTo>
                    <a:lnTo>
                      <a:pt x="129032" y="404495"/>
                    </a:lnTo>
                    <a:lnTo>
                      <a:pt x="130810" y="400304"/>
                    </a:lnTo>
                    <a:lnTo>
                      <a:pt x="178308" y="297434"/>
                    </a:lnTo>
                    <a:lnTo>
                      <a:pt x="229855" y="179578"/>
                    </a:lnTo>
                    <a:lnTo>
                      <a:pt x="120396" y="179578"/>
                    </a:lnTo>
                    <a:lnTo>
                      <a:pt x="100044" y="175359"/>
                    </a:lnTo>
                    <a:lnTo>
                      <a:pt x="83502" y="163830"/>
                    </a:lnTo>
                    <a:lnTo>
                      <a:pt x="72389" y="146681"/>
                    </a:lnTo>
                    <a:lnTo>
                      <a:pt x="68325" y="125603"/>
                    </a:lnTo>
                    <a:lnTo>
                      <a:pt x="72389" y="104598"/>
                    </a:lnTo>
                    <a:lnTo>
                      <a:pt x="83502" y="87487"/>
                    </a:lnTo>
                    <a:lnTo>
                      <a:pt x="100044" y="75971"/>
                    </a:lnTo>
                    <a:lnTo>
                      <a:pt x="120396" y="71755"/>
                    </a:lnTo>
                    <a:lnTo>
                      <a:pt x="228844" y="71755"/>
                    </a:lnTo>
                    <a:lnTo>
                      <a:pt x="220472" y="54991"/>
                    </a:lnTo>
                    <a:lnTo>
                      <a:pt x="200959" y="31771"/>
                    </a:lnTo>
                    <a:lnTo>
                      <a:pt x="176958" y="14493"/>
                    </a:lnTo>
                    <a:lnTo>
                      <a:pt x="149695" y="3716"/>
                    </a:lnTo>
                    <a:lnTo>
                      <a:pt x="120396" y="0"/>
                    </a:lnTo>
                    <a:close/>
                  </a:path>
                  <a:path w="241300" h="407035">
                    <a:moveTo>
                      <a:pt x="228844" y="71755"/>
                    </a:moveTo>
                    <a:lnTo>
                      <a:pt x="120396" y="71755"/>
                    </a:lnTo>
                    <a:lnTo>
                      <a:pt x="140747" y="75971"/>
                    </a:lnTo>
                    <a:lnTo>
                      <a:pt x="157289" y="87487"/>
                    </a:lnTo>
                    <a:lnTo>
                      <a:pt x="168401" y="104598"/>
                    </a:lnTo>
                    <a:lnTo>
                      <a:pt x="172466" y="125603"/>
                    </a:lnTo>
                    <a:lnTo>
                      <a:pt x="168402" y="146681"/>
                    </a:lnTo>
                    <a:lnTo>
                      <a:pt x="157289" y="163830"/>
                    </a:lnTo>
                    <a:lnTo>
                      <a:pt x="140747" y="175359"/>
                    </a:lnTo>
                    <a:lnTo>
                      <a:pt x="120396" y="179578"/>
                    </a:lnTo>
                    <a:lnTo>
                      <a:pt x="229855" y="179578"/>
                    </a:lnTo>
                    <a:lnTo>
                      <a:pt x="233299" y="171704"/>
                    </a:lnTo>
                    <a:lnTo>
                      <a:pt x="240581" y="141876"/>
                    </a:lnTo>
                    <a:lnTo>
                      <a:pt x="240792" y="111585"/>
                    </a:lnTo>
                    <a:lnTo>
                      <a:pt x="234049" y="82174"/>
                    </a:lnTo>
                    <a:lnTo>
                      <a:pt x="228844" y="71755"/>
                    </a:lnTo>
                    <a:close/>
                  </a:path>
                </a:pathLst>
              </a:custGeom>
              <a:solidFill>
                <a:srgbClr val="C8602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01" name="object 36">
                <a:extLst>
                  <a:ext uri="{FF2B5EF4-FFF2-40B4-BE49-F238E27FC236}">
                    <a16:creationId xmlns:a16="http://schemas.microsoft.com/office/drawing/2014/main" id="{987D1389-2B0F-AF4F-8083-400AECE96F7F}"/>
                  </a:ext>
                </a:extLst>
              </p:cNvPr>
              <p:cNvPicPr/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96253" y="4363084"/>
                <a:ext cx="116840" cy="120522"/>
              </a:xfrm>
              <a:prstGeom prst="rect">
                <a:avLst/>
              </a:prstGeom>
            </p:spPr>
          </p:pic>
          <p:sp>
            <p:nvSpPr>
              <p:cNvPr id="202" name="object 37">
                <a:extLst>
                  <a:ext uri="{FF2B5EF4-FFF2-40B4-BE49-F238E27FC236}">
                    <a16:creationId xmlns:a16="http://schemas.microsoft.com/office/drawing/2014/main" id="{00466B66-B5C0-AA4F-B9D1-868167DB89A4}"/>
                  </a:ext>
                </a:extLst>
              </p:cNvPr>
              <p:cNvSpPr/>
              <p:nvPr/>
            </p:nvSpPr>
            <p:spPr>
              <a:xfrm>
                <a:off x="6034278" y="4297680"/>
                <a:ext cx="241300" cy="407034"/>
              </a:xfrm>
              <a:custGeom>
                <a:avLst/>
                <a:gdLst/>
                <a:ahLst/>
                <a:cxnLst/>
                <a:rect l="l" t="t" r="r" b="b"/>
                <a:pathLst>
                  <a:path w="241300" h="407035">
                    <a:moveTo>
                      <a:pt x="120396" y="0"/>
                    </a:moveTo>
                    <a:lnTo>
                      <a:pt x="63833" y="14493"/>
                    </a:lnTo>
                    <a:lnTo>
                      <a:pt x="20320" y="54991"/>
                    </a:lnTo>
                    <a:lnTo>
                      <a:pt x="0" y="111585"/>
                    </a:lnTo>
                    <a:lnTo>
                      <a:pt x="210" y="141876"/>
                    </a:lnTo>
                    <a:lnTo>
                      <a:pt x="7493" y="171704"/>
                    </a:lnTo>
                    <a:lnTo>
                      <a:pt x="62484" y="297434"/>
                    </a:lnTo>
                    <a:lnTo>
                      <a:pt x="109982" y="400304"/>
                    </a:lnTo>
                    <a:lnTo>
                      <a:pt x="111760" y="404495"/>
                    </a:lnTo>
                    <a:lnTo>
                      <a:pt x="115824" y="406908"/>
                    </a:lnTo>
                    <a:lnTo>
                      <a:pt x="120396" y="406908"/>
                    </a:lnTo>
                    <a:lnTo>
                      <a:pt x="124968" y="406908"/>
                    </a:lnTo>
                    <a:lnTo>
                      <a:pt x="129032" y="404495"/>
                    </a:lnTo>
                    <a:lnTo>
                      <a:pt x="130810" y="400304"/>
                    </a:lnTo>
                    <a:lnTo>
                      <a:pt x="178308" y="297434"/>
                    </a:lnTo>
                    <a:lnTo>
                      <a:pt x="233299" y="171704"/>
                    </a:lnTo>
                    <a:lnTo>
                      <a:pt x="240581" y="141876"/>
                    </a:lnTo>
                    <a:lnTo>
                      <a:pt x="240792" y="111585"/>
                    </a:lnTo>
                    <a:lnTo>
                      <a:pt x="234049" y="82174"/>
                    </a:lnTo>
                    <a:lnTo>
                      <a:pt x="220472" y="54991"/>
                    </a:lnTo>
                    <a:lnTo>
                      <a:pt x="200959" y="31771"/>
                    </a:lnTo>
                    <a:lnTo>
                      <a:pt x="176958" y="14493"/>
                    </a:lnTo>
                    <a:lnTo>
                      <a:pt x="149695" y="3716"/>
                    </a:lnTo>
                    <a:lnTo>
                      <a:pt x="120396" y="0"/>
                    </a:lnTo>
                    <a:close/>
                  </a:path>
                </a:pathLst>
              </a:custGeom>
              <a:ln w="12699">
                <a:solidFill>
                  <a:srgbClr val="F7F8F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3" name="object 38">
                <a:extLst>
                  <a:ext uri="{FF2B5EF4-FFF2-40B4-BE49-F238E27FC236}">
                    <a16:creationId xmlns:a16="http://schemas.microsoft.com/office/drawing/2014/main" id="{F25C1AF5-28DF-5040-9BA2-4C11B7C0EB77}"/>
                  </a:ext>
                </a:extLst>
              </p:cNvPr>
              <p:cNvSpPr/>
              <p:nvPr/>
            </p:nvSpPr>
            <p:spPr>
              <a:xfrm>
                <a:off x="7299213" y="2865119"/>
                <a:ext cx="239395" cy="407034"/>
              </a:xfrm>
              <a:custGeom>
                <a:avLst/>
                <a:gdLst/>
                <a:ahLst/>
                <a:cxnLst/>
                <a:rect l="l" t="t" r="r" b="b"/>
                <a:pathLst>
                  <a:path w="239395" h="407035">
                    <a:moveTo>
                      <a:pt x="119618" y="0"/>
                    </a:moveTo>
                    <a:lnTo>
                      <a:pt x="63357" y="14493"/>
                    </a:lnTo>
                    <a:lnTo>
                      <a:pt x="20050" y="54990"/>
                    </a:lnTo>
                    <a:lnTo>
                      <a:pt x="0" y="111585"/>
                    </a:lnTo>
                    <a:lnTo>
                      <a:pt x="244" y="141876"/>
                    </a:lnTo>
                    <a:lnTo>
                      <a:pt x="7477" y="171703"/>
                    </a:lnTo>
                    <a:lnTo>
                      <a:pt x="62087" y="297433"/>
                    </a:lnTo>
                    <a:lnTo>
                      <a:pt x="109204" y="400303"/>
                    </a:lnTo>
                    <a:lnTo>
                      <a:pt x="110982" y="404494"/>
                    </a:lnTo>
                    <a:lnTo>
                      <a:pt x="115046" y="406907"/>
                    </a:lnTo>
                    <a:lnTo>
                      <a:pt x="124190" y="406907"/>
                    </a:lnTo>
                    <a:lnTo>
                      <a:pt x="128254" y="404494"/>
                    </a:lnTo>
                    <a:lnTo>
                      <a:pt x="130032" y="400303"/>
                    </a:lnTo>
                    <a:lnTo>
                      <a:pt x="177149" y="297433"/>
                    </a:lnTo>
                    <a:lnTo>
                      <a:pt x="228339" y="179577"/>
                    </a:lnTo>
                    <a:lnTo>
                      <a:pt x="119618" y="179577"/>
                    </a:lnTo>
                    <a:lnTo>
                      <a:pt x="99413" y="175359"/>
                    </a:lnTo>
                    <a:lnTo>
                      <a:pt x="82946" y="163830"/>
                    </a:lnTo>
                    <a:lnTo>
                      <a:pt x="71862" y="146681"/>
                    </a:lnTo>
                    <a:lnTo>
                      <a:pt x="67802" y="125602"/>
                    </a:lnTo>
                    <a:lnTo>
                      <a:pt x="71862" y="104598"/>
                    </a:lnTo>
                    <a:lnTo>
                      <a:pt x="82946" y="87487"/>
                    </a:lnTo>
                    <a:lnTo>
                      <a:pt x="99413" y="75971"/>
                    </a:lnTo>
                    <a:lnTo>
                      <a:pt x="119618" y="71754"/>
                    </a:lnTo>
                    <a:lnTo>
                      <a:pt x="227457" y="71754"/>
                    </a:lnTo>
                    <a:lnTo>
                      <a:pt x="219186" y="54990"/>
                    </a:lnTo>
                    <a:lnTo>
                      <a:pt x="199717" y="31771"/>
                    </a:lnTo>
                    <a:lnTo>
                      <a:pt x="175831" y="14493"/>
                    </a:lnTo>
                    <a:lnTo>
                      <a:pt x="148730" y="3716"/>
                    </a:lnTo>
                    <a:lnTo>
                      <a:pt x="119618" y="0"/>
                    </a:lnTo>
                    <a:close/>
                  </a:path>
                  <a:path w="239395" h="407035">
                    <a:moveTo>
                      <a:pt x="227457" y="71754"/>
                    </a:moveTo>
                    <a:lnTo>
                      <a:pt x="119618" y="71754"/>
                    </a:lnTo>
                    <a:lnTo>
                      <a:pt x="139823" y="75971"/>
                    </a:lnTo>
                    <a:lnTo>
                      <a:pt x="156289" y="87487"/>
                    </a:lnTo>
                    <a:lnTo>
                      <a:pt x="167374" y="104598"/>
                    </a:lnTo>
                    <a:lnTo>
                      <a:pt x="171434" y="125602"/>
                    </a:lnTo>
                    <a:lnTo>
                      <a:pt x="167374" y="146681"/>
                    </a:lnTo>
                    <a:lnTo>
                      <a:pt x="156289" y="163830"/>
                    </a:lnTo>
                    <a:lnTo>
                      <a:pt x="139823" y="175359"/>
                    </a:lnTo>
                    <a:lnTo>
                      <a:pt x="119618" y="179577"/>
                    </a:lnTo>
                    <a:lnTo>
                      <a:pt x="228339" y="179577"/>
                    </a:lnTo>
                    <a:lnTo>
                      <a:pt x="231759" y="171703"/>
                    </a:lnTo>
                    <a:lnTo>
                      <a:pt x="238992" y="141876"/>
                    </a:lnTo>
                    <a:lnTo>
                      <a:pt x="239236" y="111585"/>
                    </a:lnTo>
                    <a:lnTo>
                      <a:pt x="232598" y="82174"/>
                    </a:lnTo>
                    <a:lnTo>
                      <a:pt x="227457" y="71754"/>
                    </a:lnTo>
                    <a:close/>
                  </a:path>
                </a:pathLst>
              </a:custGeom>
              <a:solidFill>
                <a:srgbClr val="C8602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04" name="object 39">
                <a:extLst>
                  <a:ext uri="{FF2B5EF4-FFF2-40B4-BE49-F238E27FC236}">
                    <a16:creationId xmlns:a16="http://schemas.microsoft.com/office/drawing/2014/main" id="{38D71B3D-6C43-E948-85E0-4A3642E80184}"/>
                  </a:ext>
                </a:extLst>
              </p:cNvPr>
              <p:cNvPicPr/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60666" y="2930525"/>
                <a:ext cx="116331" cy="120523"/>
              </a:xfrm>
              <a:prstGeom prst="rect">
                <a:avLst/>
              </a:prstGeom>
            </p:spPr>
          </p:pic>
          <p:sp>
            <p:nvSpPr>
              <p:cNvPr id="205" name="object 40">
                <a:extLst>
                  <a:ext uri="{FF2B5EF4-FFF2-40B4-BE49-F238E27FC236}">
                    <a16:creationId xmlns:a16="http://schemas.microsoft.com/office/drawing/2014/main" id="{303E7131-0964-4740-9905-0724763615DA}"/>
                  </a:ext>
                </a:extLst>
              </p:cNvPr>
              <p:cNvSpPr/>
              <p:nvPr/>
            </p:nvSpPr>
            <p:spPr>
              <a:xfrm>
                <a:off x="7299213" y="2865119"/>
                <a:ext cx="239395" cy="407034"/>
              </a:xfrm>
              <a:custGeom>
                <a:avLst/>
                <a:gdLst/>
                <a:ahLst/>
                <a:cxnLst/>
                <a:rect l="l" t="t" r="r" b="b"/>
                <a:pathLst>
                  <a:path w="239395" h="407035">
                    <a:moveTo>
                      <a:pt x="119618" y="0"/>
                    </a:moveTo>
                    <a:lnTo>
                      <a:pt x="63357" y="14493"/>
                    </a:lnTo>
                    <a:lnTo>
                      <a:pt x="20050" y="54990"/>
                    </a:lnTo>
                    <a:lnTo>
                      <a:pt x="0" y="111585"/>
                    </a:lnTo>
                    <a:lnTo>
                      <a:pt x="244" y="141876"/>
                    </a:lnTo>
                    <a:lnTo>
                      <a:pt x="7477" y="171703"/>
                    </a:lnTo>
                    <a:lnTo>
                      <a:pt x="62087" y="297433"/>
                    </a:lnTo>
                    <a:lnTo>
                      <a:pt x="109204" y="400303"/>
                    </a:lnTo>
                    <a:lnTo>
                      <a:pt x="110982" y="404494"/>
                    </a:lnTo>
                    <a:lnTo>
                      <a:pt x="115046" y="406907"/>
                    </a:lnTo>
                    <a:lnTo>
                      <a:pt x="119618" y="406907"/>
                    </a:lnTo>
                    <a:lnTo>
                      <a:pt x="124190" y="406907"/>
                    </a:lnTo>
                    <a:lnTo>
                      <a:pt x="128254" y="404494"/>
                    </a:lnTo>
                    <a:lnTo>
                      <a:pt x="130032" y="400303"/>
                    </a:lnTo>
                    <a:lnTo>
                      <a:pt x="177149" y="297433"/>
                    </a:lnTo>
                    <a:lnTo>
                      <a:pt x="231759" y="171703"/>
                    </a:lnTo>
                    <a:lnTo>
                      <a:pt x="238992" y="141876"/>
                    </a:lnTo>
                    <a:lnTo>
                      <a:pt x="239236" y="111585"/>
                    </a:lnTo>
                    <a:lnTo>
                      <a:pt x="232598" y="82174"/>
                    </a:lnTo>
                    <a:lnTo>
                      <a:pt x="219186" y="54990"/>
                    </a:lnTo>
                    <a:lnTo>
                      <a:pt x="199717" y="31771"/>
                    </a:lnTo>
                    <a:lnTo>
                      <a:pt x="175831" y="14493"/>
                    </a:lnTo>
                    <a:lnTo>
                      <a:pt x="148730" y="3716"/>
                    </a:lnTo>
                    <a:lnTo>
                      <a:pt x="119618" y="0"/>
                    </a:lnTo>
                    <a:close/>
                  </a:path>
                </a:pathLst>
              </a:custGeom>
              <a:ln w="12700">
                <a:solidFill>
                  <a:srgbClr val="F7F8F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6" name="object 41">
                <a:extLst>
                  <a:ext uri="{FF2B5EF4-FFF2-40B4-BE49-F238E27FC236}">
                    <a16:creationId xmlns:a16="http://schemas.microsoft.com/office/drawing/2014/main" id="{CC66ED0F-1918-874D-A147-DEB647D67B52}"/>
                  </a:ext>
                </a:extLst>
              </p:cNvPr>
              <p:cNvSpPr/>
              <p:nvPr/>
            </p:nvSpPr>
            <p:spPr>
              <a:xfrm>
                <a:off x="9318497" y="2865119"/>
                <a:ext cx="241300" cy="407034"/>
              </a:xfrm>
              <a:custGeom>
                <a:avLst/>
                <a:gdLst/>
                <a:ahLst/>
                <a:cxnLst/>
                <a:rect l="l" t="t" r="r" b="b"/>
                <a:pathLst>
                  <a:path w="241300" h="407035">
                    <a:moveTo>
                      <a:pt x="120396" y="0"/>
                    </a:moveTo>
                    <a:lnTo>
                      <a:pt x="63833" y="14493"/>
                    </a:lnTo>
                    <a:lnTo>
                      <a:pt x="20320" y="54990"/>
                    </a:lnTo>
                    <a:lnTo>
                      <a:pt x="0" y="111585"/>
                    </a:lnTo>
                    <a:lnTo>
                      <a:pt x="210" y="141876"/>
                    </a:lnTo>
                    <a:lnTo>
                      <a:pt x="7493" y="171703"/>
                    </a:lnTo>
                    <a:lnTo>
                      <a:pt x="62483" y="297433"/>
                    </a:lnTo>
                    <a:lnTo>
                      <a:pt x="109981" y="400303"/>
                    </a:lnTo>
                    <a:lnTo>
                      <a:pt x="111759" y="404494"/>
                    </a:lnTo>
                    <a:lnTo>
                      <a:pt x="115824" y="406907"/>
                    </a:lnTo>
                    <a:lnTo>
                      <a:pt x="124968" y="406907"/>
                    </a:lnTo>
                    <a:lnTo>
                      <a:pt x="129031" y="404494"/>
                    </a:lnTo>
                    <a:lnTo>
                      <a:pt x="130809" y="400303"/>
                    </a:lnTo>
                    <a:lnTo>
                      <a:pt x="178307" y="297433"/>
                    </a:lnTo>
                    <a:lnTo>
                      <a:pt x="229855" y="179577"/>
                    </a:lnTo>
                    <a:lnTo>
                      <a:pt x="120396" y="179577"/>
                    </a:lnTo>
                    <a:lnTo>
                      <a:pt x="100044" y="175359"/>
                    </a:lnTo>
                    <a:lnTo>
                      <a:pt x="83502" y="163830"/>
                    </a:lnTo>
                    <a:lnTo>
                      <a:pt x="72390" y="146681"/>
                    </a:lnTo>
                    <a:lnTo>
                      <a:pt x="68325" y="125602"/>
                    </a:lnTo>
                    <a:lnTo>
                      <a:pt x="72390" y="104598"/>
                    </a:lnTo>
                    <a:lnTo>
                      <a:pt x="83502" y="87487"/>
                    </a:lnTo>
                    <a:lnTo>
                      <a:pt x="100044" y="75971"/>
                    </a:lnTo>
                    <a:lnTo>
                      <a:pt x="120396" y="71754"/>
                    </a:lnTo>
                    <a:lnTo>
                      <a:pt x="228844" y="71754"/>
                    </a:lnTo>
                    <a:lnTo>
                      <a:pt x="220472" y="54990"/>
                    </a:lnTo>
                    <a:lnTo>
                      <a:pt x="200959" y="31771"/>
                    </a:lnTo>
                    <a:lnTo>
                      <a:pt x="176958" y="14493"/>
                    </a:lnTo>
                    <a:lnTo>
                      <a:pt x="149695" y="3716"/>
                    </a:lnTo>
                    <a:lnTo>
                      <a:pt x="120396" y="0"/>
                    </a:lnTo>
                    <a:close/>
                  </a:path>
                  <a:path w="241300" h="407035">
                    <a:moveTo>
                      <a:pt x="228844" y="71754"/>
                    </a:moveTo>
                    <a:lnTo>
                      <a:pt x="120396" y="71754"/>
                    </a:lnTo>
                    <a:lnTo>
                      <a:pt x="140747" y="75971"/>
                    </a:lnTo>
                    <a:lnTo>
                      <a:pt x="157289" y="87487"/>
                    </a:lnTo>
                    <a:lnTo>
                      <a:pt x="168401" y="104598"/>
                    </a:lnTo>
                    <a:lnTo>
                      <a:pt x="172466" y="125602"/>
                    </a:lnTo>
                    <a:lnTo>
                      <a:pt x="168401" y="146681"/>
                    </a:lnTo>
                    <a:lnTo>
                      <a:pt x="157289" y="163830"/>
                    </a:lnTo>
                    <a:lnTo>
                      <a:pt x="140747" y="175359"/>
                    </a:lnTo>
                    <a:lnTo>
                      <a:pt x="120396" y="179577"/>
                    </a:lnTo>
                    <a:lnTo>
                      <a:pt x="229855" y="179577"/>
                    </a:lnTo>
                    <a:lnTo>
                      <a:pt x="233299" y="171703"/>
                    </a:lnTo>
                    <a:lnTo>
                      <a:pt x="240581" y="141876"/>
                    </a:lnTo>
                    <a:lnTo>
                      <a:pt x="240791" y="111585"/>
                    </a:lnTo>
                    <a:lnTo>
                      <a:pt x="234049" y="82174"/>
                    </a:lnTo>
                    <a:lnTo>
                      <a:pt x="228844" y="71754"/>
                    </a:lnTo>
                    <a:close/>
                  </a:path>
                </a:pathLst>
              </a:custGeom>
              <a:solidFill>
                <a:srgbClr val="C8602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07" name="object 42">
                <a:extLst>
                  <a:ext uri="{FF2B5EF4-FFF2-40B4-BE49-F238E27FC236}">
                    <a16:creationId xmlns:a16="http://schemas.microsoft.com/office/drawing/2014/main" id="{D0FA2515-CBE2-2448-9869-23391D89505D}"/>
                  </a:ext>
                </a:extLst>
              </p:cNvPr>
              <p:cNvPicPr/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380473" y="2930525"/>
                <a:ext cx="116840" cy="120523"/>
              </a:xfrm>
              <a:prstGeom prst="rect">
                <a:avLst/>
              </a:prstGeom>
            </p:spPr>
          </p:pic>
          <p:sp>
            <p:nvSpPr>
              <p:cNvPr id="208" name="object 43">
                <a:extLst>
                  <a:ext uri="{FF2B5EF4-FFF2-40B4-BE49-F238E27FC236}">
                    <a16:creationId xmlns:a16="http://schemas.microsoft.com/office/drawing/2014/main" id="{CFE01EF7-C08C-BA48-BD49-3950480FEB07}"/>
                  </a:ext>
                </a:extLst>
              </p:cNvPr>
              <p:cNvSpPr/>
              <p:nvPr/>
            </p:nvSpPr>
            <p:spPr>
              <a:xfrm>
                <a:off x="9318497" y="2865119"/>
                <a:ext cx="241300" cy="407034"/>
              </a:xfrm>
              <a:custGeom>
                <a:avLst/>
                <a:gdLst/>
                <a:ahLst/>
                <a:cxnLst/>
                <a:rect l="l" t="t" r="r" b="b"/>
                <a:pathLst>
                  <a:path w="241300" h="407035">
                    <a:moveTo>
                      <a:pt x="120396" y="0"/>
                    </a:moveTo>
                    <a:lnTo>
                      <a:pt x="63833" y="14493"/>
                    </a:lnTo>
                    <a:lnTo>
                      <a:pt x="20320" y="54990"/>
                    </a:lnTo>
                    <a:lnTo>
                      <a:pt x="0" y="111585"/>
                    </a:lnTo>
                    <a:lnTo>
                      <a:pt x="210" y="141876"/>
                    </a:lnTo>
                    <a:lnTo>
                      <a:pt x="7493" y="171703"/>
                    </a:lnTo>
                    <a:lnTo>
                      <a:pt x="62483" y="297433"/>
                    </a:lnTo>
                    <a:lnTo>
                      <a:pt x="109981" y="400303"/>
                    </a:lnTo>
                    <a:lnTo>
                      <a:pt x="111759" y="404494"/>
                    </a:lnTo>
                    <a:lnTo>
                      <a:pt x="115824" y="406907"/>
                    </a:lnTo>
                    <a:lnTo>
                      <a:pt x="120396" y="406907"/>
                    </a:lnTo>
                    <a:lnTo>
                      <a:pt x="124968" y="406907"/>
                    </a:lnTo>
                    <a:lnTo>
                      <a:pt x="129031" y="404494"/>
                    </a:lnTo>
                    <a:lnTo>
                      <a:pt x="130809" y="400303"/>
                    </a:lnTo>
                    <a:lnTo>
                      <a:pt x="178307" y="297433"/>
                    </a:lnTo>
                    <a:lnTo>
                      <a:pt x="233299" y="171703"/>
                    </a:lnTo>
                    <a:lnTo>
                      <a:pt x="240581" y="141876"/>
                    </a:lnTo>
                    <a:lnTo>
                      <a:pt x="240791" y="111585"/>
                    </a:lnTo>
                    <a:lnTo>
                      <a:pt x="234049" y="82174"/>
                    </a:lnTo>
                    <a:lnTo>
                      <a:pt x="220472" y="54990"/>
                    </a:lnTo>
                    <a:lnTo>
                      <a:pt x="200959" y="31771"/>
                    </a:lnTo>
                    <a:lnTo>
                      <a:pt x="176958" y="14493"/>
                    </a:lnTo>
                    <a:lnTo>
                      <a:pt x="149695" y="3716"/>
                    </a:lnTo>
                    <a:lnTo>
                      <a:pt x="120396" y="0"/>
                    </a:lnTo>
                    <a:close/>
                  </a:path>
                </a:pathLst>
              </a:custGeom>
              <a:ln w="12700">
                <a:solidFill>
                  <a:srgbClr val="F7F8F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9" name="object 44">
                <a:extLst>
                  <a:ext uri="{FF2B5EF4-FFF2-40B4-BE49-F238E27FC236}">
                    <a16:creationId xmlns:a16="http://schemas.microsoft.com/office/drawing/2014/main" id="{DF73CB8D-A642-714B-B8D1-D91039568402}"/>
                  </a:ext>
                </a:extLst>
              </p:cNvPr>
              <p:cNvSpPr/>
              <p:nvPr/>
            </p:nvSpPr>
            <p:spPr>
              <a:xfrm>
                <a:off x="4578858" y="4774692"/>
                <a:ext cx="241300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241300" h="408939">
                    <a:moveTo>
                      <a:pt x="120395" y="0"/>
                    </a:moveTo>
                    <a:lnTo>
                      <a:pt x="63833" y="14573"/>
                    </a:lnTo>
                    <a:lnTo>
                      <a:pt x="20319" y="55244"/>
                    </a:lnTo>
                    <a:lnTo>
                      <a:pt x="0" y="112029"/>
                    </a:lnTo>
                    <a:lnTo>
                      <a:pt x="210" y="142416"/>
                    </a:lnTo>
                    <a:lnTo>
                      <a:pt x="7492" y="172338"/>
                    </a:lnTo>
                    <a:lnTo>
                      <a:pt x="62483" y="298576"/>
                    </a:lnTo>
                    <a:lnTo>
                      <a:pt x="109981" y="401827"/>
                    </a:lnTo>
                    <a:lnTo>
                      <a:pt x="111759" y="406018"/>
                    </a:lnTo>
                    <a:lnTo>
                      <a:pt x="115824" y="408431"/>
                    </a:lnTo>
                    <a:lnTo>
                      <a:pt x="124967" y="408431"/>
                    </a:lnTo>
                    <a:lnTo>
                      <a:pt x="129031" y="406018"/>
                    </a:lnTo>
                    <a:lnTo>
                      <a:pt x="130809" y="401827"/>
                    </a:lnTo>
                    <a:lnTo>
                      <a:pt x="178307" y="298576"/>
                    </a:lnTo>
                    <a:lnTo>
                      <a:pt x="229868" y="180212"/>
                    </a:lnTo>
                    <a:lnTo>
                      <a:pt x="120395" y="180212"/>
                    </a:lnTo>
                    <a:lnTo>
                      <a:pt x="100044" y="175992"/>
                    </a:lnTo>
                    <a:lnTo>
                      <a:pt x="83502" y="164449"/>
                    </a:lnTo>
                    <a:lnTo>
                      <a:pt x="72389" y="147262"/>
                    </a:lnTo>
                    <a:lnTo>
                      <a:pt x="68325" y="126110"/>
                    </a:lnTo>
                    <a:lnTo>
                      <a:pt x="72389" y="105032"/>
                    </a:lnTo>
                    <a:lnTo>
                      <a:pt x="83502" y="87883"/>
                    </a:lnTo>
                    <a:lnTo>
                      <a:pt x="100044" y="76354"/>
                    </a:lnTo>
                    <a:lnTo>
                      <a:pt x="120395" y="72135"/>
                    </a:lnTo>
                    <a:lnTo>
                      <a:pt x="228878" y="72135"/>
                    </a:lnTo>
                    <a:lnTo>
                      <a:pt x="220471" y="55244"/>
                    </a:lnTo>
                    <a:lnTo>
                      <a:pt x="200959" y="31932"/>
                    </a:lnTo>
                    <a:lnTo>
                      <a:pt x="176958" y="14573"/>
                    </a:lnTo>
                    <a:lnTo>
                      <a:pt x="149695" y="3738"/>
                    </a:lnTo>
                    <a:lnTo>
                      <a:pt x="120395" y="0"/>
                    </a:lnTo>
                    <a:close/>
                  </a:path>
                  <a:path w="241300" h="408939">
                    <a:moveTo>
                      <a:pt x="228878" y="72135"/>
                    </a:moveTo>
                    <a:lnTo>
                      <a:pt x="120395" y="72135"/>
                    </a:lnTo>
                    <a:lnTo>
                      <a:pt x="140747" y="76354"/>
                    </a:lnTo>
                    <a:lnTo>
                      <a:pt x="157289" y="87883"/>
                    </a:lnTo>
                    <a:lnTo>
                      <a:pt x="168401" y="105032"/>
                    </a:lnTo>
                    <a:lnTo>
                      <a:pt x="172465" y="126110"/>
                    </a:lnTo>
                    <a:lnTo>
                      <a:pt x="168401" y="147262"/>
                    </a:lnTo>
                    <a:lnTo>
                      <a:pt x="157289" y="164449"/>
                    </a:lnTo>
                    <a:lnTo>
                      <a:pt x="140747" y="175992"/>
                    </a:lnTo>
                    <a:lnTo>
                      <a:pt x="120395" y="180212"/>
                    </a:lnTo>
                    <a:lnTo>
                      <a:pt x="229868" y="180212"/>
                    </a:lnTo>
                    <a:lnTo>
                      <a:pt x="233299" y="172338"/>
                    </a:lnTo>
                    <a:lnTo>
                      <a:pt x="240581" y="142416"/>
                    </a:lnTo>
                    <a:lnTo>
                      <a:pt x="240791" y="112029"/>
                    </a:lnTo>
                    <a:lnTo>
                      <a:pt x="234049" y="82524"/>
                    </a:lnTo>
                    <a:lnTo>
                      <a:pt x="228878" y="72135"/>
                    </a:lnTo>
                    <a:close/>
                  </a:path>
                </a:pathLst>
              </a:custGeom>
              <a:solidFill>
                <a:srgbClr val="C8602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10" name="object 45">
                <a:extLst>
                  <a:ext uri="{FF2B5EF4-FFF2-40B4-BE49-F238E27FC236}">
                    <a16:creationId xmlns:a16="http://schemas.microsoft.com/office/drawing/2014/main" id="{A9A99BD0-B147-164A-A48E-F5D16E62A92E}"/>
                  </a:ext>
                </a:extLst>
              </p:cNvPr>
              <p:cNvPicPr/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40833" y="4840478"/>
                <a:ext cx="116839" cy="120777"/>
              </a:xfrm>
              <a:prstGeom prst="rect">
                <a:avLst/>
              </a:prstGeom>
            </p:spPr>
          </p:pic>
          <p:sp>
            <p:nvSpPr>
              <p:cNvPr id="211" name="object 46">
                <a:extLst>
                  <a:ext uri="{FF2B5EF4-FFF2-40B4-BE49-F238E27FC236}">
                    <a16:creationId xmlns:a16="http://schemas.microsoft.com/office/drawing/2014/main" id="{21142726-5C27-F745-B878-E797F7E6843E}"/>
                  </a:ext>
                </a:extLst>
              </p:cNvPr>
              <p:cNvSpPr/>
              <p:nvPr/>
            </p:nvSpPr>
            <p:spPr>
              <a:xfrm>
                <a:off x="4578858" y="4774692"/>
                <a:ext cx="241300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241300" h="408939">
                    <a:moveTo>
                      <a:pt x="120395" y="0"/>
                    </a:moveTo>
                    <a:lnTo>
                      <a:pt x="63833" y="14573"/>
                    </a:lnTo>
                    <a:lnTo>
                      <a:pt x="20319" y="55244"/>
                    </a:lnTo>
                    <a:lnTo>
                      <a:pt x="0" y="112029"/>
                    </a:lnTo>
                    <a:lnTo>
                      <a:pt x="210" y="142416"/>
                    </a:lnTo>
                    <a:lnTo>
                      <a:pt x="7492" y="172338"/>
                    </a:lnTo>
                    <a:lnTo>
                      <a:pt x="62483" y="298576"/>
                    </a:lnTo>
                    <a:lnTo>
                      <a:pt x="109981" y="401827"/>
                    </a:lnTo>
                    <a:lnTo>
                      <a:pt x="111759" y="406018"/>
                    </a:lnTo>
                    <a:lnTo>
                      <a:pt x="115824" y="408431"/>
                    </a:lnTo>
                    <a:lnTo>
                      <a:pt x="120395" y="408431"/>
                    </a:lnTo>
                    <a:lnTo>
                      <a:pt x="124967" y="408431"/>
                    </a:lnTo>
                    <a:lnTo>
                      <a:pt x="129031" y="406018"/>
                    </a:lnTo>
                    <a:lnTo>
                      <a:pt x="130809" y="401827"/>
                    </a:lnTo>
                    <a:lnTo>
                      <a:pt x="178307" y="298576"/>
                    </a:lnTo>
                    <a:lnTo>
                      <a:pt x="233299" y="172338"/>
                    </a:lnTo>
                    <a:lnTo>
                      <a:pt x="240581" y="142416"/>
                    </a:lnTo>
                    <a:lnTo>
                      <a:pt x="240791" y="112029"/>
                    </a:lnTo>
                    <a:lnTo>
                      <a:pt x="234049" y="82524"/>
                    </a:lnTo>
                    <a:lnTo>
                      <a:pt x="220471" y="55244"/>
                    </a:lnTo>
                    <a:lnTo>
                      <a:pt x="200959" y="31932"/>
                    </a:lnTo>
                    <a:lnTo>
                      <a:pt x="176958" y="14573"/>
                    </a:lnTo>
                    <a:lnTo>
                      <a:pt x="149695" y="3738"/>
                    </a:lnTo>
                    <a:lnTo>
                      <a:pt x="120395" y="0"/>
                    </a:lnTo>
                    <a:close/>
                  </a:path>
                </a:pathLst>
              </a:custGeom>
              <a:ln w="12700">
                <a:solidFill>
                  <a:srgbClr val="F7F8F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2" name="object 47">
                <a:extLst>
                  <a:ext uri="{FF2B5EF4-FFF2-40B4-BE49-F238E27FC236}">
                    <a16:creationId xmlns:a16="http://schemas.microsoft.com/office/drawing/2014/main" id="{5CCB77C5-8B6F-4F4D-B505-CFC2A18FFD5C}"/>
                  </a:ext>
                </a:extLst>
              </p:cNvPr>
              <p:cNvSpPr/>
              <p:nvPr/>
            </p:nvSpPr>
            <p:spPr>
              <a:xfrm>
                <a:off x="4790069" y="4964983"/>
                <a:ext cx="231140" cy="360045"/>
              </a:xfrm>
              <a:custGeom>
                <a:avLst/>
                <a:gdLst/>
                <a:ahLst/>
                <a:cxnLst/>
                <a:rect l="l" t="t" r="r" b="b"/>
                <a:pathLst>
                  <a:path w="231139" h="360045">
                    <a:moveTo>
                      <a:pt x="231141" y="329860"/>
                    </a:moveTo>
                    <a:lnTo>
                      <a:pt x="0" y="329860"/>
                    </a:lnTo>
                    <a:lnTo>
                      <a:pt x="0" y="359846"/>
                    </a:lnTo>
                    <a:lnTo>
                      <a:pt x="231141" y="359846"/>
                    </a:lnTo>
                    <a:lnTo>
                      <a:pt x="231141" y="329860"/>
                    </a:lnTo>
                    <a:close/>
                  </a:path>
                  <a:path w="231139" h="360045">
                    <a:moveTo>
                      <a:pt x="214631" y="42835"/>
                    </a:moveTo>
                    <a:lnTo>
                      <a:pt x="16510" y="42835"/>
                    </a:lnTo>
                    <a:lnTo>
                      <a:pt x="16510" y="329860"/>
                    </a:lnTo>
                    <a:lnTo>
                      <a:pt x="103188" y="329860"/>
                    </a:lnTo>
                    <a:lnTo>
                      <a:pt x="103188" y="304156"/>
                    </a:lnTo>
                    <a:lnTo>
                      <a:pt x="45402" y="304156"/>
                    </a:lnTo>
                    <a:lnTo>
                      <a:pt x="45402" y="278453"/>
                    </a:lnTo>
                    <a:lnTo>
                      <a:pt x="214631" y="278453"/>
                    </a:lnTo>
                    <a:lnTo>
                      <a:pt x="214631" y="235613"/>
                    </a:lnTo>
                    <a:lnTo>
                      <a:pt x="45402" y="235613"/>
                    </a:lnTo>
                    <a:lnTo>
                      <a:pt x="45402" y="209909"/>
                    </a:lnTo>
                    <a:lnTo>
                      <a:pt x="214631" y="209909"/>
                    </a:lnTo>
                    <a:lnTo>
                      <a:pt x="214631" y="167070"/>
                    </a:lnTo>
                    <a:lnTo>
                      <a:pt x="45402" y="167070"/>
                    </a:lnTo>
                    <a:lnTo>
                      <a:pt x="45402" y="141366"/>
                    </a:lnTo>
                    <a:lnTo>
                      <a:pt x="214631" y="141366"/>
                    </a:lnTo>
                    <a:lnTo>
                      <a:pt x="214631" y="98527"/>
                    </a:lnTo>
                    <a:lnTo>
                      <a:pt x="45402" y="98527"/>
                    </a:lnTo>
                    <a:lnTo>
                      <a:pt x="45402" y="72823"/>
                    </a:lnTo>
                    <a:lnTo>
                      <a:pt x="214631" y="72823"/>
                    </a:lnTo>
                    <a:lnTo>
                      <a:pt x="214631" y="42835"/>
                    </a:lnTo>
                    <a:close/>
                  </a:path>
                  <a:path w="231139" h="360045">
                    <a:moveTo>
                      <a:pt x="160973" y="278453"/>
                    </a:moveTo>
                    <a:lnTo>
                      <a:pt x="127953" y="278453"/>
                    </a:lnTo>
                    <a:lnTo>
                      <a:pt x="127953" y="329860"/>
                    </a:lnTo>
                    <a:lnTo>
                      <a:pt x="214631" y="329860"/>
                    </a:lnTo>
                    <a:lnTo>
                      <a:pt x="214631" y="304156"/>
                    </a:lnTo>
                    <a:lnTo>
                      <a:pt x="160973" y="304156"/>
                    </a:lnTo>
                    <a:lnTo>
                      <a:pt x="160973" y="278453"/>
                    </a:lnTo>
                    <a:close/>
                  </a:path>
                  <a:path w="231139" h="360045">
                    <a:moveTo>
                      <a:pt x="103188" y="278453"/>
                    </a:moveTo>
                    <a:lnTo>
                      <a:pt x="70168" y="278453"/>
                    </a:lnTo>
                    <a:lnTo>
                      <a:pt x="70168" y="304156"/>
                    </a:lnTo>
                    <a:lnTo>
                      <a:pt x="103188" y="304156"/>
                    </a:lnTo>
                    <a:lnTo>
                      <a:pt x="103188" y="278453"/>
                    </a:lnTo>
                    <a:close/>
                  </a:path>
                  <a:path w="231139" h="360045">
                    <a:moveTo>
                      <a:pt x="214631" y="278453"/>
                    </a:moveTo>
                    <a:lnTo>
                      <a:pt x="185738" y="278453"/>
                    </a:lnTo>
                    <a:lnTo>
                      <a:pt x="185738" y="304156"/>
                    </a:lnTo>
                    <a:lnTo>
                      <a:pt x="214631" y="304156"/>
                    </a:lnTo>
                    <a:lnTo>
                      <a:pt x="214631" y="278453"/>
                    </a:lnTo>
                    <a:close/>
                  </a:path>
                  <a:path w="231139" h="360045">
                    <a:moveTo>
                      <a:pt x="103188" y="209909"/>
                    </a:moveTo>
                    <a:lnTo>
                      <a:pt x="70168" y="209909"/>
                    </a:lnTo>
                    <a:lnTo>
                      <a:pt x="70168" y="235613"/>
                    </a:lnTo>
                    <a:lnTo>
                      <a:pt x="103188" y="235613"/>
                    </a:lnTo>
                    <a:lnTo>
                      <a:pt x="103188" y="209909"/>
                    </a:lnTo>
                    <a:close/>
                  </a:path>
                  <a:path w="231139" h="360045">
                    <a:moveTo>
                      <a:pt x="160973" y="209909"/>
                    </a:moveTo>
                    <a:lnTo>
                      <a:pt x="127953" y="209909"/>
                    </a:lnTo>
                    <a:lnTo>
                      <a:pt x="127953" y="235613"/>
                    </a:lnTo>
                    <a:lnTo>
                      <a:pt x="160973" y="235613"/>
                    </a:lnTo>
                    <a:lnTo>
                      <a:pt x="160973" y="209909"/>
                    </a:lnTo>
                    <a:close/>
                  </a:path>
                  <a:path w="231139" h="360045">
                    <a:moveTo>
                      <a:pt x="214631" y="209909"/>
                    </a:moveTo>
                    <a:lnTo>
                      <a:pt x="185738" y="209909"/>
                    </a:lnTo>
                    <a:lnTo>
                      <a:pt x="185738" y="235613"/>
                    </a:lnTo>
                    <a:lnTo>
                      <a:pt x="214631" y="235613"/>
                    </a:lnTo>
                    <a:lnTo>
                      <a:pt x="214631" y="209909"/>
                    </a:lnTo>
                    <a:close/>
                  </a:path>
                  <a:path w="231139" h="360045">
                    <a:moveTo>
                      <a:pt x="103188" y="141366"/>
                    </a:moveTo>
                    <a:lnTo>
                      <a:pt x="70168" y="141366"/>
                    </a:lnTo>
                    <a:lnTo>
                      <a:pt x="70168" y="167070"/>
                    </a:lnTo>
                    <a:lnTo>
                      <a:pt x="103188" y="167070"/>
                    </a:lnTo>
                    <a:lnTo>
                      <a:pt x="103188" y="141366"/>
                    </a:lnTo>
                    <a:close/>
                  </a:path>
                  <a:path w="231139" h="360045">
                    <a:moveTo>
                      <a:pt x="160973" y="141366"/>
                    </a:moveTo>
                    <a:lnTo>
                      <a:pt x="127953" y="141366"/>
                    </a:lnTo>
                    <a:lnTo>
                      <a:pt x="127953" y="167070"/>
                    </a:lnTo>
                    <a:lnTo>
                      <a:pt x="160973" y="167070"/>
                    </a:lnTo>
                    <a:lnTo>
                      <a:pt x="160973" y="141366"/>
                    </a:lnTo>
                    <a:close/>
                  </a:path>
                  <a:path w="231139" h="360045">
                    <a:moveTo>
                      <a:pt x="214631" y="141366"/>
                    </a:moveTo>
                    <a:lnTo>
                      <a:pt x="185738" y="141366"/>
                    </a:lnTo>
                    <a:lnTo>
                      <a:pt x="185738" y="167070"/>
                    </a:lnTo>
                    <a:lnTo>
                      <a:pt x="214631" y="167070"/>
                    </a:lnTo>
                    <a:lnTo>
                      <a:pt x="214631" y="141366"/>
                    </a:lnTo>
                    <a:close/>
                  </a:path>
                  <a:path w="231139" h="360045">
                    <a:moveTo>
                      <a:pt x="103188" y="72823"/>
                    </a:moveTo>
                    <a:lnTo>
                      <a:pt x="70168" y="72823"/>
                    </a:lnTo>
                    <a:lnTo>
                      <a:pt x="70168" y="98527"/>
                    </a:lnTo>
                    <a:lnTo>
                      <a:pt x="103188" y="98527"/>
                    </a:lnTo>
                    <a:lnTo>
                      <a:pt x="103188" y="72823"/>
                    </a:lnTo>
                    <a:close/>
                  </a:path>
                  <a:path w="231139" h="360045">
                    <a:moveTo>
                      <a:pt x="160973" y="72823"/>
                    </a:moveTo>
                    <a:lnTo>
                      <a:pt x="127953" y="72823"/>
                    </a:lnTo>
                    <a:lnTo>
                      <a:pt x="127953" y="98527"/>
                    </a:lnTo>
                    <a:lnTo>
                      <a:pt x="160973" y="98527"/>
                    </a:lnTo>
                    <a:lnTo>
                      <a:pt x="160973" y="72823"/>
                    </a:lnTo>
                    <a:close/>
                  </a:path>
                  <a:path w="231139" h="360045">
                    <a:moveTo>
                      <a:pt x="214631" y="72823"/>
                    </a:moveTo>
                    <a:lnTo>
                      <a:pt x="185738" y="72823"/>
                    </a:lnTo>
                    <a:lnTo>
                      <a:pt x="185738" y="98527"/>
                    </a:lnTo>
                    <a:lnTo>
                      <a:pt x="214631" y="98527"/>
                    </a:lnTo>
                    <a:lnTo>
                      <a:pt x="214631" y="72823"/>
                    </a:lnTo>
                    <a:close/>
                  </a:path>
                  <a:path w="231139" h="360045">
                    <a:moveTo>
                      <a:pt x="202249" y="17135"/>
                    </a:moveTo>
                    <a:lnTo>
                      <a:pt x="28892" y="17135"/>
                    </a:lnTo>
                    <a:lnTo>
                      <a:pt x="28892" y="42835"/>
                    </a:lnTo>
                    <a:lnTo>
                      <a:pt x="202249" y="42835"/>
                    </a:lnTo>
                    <a:lnTo>
                      <a:pt x="202249" y="17135"/>
                    </a:lnTo>
                    <a:close/>
                  </a:path>
                  <a:path w="231139" h="360045">
                    <a:moveTo>
                      <a:pt x="189866" y="0"/>
                    </a:moveTo>
                    <a:lnTo>
                      <a:pt x="41275" y="0"/>
                    </a:lnTo>
                    <a:lnTo>
                      <a:pt x="41275" y="17135"/>
                    </a:lnTo>
                    <a:lnTo>
                      <a:pt x="189866" y="17135"/>
                    </a:lnTo>
                    <a:lnTo>
                      <a:pt x="189866" y="0"/>
                    </a:lnTo>
                    <a:close/>
                  </a:path>
                </a:pathLst>
              </a:custGeom>
              <a:solidFill>
                <a:srgbClr val="C85F2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3" name="object 48">
                <a:extLst>
                  <a:ext uri="{FF2B5EF4-FFF2-40B4-BE49-F238E27FC236}">
                    <a16:creationId xmlns:a16="http://schemas.microsoft.com/office/drawing/2014/main" id="{B47A5317-7105-354B-A1D3-0A647F42C8AE}"/>
                  </a:ext>
                </a:extLst>
              </p:cNvPr>
              <p:cNvSpPr/>
              <p:nvPr/>
            </p:nvSpPr>
            <p:spPr>
              <a:xfrm>
                <a:off x="7251953" y="4675631"/>
                <a:ext cx="241300" cy="407034"/>
              </a:xfrm>
              <a:custGeom>
                <a:avLst/>
                <a:gdLst/>
                <a:ahLst/>
                <a:cxnLst/>
                <a:rect l="l" t="t" r="r" b="b"/>
                <a:pathLst>
                  <a:path w="241300" h="407035">
                    <a:moveTo>
                      <a:pt x="120396" y="0"/>
                    </a:moveTo>
                    <a:lnTo>
                      <a:pt x="63833" y="14493"/>
                    </a:lnTo>
                    <a:lnTo>
                      <a:pt x="20320" y="54991"/>
                    </a:lnTo>
                    <a:lnTo>
                      <a:pt x="0" y="111585"/>
                    </a:lnTo>
                    <a:lnTo>
                      <a:pt x="210" y="141876"/>
                    </a:lnTo>
                    <a:lnTo>
                      <a:pt x="7493" y="171704"/>
                    </a:lnTo>
                    <a:lnTo>
                      <a:pt x="62484" y="297434"/>
                    </a:lnTo>
                    <a:lnTo>
                      <a:pt x="109981" y="400304"/>
                    </a:lnTo>
                    <a:lnTo>
                      <a:pt x="111760" y="404495"/>
                    </a:lnTo>
                    <a:lnTo>
                      <a:pt x="115824" y="406908"/>
                    </a:lnTo>
                    <a:lnTo>
                      <a:pt x="124968" y="406908"/>
                    </a:lnTo>
                    <a:lnTo>
                      <a:pt x="129031" y="404495"/>
                    </a:lnTo>
                    <a:lnTo>
                      <a:pt x="130810" y="400304"/>
                    </a:lnTo>
                    <a:lnTo>
                      <a:pt x="178307" y="297434"/>
                    </a:lnTo>
                    <a:lnTo>
                      <a:pt x="229855" y="179578"/>
                    </a:lnTo>
                    <a:lnTo>
                      <a:pt x="120396" y="179578"/>
                    </a:lnTo>
                    <a:lnTo>
                      <a:pt x="100044" y="175359"/>
                    </a:lnTo>
                    <a:lnTo>
                      <a:pt x="83502" y="163830"/>
                    </a:lnTo>
                    <a:lnTo>
                      <a:pt x="72390" y="146681"/>
                    </a:lnTo>
                    <a:lnTo>
                      <a:pt x="68325" y="125603"/>
                    </a:lnTo>
                    <a:lnTo>
                      <a:pt x="72390" y="104598"/>
                    </a:lnTo>
                    <a:lnTo>
                      <a:pt x="83502" y="87487"/>
                    </a:lnTo>
                    <a:lnTo>
                      <a:pt x="100044" y="75971"/>
                    </a:lnTo>
                    <a:lnTo>
                      <a:pt x="120396" y="71755"/>
                    </a:lnTo>
                    <a:lnTo>
                      <a:pt x="228844" y="71755"/>
                    </a:lnTo>
                    <a:lnTo>
                      <a:pt x="220472" y="54991"/>
                    </a:lnTo>
                    <a:lnTo>
                      <a:pt x="200959" y="31771"/>
                    </a:lnTo>
                    <a:lnTo>
                      <a:pt x="176958" y="14493"/>
                    </a:lnTo>
                    <a:lnTo>
                      <a:pt x="149695" y="3716"/>
                    </a:lnTo>
                    <a:lnTo>
                      <a:pt x="120396" y="0"/>
                    </a:lnTo>
                    <a:close/>
                  </a:path>
                  <a:path w="241300" h="407035">
                    <a:moveTo>
                      <a:pt x="228844" y="71755"/>
                    </a:moveTo>
                    <a:lnTo>
                      <a:pt x="120396" y="71755"/>
                    </a:lnTo>
                    <a:lnTo>
                      <a:pt x="140747" y="75971"/>
                    </a:lnTo>
                    <a:lnTo>
                      <a:pt x="157289" y="87487"/>
                    </a:lnTo>
                    <a:lnTo>
                      <a:pt x="168401" y="104598"/>
                    </a:lnTo>
                    <a:lnTo>
                      <a:pt x="172466" y="125603"/>
                    </a:lnTo>
                    <a:lnTo>
                      <a:pt x="168401" y="146681"/>
                    </a:lnTo>
                    <a:lnTo>
                      <a:pt x="157289" y="163830"/>
                    </a:lnTo>
                    <a:lnTo>
                      <a:pt x="140747" y="175359"/>
                    </a:lnTo>
                    <a:lnTo>
                      <a:pt x="120396" y="179578"/>
                    </a:lnTo>
                    <a:lnTo>
                      <a:pt x="229855" y="179578"/>
                    </a:lnTo>
                    <a:lnTo>
                      <a:pt x="233299" y="171704"/>
                    </a:lnTo>
                    <a:lnTo>
                      <a:pt x="240581" y="141876"/>
                    </a:lnTo>
                    <a:lnTo>
                      <a:pt x="240791" y="111585"/>
                    </a:lnTo>
                    <a:lnTo>
                      <a:pt x="234049" y="82174"/>
                    </a:lnTo>
                    <a:lnTo>
                      <a:pt x="228844" y="71755"/>
                    </a:lnTo>
                    <a:close/>
                  </a:path>
                </a:pathLst>
              </a:custGeom>
              <a:solidFill>
                <a:srgbClr val="C8602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14" name="object 49">
                <a:extLst>
                  <a:ext uri="{FF2B5EF4-FFF2-40B4-BE49-F238E27FC236}">
                    <a16:creationId xmlns:a16="http://schemas.microsoft.com/office/drawing/2014/main" id="{9D63C67A-CE7C-3649-B98C-0C5F50FDA882}"/>
                  </a:ext>
                </a:extLst>
              </p:cNvPr>
              <p:cNvPicPr/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13929" y="4741036"/>
                <a:ext cx="116840" cy="120523"/>
              </a:xfrm>
              <a:prstGeom prst="rect">
                <a:avLst/>
              </a:prstGeom>
            </p:spPr>
          </p:pic>
          <p:sp>
            <p:nvSpPr>
              <p:cNvPr id="215" name="object 50">
                <a:extLst>
                  <a:ext uri="{FF2B5EF4-FFF2-40B4-BE49-F238E27FC236}">
                    <a16:creationId xmlns:a16="http://schemas.microsoft.com/office/drawing/2014/main" id="{27A39133-221F-F646-8770-DC11729F41EA}"/>
                  </a:ext>
                </a:extLst>
              </p:cNvPr>
              <p:cNvSpPr/>
              <p:nvPr/>
            </p:nvSpPr>
            <p:spPr>
              <a:xfrm>
                <a:off x="7251953" y="4675631"/>
                <a:ext cx="241300" cy="407034"/>
              </a:xfrm>
              <a:custGeom>
                <a:avLst/>
                <a:gdLst/>
                <a:ahLst/>
                <a:cxnLst/>
                <a:rect l="l" t="t" r="r" b="b"/>
                <a:pathLst>
                  <a:path w="241300" h="407035">
                    <a:moveTo>
                      <a:pt x="120396" y="0"/>
                    </a:moveTo>
                    <a:lnTo>
                      <a:pt x="63833" y="14493"/>
                    </a:lnTo>
                    <a:lnTo>
                      <a:pt x="20320" y="54991"/>
                    </a:lnTo>
                    <a:lnTo>
                      <a:pt x="0" y="111585"/>
                    </a:lnTo>
                    <a:lnTo>
                      <a:pt x="210" y="141876"/>
                    </a:lnTo>
                    <a:lnTo>
                      <a:pt x="7493" y="171704"/>
                    </a:lnTo>
                    <a:lnTo>
                      <a:pt x="62484" y="297434"/>
                    </a:lnTo>
                    <a:lnTo>
                      <a:pt x="109981" y="400304"/>
                    </a:lnTo>
                    <a:lnTo>
                      <a:pt x="111760" y="404495"/>
                    </a:lnTo>
                    <a:lnTo>
                      <a:pt x="115824" y="406908"/>
                    </a:lnTo>
                    <a:lnTo>
                      <a:pt x="120396" y="406908"/>
                    </a:lnTo>
                    <a:lnTo>
                      <a:pt x="124968" y="406908"/>
                    </a:lnTo>
                    <a:lnTo>
                      <a:pt x="129031" y="404495"/>
                    </a:lnTo>
                    <a:lnTo>
                      <a:pt x="130810" y="400304"/>
                    </a:lnTo>
                    <a:lnTo>
                      <a:pt x="178307" y="297434"/>
                    </a:lnTo>
                    <a:lnTo>
                      <a:pt x="233299" y="171704"/>
                    </a:lnTo>
                    <a:lnTo>
                      <a:pt x="240581" y="141876"/>
                    </a:lnTo>
                    <a:lnTo>
                      <a:pt x="240791" y="111585"/>
                    </a:lnTo>
                    <a:lnTo>
                      <a:pt x="234049" y="82174"/>
                    </a:lnTo>
                    <a:lnTo>
                      <a:pt x="220472" y="54991"/>
                    </a:lnTo>
                    <a:lnTo>
                      <a:pt x="200959" y="31771"/>
                    </a:lnTo>
                    <a:lnTo>
                      <a:pt x="176958" y="14493"/>
                    </a:lnTo>
                    <a:lnTo>
                      <a:pt x="149695" y="3716"/>
                    </a:lnTo>
                    <a:lnTo>
                      <a:pt x="120396" y="0"/>
                    </a:lnTo>
                    <a:close/>
                  </a:path>
                </a:pathLst>
              </a:custGeom>
              <a:ln w="12700">
                <a:solidFill>
                  <a:srgbClr val="F7F8F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16" name="object 51">
                <a:extLst>
                  <a:ext uri="{FF2B5EF4-FFF2-40B4-BE49-F238E27FC236}">
                    <a16:creationId xmlns:a16="http://schemas.microsoft.com/office/drawing/2014/main" id="{E4228731-D6DE-F94A-AB2A-7DC88C14B0E0}"/>
                  </a:ext>
                </a:extLst>
              </p:cNvPr>
              <p:cNvPicPr/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649968" y="5071872"/>
                <a:ext cx="946403" cy="902207"/>
              </a:xfrm>
              <a:prstGeom prst="rect">
                <a:avLst/>
              </a:prstGeom>
            </p:spPr>
          </p:pic>
          <p:sp>
            <p:nvSpPr>
              <p:cNvPr id="217" name="object 52">
                <a:extLst>
                  <a:ext uri="{FF2B5EF4-FFF2-40B4-BE49-F238E27FC236}">
                    <a16:creationId xmlns:a16="http://schemas.microsoft.com/office/drawing/2014/main" id="{ABBA3962-7330-DC4E-BBD9-B93CECB77A7A}"/>
                  </a:ext>
                </a:extLst>
              </p:cNvPr>
              <p:cNvSpPr/>
              <p:nvPr/>
            </p:nvSpPr>
            <p:spPr>
              <a:xfrm>
                <a:off x="10249582" y="5231892"/>
                <a:ext cx="204470" cy="334010"/>
              </a:xfrm>
              <a:custGeom>
                <a:avLst/>
                <a:gdLst/>
                <a:ahLst/>
                <a:cxnLst/>
                <a:rect l="l" t="t" r="r" b="b"/>
                <a:pathLst>
                  <a:path w="204470" h="334010">
                    <a:moveTo>
                      <a:pt x="102187" y="0"/>
                    </a:moveTo>
                    <a:lnTo>
                      <a:pt x="54133" y="11890"/>
                    </a:lnTo>
                    <a:lnTo>
                      <a:pt x="17224" y="45211"/>
                    </a:lnTo>
                    <a:lnTo>
                      <a:pt x="0" y="91551"/>
                    </a:lnTo>
                    <a:lnTo>
                      <a:pt x="168" y="116381"/>
                    </a:lnTo>
                    <a:lnTo>
                      <a:pt x="6302" y="140842"/>
                    </a:lnTo>
                    <a:lnTo>
                      <a:pt x="53038" y="243966"/>
                    </a:lnTo>
                    <a:lnTo>
                      <a:pt x="93297" y="328294"/>
                    </a:lnTo>
                    <a:lnTo>
                      <a:pt x="94821" y="331850"/>
                    </a:lnTo>
                    <a:lnTo>
                      <a:pt x="98250" y="333755"/>
                    </a:lnTo>
                    <a:lnTo>
                      <a:pt x="106124" y="333755"/>
                    </a:lnTo>
                    <a:lnTo>
                      <a:pt x="109553" y="331850"/>
                    </a:lnTo>
                    <a:lnTo>
                      <a:pt x="111077" y="328294"/>
                    </a:lnTo>
                    <a:lnTo>
                      <a:pt x="151336" y="243966"/>
                    </a:lnTo>
                    <a:lnTo>
                      <a:pt x="195194" y="147192"/>
                    </a:lnTo>
                    <a:lnTo>
                      <a:pt x="102187" y="147192"/>
                    </a:lnTo>
                    <a:lnTo>
                      <a:pt x="84941" y="143754"/>
                    </a:lnTo>
                    <a:lnTo>
                      <a:pt x="70897" y="134350"/>
                    </a:lnTo>
                    <a:lnTo>
                      <a:pt x="61450" y="120350"/>
                    </a:lnTo>
                    <a:lnTo>
                      <a:pt x="57991" y="103123"/>
                    </a:lnTo>
                    <a:lnTo>
                      <a:pt x="61450" y="85824"/>
                    </a:lnTo>
                    <a:lnTo>
                      <a:pt x="70897" y="71786"/>
                    </a:lnTo>
                    <a:lnTo>
                      <a:pt x="84941" y="62368"/>
                    </a:lnTo>
                    <a:lnTo>
                      <a:pt x="102187" y="58927"/>
                    </a:lnTo>
                    <a:lnTo>
                      <a:pt x="194247" y="58927"/>
                    </a:lnTo>
                    <a:lnTo>
                      <a:pt x="187150" y="45211"/>
                    </a:lnTo>
                    <a:lnTo>
                      <a:pt x="170606" y="26092"/>
                    </a:lnTo>
                    <a:lnTo>
                      <a:pt x="150241" y="11890"/>
                    </a:lnTo>
                    <a:lnTo>
                      <a:pt x="127089" y="3046"/>
                    </a:lnTo>
                    <a:lnTo>
                      <a:pt x="102187" y="0"/>
                    </a:lnTo>
                    <a:close/>
                  </a:path>
                  <a:path w="204470" h="334010">
                    <a:moveTo>
                      <a:pt x="194247" y="58927"/>
                    </a:moveTo>
                    <a:lnTo>
                      <a:pt x="102187" y="58927"/>
                    </a:lnTo>
                    <a:lnTo>
                      <a:pt x="119433" y="62368"/>
                    </a:lnTo>
                    <a:lnTo>
                      <a:pt x="133477" y="71786"/>
                    </a:lnTo>
                    <a:lnTo>
                      <a:pt x="142924" y="85824"/>
                    </a:lnTo>
                    <a:lnTo>
                      <a:pt x="146383" y="103123"/>
                    </a:lnTo>
                    <a:lnTo>
                      <a:pt x="142924" y="120350"/>
                    </a:lnTo>
                    <a:lnTo>
                      <a:pt x="133477" y="134350"/>
                    </a:lnTo>
                    <a:lnTo>
                      <a:pt x="119433" y="143754"/>
                    </a:lnTo>
                    <a:lnTo>
                      <a:pt x="102187" y="147192"/>
                    </a:lnTo>
                    <a:lnTo>
                      <a:pt x="195194" y="147192"/>
                    </a:lnTo>
                    <a:lnTo>
                      <a:pt x="198072" y="140842"/>
                    </a:lnTo>
                    <a:lnTo>
                      <a:pt x="204206" y="116381"/>
                    </a:lnTo>
                    <a:lnTo>
                      <a:pt x="204374" y="91551"/>
                    </a:lnTo>
                    <a:lnTo>
                      <a:pt x="198661" y="67458"/>
                    </a:lnTo>
                    <a:lnTo>
                      <a:pt x="194247" y="58927"/>
                    </a:lnTo>
                    <a:close/>
                  </a:path>
                </a:pathLst>
              </a:custGeom>
              <a:solidFill>
                <a:srgbClr val="C8602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18" name="object 53">
                <a:extLst>
                  <a:ext uri="{FF2B5EF4-FFF2-40B4-BE49-F238E27FC236}">
                    <a16:creationId xmlns:a16="http://schemas.microsoft.com/office/drawing/2014/main" id="{1BFAD96E-7933-0545-ABC9-C12967BEC546}"/>
                  </a:ext>
                </a:extLst>
              </p:cNvPr>
              <p:cNvPicPr/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301223" y="5284469"/>
                <a:ext cx="101092" cy="100965"/>
              </a:xfrm>
              <a:prstGeom prst="rect">
                <a:avLst/>
              </a:prstGeom>
            </p:spPr>
          </p:pic>
          <p:sp>
            <p:nvSpPr>
              <p:cNvPr id="219" name="object 54">
                <a:extLst>
                  <a:ext uri="{FF2B5EF4-FFF2-40B4-BE49-F238E27FC236}">
                    <a16:creationId xmlns:a16="http://schemas.microsoft.com/office/drawing/2014/main" id="{CA3B8387-A4AB-604C-8878-ED38278A6CC8}"/>
                  </a:ext>
                </a:extLst>
              </p:cNvPr>
              <p:cNvSpPr/>
              <p:nvPr/>
            </p:nvSpPr>
            <p:spPr>
              <a:xfrm>
                <a:off x="10249582" y="5231892"/>
                <a:ext cx="204470" cy="334010"/>
              </a:xfrm>
              <a:custGeom>
                <a:avLst/>
                <a:gdLst/>
                <a:ahLst/>
                <a:cxnLst/>
                <a:rect l="l" t="t" r="r" b="b"/>
                <a:pathLst>
                  <a:path w="204470" h="334010">
                    <a:moveTo>
                      <a:pt x="102187" y="0"/>
                    </a:moveTo>
                    <a:lnTo>
                      <a:pt x="54133" y="11890"/>
                    </a:lnTo>
                    <a:lnTo>
                      <a:pt x="17224" y="45211"/>
                    </a:lnTo>
                    <a:lnTo>
                      <a:pt x="0" y="91551"/>
                    </a:lnTo>
                    <a:lnTo>
                      <a:pt x="168" y="116381"/>
                    </a:lnTo>
                    <a:lnTo>
                      <a:pt x="6302" y="140842"/>
                    </a:lnTo>
                    <a:lnTo>
                      <a:pt x="53038" y="243966"/>
                    </a:lnTo>
                    <a:lnTo>
                      <a:pt x="93297" y="328294"/>
                    </a:lnTo>
                    <a:lnTo>
                      <a:pt x="94821" y="331850"/>
                    </a:lnTo>
                    <a:lnTo>
                      <a:pt x="98250" y="333755"/>
                    </a:lnTo>
                    <a:lnTo>
                      <a:pt x="102187" y="333755"/>
                    </a:lnTo>
                    <a:lnTo>
                      <a:pt x="106124" y="333755"/>
                    </a:lnTo>
                    <a:lnTo>
                      <a:pt x="109553" y="331850"/>
                    </a:lnTo>
                    <a:lnTo>
                      <a:pt x="111077" y="328294"/>
                    </a:lnTo>
                    <a:lnTo>
                      <a:pt x="151336" y="243966"/>
                    </a:lnTo>
                    <a:lnTo>
                      <a:pt x="198072" y="140842"/>
                    </a:lnTo>
                    <a:lnTo>
                      <a:pt x="204206" y="116381"/>
                    </a:lnTo>
                    <a:lnTo>
                      <a:pt x="204374" y="91551"/>
                    </a:lnTo>
                    <a:lnTo>
                      <a:pt x="198661" y="67458"/>
                    </a:lnTo>
                    <a:lnTo>
                      <a:pt x="187150" y="45211"/>
                    </a:lnTo>
                    <a:lnTo>
                      <a:pt x="170606" y="26092"/>
                    </a:lnTo>
                    <a:lnTo>
                      <a:pt x="150241" y="11890"/>
                    </a:lnTo>
                    <a:lnTo>
                      <a:pt x="127089" y="3046"/>
                    </a:lnTo>
                    <a:lnTo>
                      <a:pt x="102187" y="0"/>
                    </a:lnTo>
                    <a:close/>
                  </a:path>
                </a:pathLst>
              </a:custGeom>
              <a:ln w="12700">
                <a:solidFill>
                  <a:srgbClr val="F7F8F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0" name="object 47">
                <a:extLst>
                  <a:ext uri="{FF2B5EF4-FFF2-40B4-BE49-F238E27FC236}">
                    <a16:creationId xmlns:a16="http://schemas.microsoft.com/office/drawing/2014/main" id="{B7CC6ED1-70CF-0D49-89D7-C6B6EE91F72D}"/>
                  </a:ext>
                </a:extLst>
              </p:cNvPr>
              <p:cNvSpPr/>
              <p:nvPr/>
            </p:nvSpPr>
            <p:spPr>
              <a:xfrm>
                <a:off x="6283298" y="3672364"/>
                <a:ext cx="231140" cy="360045"/>
              </a:xfrm>
              <a:custGeom>
                <a:avLst/>
                <a:gdLst/>
                <a:ahLst/>
                <a:cxnLst/>
                <a:rect l="l" t="t" r="r" b="b"/>
                <a:pathLst>
                  <a:path w="231139" h="360045">
                    <a:moveTo>
                      <a:pt x="231141" y="329860"/>
                    </a:moveTo>
                    <a:lnTo>
                      <a:pt x="0" y="329860"/>
                    </a:lnTo>
                    <a:lnTo>
                      <a:pt x="0" y="359846"/>
                    </a:lnTo>
                    <a:lnTo>
                      <a:pt x="231141" y="359846"/>
                    </a:lnTo>
                    <a:lnTo>
                      <a:pt x="231141" y="329860"/>
                    </a:lnTo>
                    <a:close/>
                  </a:path>
                  <a:path w="231139" h="360045">
                    <a:moveTo>
                      <a:pt x="214631" y="42835"/>
                    </a:moveTo>
                    <a:lnTo>
                      <a:pt x="16510" y="42835"/>
                    </a:lnTo>
                    <a:lnTo>
                      <a:pt x="16510" y="329860"/>
                    </a:lnTo>
                    <a:lnTo>
                      <a:pt x="103188" y="329860"/>
                    </a:lnTo>
                    <a:lnTo>
                      <a:pt x="103188" y="304156"/>
                    </a:lnTo>
                    <a:lnTo>
                      <a:pt x="45402" y="304156"/>
                    </a:lnTo>
                    <a:lnTo>
                      <a:pt x="45402" y="278453"/>
                    </a:lnTo>
                    <a:lnTo>
                      <a:pt x="214631" y="278453"/>
                    </a:lnTo>
                    <a:lnTo>
                      <a:pt x="214631" y="235613"/>
                    </a:lnTo>
                    <a:lnTo>
                      <a:pt x="45402" y="235613"/>
                    </a:lnTo>
                    <a:lnTo>
                      <a:pt x="45402" y="209909"/>
                    </a:lnTo>
                    <a:lnTo>
                      <a:pt x="214631" y="209909"/>
                    </a:lnTo>
                    <a:lnTo>
                      <a:pt x="214631" y="167070"/>
                    </a:lnTo>
                    <a:lnTo>
                      <a:pt x="45402" y="167070"/>
                    </a:lnTo>
                    <a:lnTo>
                      <a:pt x="45402" y="141366"/>
                    </a:lnTo>
                    <a:lnTo>
                      <a:pt x="214631" y="141366"/>
                    </a:lnTo>
                    <a:lnTo>
                      <a:pt x="214631" y="98527"/>
                    </a:lnTo>
                    <a:lnTo>
                      <a:pt x="45402" y="98527"/>
                    </a:lnTo>
                    <a:lnTo>
                      <a:pt x="45402" y="72823"/>
                    </a:lnTo>
                    <a:lnTo>
                      <a:pt x="214631" y="72823"/>
                    </a:lnTo>
                    <a:lnTo>
                      <a:pt x="214631" y="42835"/>
                    </a:lnTo>
                    <a:close/>
                  </a:path>
                  <a:path w="231139" h="360045">
                    <a:moveTo>
                      <a:pt x="160973" y="278453"/>
                    </a:moveTo>
                    <a:lnTo>
                      <a:pt x="127953" y="278453"/>
                    </a:lnTo>
                    <a:lnTo>
                      <a:pt x="127953" y="329860"/>
                    </a:lnTo>
                    <a:lnTo>
                      <a:pt x="214631" y="329860"/>
                    </a:lnTo>
                    <a:lnTo>
                      <a:pt x="214631" y="304156"/>
                    </a:lnTo>
                    <a:lnTo>
                      <a:pt x="160973" y="304156"/>
                    </a:lnTo>
                    <a:lnTo>
                      <a:pt x="160973" y="278453"/>
                    </a:lnTo>
                    <a:close/>
                  </a:path>
                  <a:path w="231139" h="360045">
                    <a:moveTo>
                      <a:pt x="103188" y="278453"/>
                    </a:moveTo>
                    <a:lnTo>
                      <a:pt x="70168" y="278453"/>
                    </a:lnTo>
                    <a:lnTo>
                      <a:pt x="70168" y="304156"/>
                    </a:lnTo>
                    <a:lnTo>
                      <a:pt x="103188" y="304156"/>
                    </a:lnTo>
                    <a:lnTo>
                      <a:pt x="103188" y="278453"/>
                    </a:lnTo>
                    <a:close/>
                  </a:path>
                  <a:path w="231139" h="360045">
                    <a:moveTo>
                      <a:pt x="214631" y="278453"/>
                    </a:moveTo>
                    <a:lnTo>
                      <a:pt x="185738" y="278453"/>
                    </a:lnTo>
                    <a:lnTo>
                      <a:pt x="185738" y="304156"/>
                    </a:lnTo>
                    <a:lnTo>
                      <a:pt x="214631" y="304156"/>
                    </a:lnTo>
                    <a:lnTo>
                      <a:pt x="214631" y="278453"/>
                    </a:lnTo>
                    <a:close/>
                  </a:path>
                  <a:path w="231139" h="360045">
                    <a:moveTo>
                      <a:pt x="103188" y="209909"/>
                    </a:moveTo>
                    <a:lnTo>
                      <a:pt x="70168" y="209909"/>
                    </a:lnTo>
                    <a:lnTo>
                      <a:pt x="70168" y="235613"/>
                    </a:lnTo>
                    <a:lnTo>
                      <a:pt x="103188" y="235613"/>
                    </a:lnTo>
                    <a:lnTo>
                      <a:pt x="103188" y="209909"/>
                    </a:lnTo>
                    <a:close/>
                  </a:path>
                  <a:path w="231139" h="360045">
                    <a:moveTo>
                      <a:pt x="160973" y="209909"/>
                    </a:moveTo>
                    <a:lnTo>
                      <a:pt x="127953" y="209909"/>
                    </a:lnTo>
                    <a:lnTo>
                      <a:pt x="127953" y="235613"/>
                    </a:lnTo>
                    <a:lnTo>
                      <a:pt x="160973" y="235613"/>
                    </a:lnTo>
                    <a:lnTo>
                      <a:pt x="160973" y="209909"/>
                    </a:lnTo>
                    <a:close/>
                  </a:path>
                  <a:path w="231139" h="360045">
                    <a:moveTo>
                      <a:pt x="214631" y="209909"/>
                    </a:moveTo>
                    <a:lnTo>
                      <a:pt x="185738" y="209909"/>
                    </a:lnTo>
                    <a:lnTo>
                      <a:pt x="185738" y="235613"/>
                    </a:lnTo>
                    <a:lnTo>
                      <a:pt x="214631" y="235613"/>
                    </a:lnTo>
                    <a:lnTo>
                      <a:pt x="214631" y="209909"/>
                    </a:lnTo>
                    <a:close/>
                  </a:path>
                  <a:path w="231139" h="360045">
                    <a:moveTo>
                      <a:pt x="103188" y="141366"/>
                    </a:moveTo>
                    <a:lnTo>
                      <a:pt x="70168" y="141366"/>
                    </a:lnTo>
                    <a:lnTo>
                      <a:pt x="70168" y="167070"/>
                    </a:lnTo>
                    <a:lnTo>
                      <a:pt x="103188" y="167070"/>
                    </a:lnTo>
                    <a:lnTo>
                      <a:pt x="103188" y="141366"/>
                    </a:lnTo>
                    <a:close/>
                  </a:path>
                  <a:path w="231139" h="360045">
                    <a:moveTo>
                      <a:pt x="160973" y="141366"/>
                    </a:moveTo>
                    <a:lnTo>
                      <a:pt x="127953" y="141366"/>
                    </a:lnTo>
                    <a:lnTo>
                      <a:pt x="127953" y="167070"/>
                    </a:lnTo>
                    <a:lnTo>
                      <a:pt x="160973" y="167070"/>
                    </a:lnTo>
                    <a:lnTo>
                      <a:pt x="160973" y="141366"/>
                    </a:lnTo>
                    <a:close/>
                  </a:path>
                  <a:path w="231139" h="360045">
                    <a:moveTo>
                      <a:pt x="214631" y="141366"/>
                    </a:moveTo>
                    <a:lnTo>
                      <a:pt x="185738" y="141366"/>
                    </a:lnTo>
                    <a:lnTo>
                      <a:pt x="185738" y="167070"/>
                    </a:lnTo>
                    <a:lnTo>
                      <a:pt x="214631" y="167070"/>
                    </a:lnTo>
                    <a:lnTo>
                      <a:pt x="214631" y="141366"/>
                    </a:lnTo>
                    <a:close/>
                  </a:path>
                  <a:path w="231139" h="360045">
                    <a:moveTo>
                      <a:pt x="103188" y="72823"/>
                    </a:moveTo>
                    <a:lnTo>
                      <a:pt x="70168" y="72823"/>
                    </a:lnTo>
                    <a:lnTo>
                      <a:pt x="70168" y="98527"/>
                    </a:lnTo>
                    <a:lnTo>
                      <a:pt x="103188" y="98527"/>
                    </a:lnTo>
                    <a:lnTo>
                      <a:pt x="103188" y="72823"/>
                    </a:lnTo>
                    <a:close/>
                  </a:path>
                  <a:path w="231139" h="360045">
                    <a:moveTo>
                      <a:pt x="160973" y="72823"/>
                    </a:moveTo>
                    <a:lnTo>
                      <a:pt x="127953" y="72823"/>
                    </a:lnTo>
                    <a:lnTo>
                      <a:pt x="127953" y="98527"/>
                    </a:lnTo>
                    <a:lnTo>
                      <a:pt x="160973" y="98527"/>
                    </a:lnTo>
                    <a:lnTo>
                      <a:pt x="160973" y="72823"/>
                    </a:lnTo>
                    <a:close/>
                  </a:path>
                  <a:path w="231139" h="360045">
                    <a:moveTo>
                      <a:pt x="214631" y="72823"/>
                    </a:moveTo>
                    <a:lnTo>
                      <a:pt x="185738" y="72823"/>
                    </a:lnTo>
                    <a:lnTo>
                      <a:pt x="185738" y="98527"/>
                    </a:lnTo>
                    <a:lnTo>
                      <a:pt x="214631" y="98527"/>
                    </a:lnTo>
                    <a:lnTo>
                      <a:pt x="214631" y="72823"/>
                    </a:lnTo>
                    <a:close/>
                  </a:path>
                  <a:path w="231139" h="360045">
                    <a:moveTo>
                      <a:pt x="202249" y="17135"/>
                    </a:moveTo>
                    <a:lnTo>
                      <a:pt x="28892" y="17135"/>
                    </a:lnTo>
                    <a:lnTo>
                      <a:pt x="28892" y="42835"/>
                    </a:lnTo>
                    <a:lnTo>
                      <a:pt x="202249" y="42835"/>
                    </a:lnTo>
                    <a:lnTo>
                      <a:pt x="202249" y="17135"/>
                    </a:lnTo>
                    <a:close/>
                  </a:path>
                  <a:path w="231139" h="360045">
                    <a:moveTo>
                      <a:pt x="189866" y="0"/>
                    </a:moveTo>
                    <a:lnTo>
                      <a:pt x="41275" y="0"/>
                    </a:lnTo>
                    <a:lnTo>
                      <a:pt x="41275" y="17135"/>
                    </a:lnTo>
                    <a:lnTo>
                      <a:pt x="189866" y="17135"/>
                    </a:lnTo>
                    <a:lnTo>
                      <a:pt x="189866" y="0"/>
                    </a:lnTo>
                    <a:close/>
                  </a:path>
                </a:pathLst>
              </a:custGeom>
              <a:solidFill>
                <a:srgbClr val="C85F2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1" name="object 47">
                <a:extLst>
                  <a:ext uri="{FF2B5EF4-FFF2-40B4-BE49-F238E27FC236}">
                    <a16:creationId xmlns:a16="http://schemas.microsoft.com/office/drawing/2014/main" id="{146F577F-A67E-F24B-80B1-3A3D09513FFB}"/>
                  </a:ext>
                </a:extLst>
              </p:cNvPr>
              <p:cNvSpPr/>
              <p:nvPr/>
            </p:nvSpPr>
            <p:spPr>
              <a:xfrm>
                <a:off x="5580252" y="5094875"/>
                <a:ext cx="231140" cy="360045"/>
              </a:xfrm>
              <a:custGeom>
                <a:avLst/>
                <a:gdLst/>
                <a:ahLst/>
                <a:cxnLst/>
                <a:rect l="l" t="t" r="r" b="b"/>
                <a:pathLst>
                  <a:path w="231139" h="360045">
                    <a:moveTo>
                      <a:pt x="231141" y="329860"/>
                    </a:moveTo>
                    <a:lnTo>
                      <a:pt x="0" y="329860"/>
                    </a:lnTo>
                    <a:lnTo>
                      <a:pt x="0" y="359846"/>
                    </a:lnTo>
                    <a:lnTo>
                      <a:pt x="231141" y="359846"/>
                    </a:lnTo>
                    <a:lnTo>
                      <a:pt x="231141" y="329860"/>
                    </a:lnTo>
                    <a:close/>
                  </a:path>
                  <a:path w="231139" h="360045">
                    <a:moveTo>
                      <a:pt x="214631" y="42835"/>
                    </a:moveTo>
                    <a:lnTo>
                      <a:pt x="16510" y="42835"/>
                    </a:lnTo>
                    <a:lnTo>
                      <a:pt x="16510" y="329860"/>
                    </a:lnTo>
                    <a:lnTo>
                      <a:pt x="103188" y="329860"/>
                    </a:lnTo>
                    <a:lnTo>
                      <a:pt x="103188" y="304156"/>
                    </a:lnTo>
                    <a:lnTo>
                      <a:pt x="45402" y="304156"/>
                    </a:lnTo>
                    <a:lnTo>
                      <a:pt x="45402" y="278453"/>
                    </a:lnTo>
                    <a:lnTo>
                      <a:pt x="214631" y="278453"/>
                    </a:lnTo>
                    <a:lnTo>
                      <a:pt x="214631" y="235613"/>
                    </a:lnTo>
                    <a:lnTo>
                      <a:pt x="45402" y="235613"/>
                    </a:lnTo>
                    <a:lnTo>
                      <a:pt x="45402" y="209909"/>
                    </a:lnTo>
                    <a:lnTo>
                      <a:pt x="214631" y="209909"/>
                    </a:lnTo>
                    <a:lnTo>
                      <a:pt x="214631" y="167070"/>
                    </a:lnTo>
                    <a:lnTo>
                      <a:pt x="45402" y="167070"/>
                    </a:lnTo>
                    <a:lnTo>
                      <a:pt x="45402" y="141366"/>
                    </a:lnTo>
                    <a:lnTo>
                      <a:pt x="214631" y="141366"/>
                    </a:lnTo>
                    <a:lnTo>
                      <a:pt x="214631" y="98527"/>
                    </a:lnTo>
                    <a:lnTo>
                      <a:pt x="45402" y="98527"/>
                    </a:lnTo>
                    <a:lnTo>
                      <a:pt x="45402" y="72823"/>
                    </a:lnTo>
                    <a:lnTo>
                      <a:pt x="214631" y="72823"/>
                    </a:lnTo>
                    <a:lnTo>
                      <a:pt x="214631" y="42835"/>
                    </a:lnTo>
                    <a:close/>
                  </a:path>
                  <a:path w="231139" h="360045">
                    <a:moveTo>
                      <a:pt x="160973" y="278453"/>
                    </a:moveTo>
                    <a:lnTo>
                      <a:pt x="127953" y="278453"/>
                    </a:lnTo>
                    <a:lnTo>
                      <a:pt x="127953" y="329860"/>
                    </a:lnTo>
                    <a:lnTo>
                      <a:pt x="214631" y="329860"/>
                    </a:lnTo>
                    <a:lnTo>
                      <a:pt x="214631" y="304156"/>
                    </a:lnTo>
                    <a:lnTo>
                      <a:pt x="160973" y="304156"/>
                    </a:lnTo>
                    <a:lnTo>
                      <a:pt x="160973" y="278453"/>
                    </a:lnTo>
                    <a:close/>
                  </a:path>
                  <a:path w="231139" h="360045">
                    <a:moveTo>
                      <a:pt x="103188" y="278453"/>
                    </a:moveTo>
                    <a:lnTo>
                      <a:pt x="70168" y="278453"/>
                    </a:lnTo>
                    <a:lnTo>
                      <a:pt x="70168" y="304156"/>
                    </a:lnTo>
                    <a:lnTo>
                      <a:pt x="103188" y="304156"/>
                    </a:lnTo>
                    <a:lnTo>
                      <a:pt x="103188" y="278453"/>
                    </a:lnTo>
                    <a:close/>
                  </a:path>
                  <a:path w="231139" h="360045">
                    <a:moveTo>
                      <a:pt x="214631" y="278453"/>
                    </a:moveTo>
                    <a:lnTo>
                      <a:pt x="185738" y="278453"/>
                    </a:lnTo>
                    <a:lnTo>
                      <a:pt x="185738" y="304156"/>
                    </a:lnTo>
                    <a:lnTo>
                      <a:pt x="214631" y="304156"/>
                    </a:lnTo>
                    <a:lnTo>
                      <a:pt x="214631" y="278453"/>
                    </a:lnTo>
                    <a:close/>
                  </a:path>
                  <a:path w="231139" h="360045">
                    <a:moveTo>
                      <a:pt x="103188" y="209909"/>
                    </a:moveTo>
                    <a:lnTo>
                      <a:pt x="70168" y="209909"/>
                    </a:lnTo>
                    <a:lnTo>
                      <a:pt x="70168" y="235613"/>
                    </a:lnTo>
                    <a:lnTo>
                      <a:pt x="103188" y="235613"/>
                    </a:lnTo>
                    <a:lnTo>
                      <a:pt x="103188" y="209909"/>
                    </a:lnTo>
                    <a:close/>
                  </a:path>
                  <a:path w="231139" h="360045">
                    <a:moveTo>
                      <a:pt x="160973" y="209909"/>
                    </a:moveTo>
                    <a:lnTo>
                      <a:pt x="127953" y="209909"/>
                    </a:lnTo>
                    <a:lnTo>
                      <a:pt x="127953" y="235613"/>
                    </a:lnTo>
                    <a:lnTo>
                      <a:pt x="160973" y="235613"/>
                    </a:lnTo>
                    <a:lnTo>
                      <a:pt x="160973" y="209909"/>
                    </a:lnTo>
                    <a:close/>
                  </a:path>
                  <a:path w="231139" h="360045">
                    <a:moveTo>
                      <a:pt x="214631" y="209909"/>
                    </a:moveTo>
                    <a:lnTo>
                      <a:pt x="185738" y="209909"/>
                    </a:lnTo>
                    <a:lnTo>
                      <a:pt x="185738" y="235613"/>
                    </a:lnTo>
                    <a:lnTo>
                      <a:pt x="214631" y="235613"/>
                    </a:lnTo>
                    <a:lnTo>
                      <a:pt x="214631" y="209909"/>
                    </a:lnTo>
                    <a:close/>
                  </a:path>
                  <a:path w="231139" h="360045">
                    <a:moveTo>
                      <a:pt x="103188" y="141366"/>
                    </a:moveTo>
                    <a:lnTo>
                      <a:pt x="70168" y="141366"/>
                    </a:lnTo>
                    <a:lnTo>
                      <a:pt x="70168" y="167070"/>
                    </a:lnTo>
                    <a:lnTo>
                      <a:pt x="103188" y="167070"/>
                    </a:lnTo>
                    <a:lnTo>
                      <a:pt x="103188" y="141366"/>
                    </a:lnTo>
                    <a:close/>
                  </a:path>
                  <a:path w="231139" h="360045">
                    <a:moveTo>
                      <a:pt x="160973" y="141366"/>
                    </a:moveTo>
                    <a:lnTo>
                      <a:pt x="127953" y="141366"/>
                    </a:lnTo>
                    <a:lnTo>
                      <a:pt x="127953" y="167070"/>
                    </a:lnTo>
                    <a:lnTo>
                      <a:pt x="160973" y="167070"/>
                    </a:lnTo>
                    <a:lnTo>
                      <a:pt x="160973" y="141366"/>
                    </a:lnTo>
                    <a:close/>
                  </a:path>
                  <a:path w="231139" h="360045">
                    <a:moveTo>
                      <a:pt x="214631" y="141366"/>
                    </a:moveTo>
                    <a:lnTo>
                      <a:pt x="185738" y="141366"/>
                    </a:lnTo>
                    <a:lnTo>
                      <a:pt x="185738" y="167070"/>
                    </a:lnTo>
                    <a:lnTo>
                      <a:pt x="214631" y="167070"/>
                    </a:lnTo>
                    <a:lnTo>
                      <a:pt x="214631" y="141366"/>
                    </a:lnTo>
                    <a:close/>
                  </a:path>
                  <a:path w="231139" h="360045">
                    <a:moveTo>
                      <a:pt x="103188" y="72823"/>
                    </a:moveTo>
                    <a:lnTo>
                      <a:pt x="70168" y="72823"/>
                    </a:lnTo>
                    <a:lnTo>
                      <a:pt x="70168" y="98527"/>
                    </a:lnTo>
                    <a:lnTo>
                      <a:pt x="103188" y="98527"/>
                    </a:lnTo>
                    <a:lnTo>
                      <a:pt x="103188" y="72823"/>
                    </a:lnTo>
                    <a:close/>
                  </a:path>
                  <a:path w="231139" h="360045">
                    <a:moveTo>
                      <a:pt x="160973" y="72823"/>
                    </a:moveTo>
                    <a:lnTo>
                      <a:pt x="127953" y="72823"/>
                    </a:lnTo>
                    <a:lnTo>
                      <a:pt x="127953" y="98527"/>
                    </a:lnTo>
                    <a:lnTo>
                      <a:pt x="160973" y="98527"/>
                    </a:lnTo>
                    <a:lnTo>
                      <a:pt x="160973" y="72823"/>
                    </a:lnTo>
                    <a:close/>
                  </a:path>
                  <a:path w="231139" h="360045">
                    <a:moveTo>
                      <a:pt x="214631" y="72823"/>
                    </a:moveTo>
                    <a:lnTo>
                      <a:pt x="185738" y="72823"/>
                    </a:lnTo>
                    <a:lnTo>
                      <a:pt x="185738" y="98527"/>
                    </a:lnTo>
                    <a:lnTo>
                      <a:pt x="214631" y="98527"/>
                    </a:lnTo>
                    <a:lnTo>
                      <a:pt x="214631" y="72823"/>
                    </a:lnTo>
                    <a:close/>
                  </a:path>
                  <a:path w="231139" h="360045">
                    <a:moveTo>
                      <a:pt x="202249" y="17135"/>
                    </a:moveTo>
                    <a:lnTo>
                      <a:pt x="28892" y="17135"/>
                    </a:lnTo>
                    <a:lnTo>
                      <a:pt x="28892" y="42835"/>
                    </a:lnTo>
                    <a:lnTo>
                      <a:pt x="202249" y="42835"/>
                    </a:lnTo>
                    <a:lnTo>
                      <a:pt x="202249" y="17135"/>
                    </a:lnTo>
                    <a:close/>
                  </a:path>
                  <a:path w="231139" h="360045">
                    <a:moveTo>
                      <a:pt x="189866" y="0"/>
                    </a:moveTo>
                    <a:lnTo>
                      <a:pt x="41275" y="0"/>
                    </a:lnTo>
                    <a:lnTo>
                      <a:pt x="41275" y="17135"/>
                    </a:lnTo>
                    <a:lnTo>
                      <a:pt x="189866" y="17135"/>
                    </a:lnTo>
                    <a:lnTo>
                      <a:pt x="189866" y="0"/>
                    </a:lnTo>
                    <a:close/>
                  </a:path>
                </a:pathLst>
              </a:custGeom>
              <a:solidFill>
                <a:srgbClr val="C85F2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2" name="object 47">
                <a:extLst>
                  <a:ext uri="{FF2B5EF4-FFF2-40B4-BE49-F238E27FC236}">
                    <a16:creationId xmlns:a16="http://schemas.microsoft.com/office/drawing/2014/main" id="{3AE4A54A-9BA5-3C49-A787-58DE759AE0AD}"/>
                  </a:ext>
                </a:extLst>
              </p:cNvPr>
              <p:cNvSpPr/>
              <p:nvPr/>
            </p:nvSpPr>
            <p:spPr>
              <a:xfrm>
                <a:off x="7731537" y="4461674"/>
                <a:ext cx="231140" cy="360045"/>
              </a:xfrm>
              <a:custGeom>
                <a:avLst/>
                <a:gdLst/>
                <a:ahLst/>
                <a:cxnLst/>
                <a:rect l="l" t="t" r="r" b="b"/>
                <a:pathLst>
                  <a:path w="231139" h="360045">
                    <a:moveTo>
                      <a:pt x="231141" y="329860"/>
                    </a:moveTo>
                    <a:lnTo>
                      <a:pt x="0" y="329860"/>
                    </a:lnTo>
                    <a:lnTo>
                      <a:pt x="0" y="359846"/>
                    </a:lnTo>
                    <a:lnTo>
                      <a:pt x="231141" y="359846"/>
                    </a:lnTo>
                    <a:lnTo>
                      <a:pt x="231141" y="329860"/>
                    </a:lnTo>
                    <a:close/>
                  </a:path>
                  <a:path w="231139" h="360045">
                    <a:moveTo>
                      <a:pt x="214631" y="42835"/>
                    </a:moveTo>
                    <a:lnTo>
                      <a:pt x="16510" y="42835"/>
                    </a:lnTo>
                    <a:lnTo>
                      <a:pt x="16510" y="329860"/>
                    </a:lnTo>
                    <a:lnTo>
                      <a:pt x="103188" y="329860"/>
                    </a:lnTo>
                    <a:lnTo>
                      <a:pt x="103188" y="304156"/>
                    </a:lnTo>
                    <a:lnTo>
                      <a:pt x="45402" y="304156"/>
                    </a:lnTo>
                    <a:lnTo>
                      <a:pt x="45402" y="278453"/>
                    </a:lnTo>
                    <a:lnTo>
                      <a:pt x="214631" y="278453"/>
                    </a:lnTo>
                    <a:lnTo>
                      <a:pt x="214631" y="235613"/>
                    </a:lnTo>
                    <a:lnTo>
                      <a:pt x="45402" y="235613"/>
                    </a:lnTo>
                    <a:lnTo>
                      <a:pt x="45402" y="209909"/>
                    </a:lnTo>
                    <a:lnTo>
                      <a:pt x="214631" y="209909"/>
                    </a:lnTo>
                    <a:lnTo>
                      <a:pt x="214631" y="167070"/>
                    </a:lnTo>
                    <a:lnTo>
                      <a:pt x="45402" y="167070"/>
                    </a:lnTo>
                    <a:lnTo>
                      <a:pt x="45402" y="141366"/>
                    </a:lnTo>
                    <a:lnTo>
                      <a:pt x="214631" y="141366"/>
                    </a:lnTo>
                    <a:lnTo>
                      <a:pt x="214631" y="98527"/>
                    </a:lnTo>
                    <a:lnTo>
                      <a:pt x="45402" y="98527"/>
                    </a:lnTo>
                    <a:lnTo>
                      <a:pt x="45402" y="72823"/>
                    </a:lnTo>
                    <a:lnTo>
                      <a:pt x="214631" y="72823"/>
                    </a:lnTo>
                    <a:lnTo>
                      <a:pt x="214631" y="42835"/>
                    </a:lnTo>
                    <a:close/>
                  </a:path>
                  <a:path w="231139" h="360045">
                    <a:moveTo>
                      <a:pt x="160973" y="278453"/>
                    </a:moveTo>
                    <a:lnTo>
                      <a:pt x="127953" y="278453"/>
                    </a:lnTo>
                    <a:lnTo>
                      <a:pt x="127953" y="329860"/>
                    </a:lnTo>
                    <a:lnTo>
                      <a:pt x="214631" y="329860"/>
                    </a:lnTo>
                    <a:lnTo>
                      <a:pt x="214631" y="304156"/>
                    </a:lnTo>
                    <a:lnTo>
                      <a:pt x="160973" y="304156"/>
                    </a:lnTo>
                    <a:lnTo>
                      <a:pt x="160973" y="278453"/>
                    </a:lnTo>
                    <a:close/>
                  </a:path>
                  <a:path w="231139" h="360045">
                    <a:moveTo>
                      <a:pt x="103188" y="278453"/>
                    </a:moveTo>
                    <a:lnTo>
                      <a:pt x="70168" y="278453"/>
                    </a:lnTo>
                    <a:lnTo>
                      <a:pt x="70168" y="304156"/>
                    </a:lnTo>
                    <a:lnTo>
                      <a:pt x="103188" y="304156"/>
                    </a:lnTo>
                    <a:lnTo>
                      <a:pt x="103188" y="278453"/>
                    </a:lnTo>
                    <a:close/>
                  </a:path>
                  <a:path w="231139" h="360045">
                    <a:moveTo>
                      <a:pt x="214631" y="278453"/>
                    </a:moveTo>
                    <a:lnTo>
                      <a:pt x="185738" y="278453"/>
                    </a:lnTo>
                    <a:lnTo>
                      <a:pt x="185738" y="304156"/>
                    </a:lnTo>
                    <a:lnTo>
                      <a:pt x="214631" y="304156"/>
                    </a:lnTo>
                    <a:lnTo>
                      <a:pt x="214631" y="278453"/>
                    </a:lnTo>
                    <a:close/>
                  </a:path>
                  <a:path w="231139" h="360045">
                    <a:moveTo>
                      <a:pt x="103188" y="209909"/>
                    </a:moveTo>
                    <a:lnTo>
                      <a:pt x="70168" y="209909"/>
                    </a:lnTo>
                    <a:lnTo>
                      <a:pt x="70168" y="235613"/>
                    </a:lnTo>
                    <a:lnTo>
                      <a:pt x="103188" y="235613"/>
                    </a:lnTo>
                    <a:lnTo>
                      <a:pt x="103188" y="209909"/>
                    </a:lnTo>
                    <a:close/>
                  </a:path>
                  <a:path w="231139" h="360045">
                    <a:moveTo>
                      <a:pt x="160973" y="209909"/>
                    </a:moveTo>
                    <a:lnTo>
                      <a:pt x="127953" y="209909"/>
                    </a:lnTo>
                    <a:lnTo>
                      <a:pt x="127953" y="235613"/>
                    </a:lnTo>
                    <a:lnTo>
                      <a:pt x="160973" y="235613"/>
                    </a:lnTo>
                    <a:lnTo>
                      <a:pt x="160973" y="209909"/>
                    </a:lnTo>
                    <a:close/>
                  </a:path>
                  <a:path w="231139" h="360045">
                    <a:moveTo>
                      <a:pt x="214631" y="209909"/>
                    </a:moveTo>
                    <a:lnTo>
                      <a:pt x="185738" y="209909"/>
                    </a:lnTo>
                    <a:lnTo>
                      <a:pt x="185738" y="235613"/>
                    </a:lnTo>
                    <a:lnTo>
                      <a:pt x="214631" y="235613"/>
                    </a:lnTo>
                    <a:lnTo>
                      <a:pt x="214631" y="209909"/>
                    </a:lnTo>
                    <a:close/>
                  </a:path>
                  <a:path w="231139" h="360045">
                    <a:moveTo>
                      <a:pt x="103188" y="141366"/>
                    </a:moveTo>
                    <a:lnTo>
                      <a:pt x="70168" y="141366"/>
                    </a:lnTo>
                    <a:lnTo>
                      <a:pt x="70168" y="167070"/>
                    </a:lnTo>
                    <a:lnTo>
                      <a:pt x="103188" y="167070"/>
                    </a:lnTo>
                    <a:lnTo>
                      <a:pt x="103188" y="141366"/>
                    </a:lnTo>
                    <a:close/>
                  </a:path>
                  <a:path w="231139" h="360045">
                    <a:moveTo>
                      <a:pt x="160973" y="141366"/>
                    </a:moveTo>
                    <a:lnTo>
                      <a:pt x="127953" y="141366"/>
                    </a:lnTo>
                    <a:lnTo>
                      <a:pt x="127953" y="167070"/>
                    </a:lnTo>
                    <a:lnTo>
                      <a:pt x="160973" y="167070"/>
                    </a:lnTo>
                    <a:lnTo>
                      <a:pt x="160973" y="141366"/>
                    </a:lnTo>
                    <a:close/>
                  </a:path>
                  <a:path w="231139" h="360045">
                    <a:moveTo>
                      <a:pt x="214631" y="141366"/>
                    </a:moveTo>
                    <a:lnTo>
                      <a:pt x="185738" y="141366"/>
                    </a:lnTo>
                    <a:lnTo>
                      <a:pt x="185738" y="167070"/>
                    </a:lnTo>
                    <a:lnTo>
                      <a:pt x="214631" y="167070"/>
                    </a:lnTo>
                    <a:lnTo>
                      <a:pt x="214631" y="141366"/>
                    </a:lnTo>
                    <a:close/>
                  </a:path>
                  <a:path w="231139" h="360045">
                    <a:moveTo>
                      <a:pt x="103188" y="72823"/>
                    </a:moveTo>
                    <a:lnTo>
                      <a:pt x="70168" y="72823"/>
                    </a:lnTo>
                    <a:lnTo>
                      <a:pt x="70168" y="98527"/>
                    </a:lnTo>
                    <a:lnTo>
                      <a:pt x="103188" y="98527"/>
                    </a:lnTo>
                    <a:lnTo>
                      <a:pt x="103188" y="72823"/>
                    </a:lnTo>
                    <a:close/>
                  </a:path>
                  <a:path w="231139" h="360045">
                    <a:moveTo>
                      <a:pt x="160973" y="72823"/>
                    </a:moveTo>
                    <a:lnTo>
                      <a:pt x="127953" y="72823"/>
                    </a:lnTo>
                    <a:lnTo>
                      <a:pt x="127953" y="98527"/>
                    </a:lnTo>
                    <a:lnTo>
                      <a:pt x="160973" y="98527"/>
                    </a:lnTo>
                    <a:lnTo>
                      <a:pt x="160973" y="72823"/>
                    </a:lnTo>
                    <a:close/>
                  </a:path>
                  <a:path w="231139" h="360045">
                    <a:moveTo>
                      <a:pt x="214631" y="72823"/>
                    </a:moveTo>
                    <a:lnTo>
                      <a:pt x="185738" y="72823"/>
                    </a:lnTo>
                    <a:lnTo>
                      <a:pt x="185738" y="98527"/>
                    </a:lnTo>
                    <a:lnTo>
                      <a:pt x="214631" y="98527"/>
                    </a:lnTo>
                    <a:lnTo>
                      <a:pt x="214631" y="72823"/>
                    </a:lnTo>
                    <a:close/>
                  </a:path>
                  <a:path w="231139" h="360045">
                    <a:moveTo>
                      <a:pt x="202249" y="17135"/>
                    </a:moveTo>
                    <a:lnTo>
                      <a:pt x="28892" y="17135"/>
                    </a:lnTo>
                    <a:lnTo>
                      <a:pt x="28892" y="42835"/>
                    </a:lnTo>
                    <a:lnTo>
                      <a:pt x="202249" y="42835"/>
                    </a:lnTo>
                    <a:lnTo>
                      <a:pt x="202249" y="17135"/>
                    </a:lnTo>
                    <a:close/>
                  </a:path>
                  <a:path w="231139" h="360045">
                    <a:moveTo>
                      <a:pt x="189866" y="0"/>
                    </a:moveTo>
                    <a:lnTo>
                      <a:pt x="41275" y="0"/>
                    </a:lnTo>
                    <a:lnTo>
                      <a:pt x="41275" y="17135"/>
                    </a:lnTo>
                    <a:lnTo>
                      <a:pt x="189866" y="17135"/>
                    </a:lnTo>
                    <a:lnTo>
                      <a:pt x="189866" y="0"/>
                    </a:lnTo>
                    <a:close/>
                  </a:path>
                </a:pathLst>
              </a:custGeom>
              <a:solidFill>
                <a:srgbClr val="C85F2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44" name="object 62">
              <a:extLst>
                <a:ext uri="{FF2B5EF4-FFF2-40B4-BE49-F238E27FC236}">
                  <a16:creationId xmlns:a16="http://schemas.microsoft.com/office/drawing/2014/main" id="{1F1B9288-F684-E847-AE3D-3FB7A9D5C090}"/>
                </a:ext>
              </a:extLst>
            </p:cNvPr>
            <p:cNvSpPr txBox="1"/>
            <p:nvPr/>
          </p:nvSpPr>
          <p:spPr>
            <a:xfrm>
              <a:off x="2165730" y="3019170"/>
              <a:ext cx="993140" cy="14795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800" b="1" spc="-10" dirty="0">
                  <a:solidFill>
                    <a:srgbClr val="BB7708"/>
                  </a:solidFill>
                  <a:latin typeface="Calibri"/>
                  <a:cs typeface="Calibri"/>
                </a:rPr>
                <a:t>C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a</a:t>
              </a:r>
              <a:r>
                <a:rPr sz="800" b="1" spc="5" dirty="0">
                  <a:solidFill>
                    <a:srgbClr val="BB7708"/>
                  </a:solidFill>
                  <a:latin typeface="Calibri"/>
                  <a:cs typeface="Calibri"/>
                </a:rPr>
                <a:t>m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p</a:t>
              </a:r>
              <a:r>
                <a:rPr sz="800" b="1" spc="-15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Parks USAR</a:t>
              </a:r>
              <a:r>
                <a:rPr sz="800" b="1" spc="-35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spc="5" dirty="0">
                  <a:solidFill>
                    <a:srgbClr val="BB7708"/>
                  </a:solidFill>
                  <a:latin typeface="Calibri"/>
                  <a:cs typeface="Calibri"/>
                </a:rPr>
                <a:t>M</a:t>
              </a: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TC</a:t>
              </a:r>
              <a:endParaRPr sz="800">
                <a:latin typeface="Calibri"/>
                <a:cs typeface="Calibri"/>
              </a:endParaRPr>
            </a:p>
          </p:txBody>
        </p:sp>
        <p:sp>
          <p:nvSpPr>
            <p:cNvPr id="145" name="object 63">
              <a:extLst>
                <a:ext uri="{FF2B5EF4-FFF2-40B4-BE49-F238E27FC236}">
                  <a16:creationId xmlns:a16="http://schemas.microsoft.com/office/drawing/2014/main" id="{44C518C6-C1D3-CB40-8CBA-8EB5E8BA146E}"/>
                </a:ext>
              </a:extLst>
            </p:cNvPr>
            <p:cNvSpPr txBox="1"/>
            <p:nvPr/>
          </p:nvSpPr>
          <p:spPr>
            <a:xfrm>
              <a:off x="5507482" y="3660088"/>
              <a:ext cx="757555" cy="27114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Ft.</a:t>
              </a:r>
              <a:r>
                <a:rPr sz="800" b="1" spc="-30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Lea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v</a:t>
              </a: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enwort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h</a:t>
              </a:r>
              <a:endParaRPr sz="800" dirty="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5"/>
                </a:spcBef>
              </a:pP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CAC</a:t>
              </a:r>
              <a:r>
                <a:rPr sz="800" b="1" spc="-25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–</a:t>
              </a:r>
              <a:r>
                <a:rPr sz="800" b="1" spc="-20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CGSC</a:t>
              </a:r>
              <a:r>
                <a:rPr sz="800" b="1" spc="-35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-</a:t>
              </a:r>
              <a:r>
                <a:rPr sz="800" b="1" spc="-10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NSC</a:t>
              </a:r>
              <a:endParaRPr sz="800" dirty="0">
                <a:latin typeface="Calibri"/>
                <a:cs typeface="Calibri"/>
              </a:endParaRPr>
            </a:p>
          </p:txBody>
        </p:sp>
        <p:sp>
          <p:nvSpPr>
            <p:cNvPr id="146" name="object 64">
              <a:extLst>
                <a:ext uri="{FF2B5EF4-FFF2-40B4-BE49-F238E27FC236}">
                  <a16:creationId xmlns:a16="http://schemas.microsoft.com/office/drawing/2014/main" id="{8A5C1DC0-2DA4-6848-8C23-74F53FA88A37}"/>
                </a:ext>
              </a:extLst>
            </p:cNvPr>
            <p:cNvSpPr txBox="1"/>
            <p:nvPr/>
          </p:nvSpPr>
          <p:spPr>
            <a:xfrm>
              <a:off x="5545073" y="4921758"/>
              <a:ext cx="448309" cy="1479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Fort</a:t>
              </a:r>
              <a:r>
                <a:rPr sz="800" b="1" spc="-25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H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ood</a:t>
              </a:r>
              <a:endParaRPr sz="800">
                <a:latin typeface="Calibri"/>
                <a:cs typeface="Calibri"/>
              </a:endParaRPr>
            </a:p>
          </p:txBody>
        </p:sp>
        <p:grpSp>
          <p:nvGrpSpPr>
            <p:cNvPr id="147" name="object 65">
              <a:extLst>
                <a:ext uri="{FF2B5EF4-FFF2-40B4-BE49-F238E27FC236}">
                  <a16:creationId xmlns:a16="http://schemas.microsoft.com/office/drawing/2014/main" id="{EFE08C75-11DA-D447-BD0A-AC8B545D94E7}"/>
                </a:ext>
              </a:extLst>
            </p:cNvPr>
            <p:cNvGrpSpPr/>
            <p:nvPr/>
          </p:nvGrpSpPr>
          <p:grpSpPr>
            <a:xfrm>
              <a:off x="5960871" y="5262117"/>
              <a:ext cx="254000" cy="421640"/>
              <a:chOff x="5960871" y="5262117"/>
              <a:chExt cx="254000" cy="421640"/>
            </a:xfrm>
          </p:grpSpPr>
          <p:sp>
            <p:nvSpPr>
              <p:cNvPr id="172" name="object 66">
                <a:extLst>
                  <a:ext uri="{FF2B5EF4-FFF2-40B4-BE49-F238E27FC236}">
                    <a16:creationId xmlns:a16="http://schemas.microsoft.com/office/drawing/2014/main" id="{C43CF830-5F90-D643-A0D0-D228DCF6290B}"/>
                  </a:ext>
                </a:extLst>
              </p:cNvPr>
              <p:cNvSpPr/>
              <p:nvPr/>
            </p:nvSpPr>
            <p:spPr>
              <a:xfrm>
                <a:off x="5967221" y="5268467"/>
                <a:ext cx="241300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241300" h="408939">
                    <a:moveTo>
                      <a:pt x="120395" y="0"/>
                    </a:moveTo>
                    <a:lnTo>
                      <a:pt x="63833" y="14573"/>
                    </a:lnTo>
                    <a:lnTo>
                      <a:pt x="20319" y="55244"/>
                    </a:lnTo>
                    <a:lnTo>
                      <a:pt x="0" y="112029"/>
                    </a:lnTo>
                    <a:lnTo>
                      <a:pt x="210" y="142416"/>
                    </a:lnTo>
                    <a:lnTo>
                      <a:pt x="7492" y="172338"/>
                    </a:lnTo>
                    <a:lnTo>
                      <a:pt x="62483" y="298576"/>
                    </a:lnTo>
                    <a:lnTo>
                      <a:pt x="109981" y="401827"/>
                    </a:lnTo>
                    <a:lnTo>
                      <a:pt x="111760" y="406031"/>
                    </a:lnTo>
                    <a:lnTo>
                      <a:pt x="115824" y="408431"/>
                    </a:lnTo>
                    <a:lnTo>
                      <a:pt x="124967" y="408431"/>
                    </a:lnTo>
                    <a:lnTo>
                      <a:pt x="129031" y="406031"/>
                    </a:lnTo>
                    <a:lnTo>
                      <a:pt x="130810" y="401827"/>
                    </a:lnTo>
                    <a:lnTo>
                      <a:pt x="178307" y="298576"/>
                    </a:lnTo>
                    <a:lnTo>
                      <a:pt x="229868" y="180212"/>
                    </a:lnTo>
                    <a:lnTo>
                      <a:pt x="120395" y="180212"/>
                    </a:lnTo>
                    <a:lnTo>
                      <a:pt x="100044" y="175992"/>
                    </a:lnTo>
                    <a:lnTo>
                      <a:pt x="83502" y="164449"/>
                    </a:lnTo>
                    <a:lnTo>
                      <a:pt x="72389" y="147262"/>
                    </a:lnTo>
                    <a:lnTo>
                      <a:pt x="68325" y="126110"/>
                    </a:lnTo>
                    <a:lnTo>
                      <a:pt x="72389" y="105032"/>
                    </a:lnTo>
                    <a:lnTo>
                      <a:pt x="83502" y="87883"/>
                    </a:lnTo>
                    <a:lnTo>
                      <a:pt x="100044" y="76354"/>
                    </a:lnTo>
                    <a:lnTo>
                      <a:pt x="120395" y="72135"/>
                    </a:lnTo>
                    <a:lnTo>
                      <a:pt x="228878" y="72135"/>
                    </a:lnTo>
                    <a:lnTo>
                      <a:pt x="220472" y="55244"/>
                    </a:lnTo>
                    <a:lnTo>
                      <a:pt x="200959" y="31932"/>
                    </a:lnTo>
                    <a:lnTo>
                      <a:pt x="176958" y="14573"/>
                    </a:lnTo>
                    <a:lnTo>
                      <a:pt x="149695" y="3738"/>
                    </a:lnTo>
                    <a:lnTo>
                      <a:pt x="120395" y="0"/>
                    </a:lnTo>
                    <a:close/>
                  </a:path>
                  <a:path w="241300" h="408939">
                    <a:moveTo>
                      <a:pt x="228878" y="72135"/>
                    </a:moveTo>
                    <a:lnTo>
                      <a:pt x="120395" y="72135"/>
                    </a:lnTo>
                    <a:lnTo>
                      <a:pt x="140747" y="76354"/>
                    </a:lnTo>
                    <a:lnTo>
                      <a:pt x="157289" y="87883"/>
                    </a:lnTo>
                    <a:lnTo>
                      <a:pt x="168401" y="105032"/>
                    </a:lnTo>
                    <a:lnTo>
                      <a:pt x="172465" y="126110"/>
                    </a:lnTo>
                    <a:lnTo>
                      <a:pt x="168401" y="147262"/>
                    </a:lnTo>
                    <a:lnTo>
                      <a:pt x="157289" y="164449"/>
                    </a:lnTo>
                    <a:lnTo>
                      <a:pt x="140747" y="175992"/>
                    </a:lnTo>
                    <a:lnTo>
                      <a:pt x="120395" y="180212"/>
                    </a:lnTo>
                    <a:lnTo>
                      <a:pt x="229868" y="180212"/>
                    </a:lnTo>
                    <a:lnTo>
                      <a:pt x="233299" y="172338"/>
                    </a:lnTo>
                    <a:lnTo>
                      <a:pt x="240581" y="142416"/>
                    </a:lnTo>
                    <a:lnTo>
                      <a:pt x="240792" y="112029"/>
                    </a:lnTo>
                    <a:lnTo>
                      <a:pt x="234049" y="82524"/>
                    </a:lnTo>
                    <a:lnTo>
                      <a:pt x="228878" y="72135"/>
                    </a:lnTo>
                    <a:close/>
                  </a:path>
                </a:pathLst>
              </a:custGeom>
              <a:solidFill>
                <a:srgbClr val="C8602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73" name="object 67">
                <a:extLst>
                  <a:ext uri="{FF2B5EF4-FFF2-40B4-BE49-F238E27FC236}">
                    <a16:creationId xmlns:a16="http://schemas.microsoft.com/office/drawing/2014/main" id="{2E291EAA-CA95-F44B-881E-FAD9962FEB8F}"/>
                  </a:ext>
                </a:extLst>
              </p:cNvPr>
              <p:cNvPicPr/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29197" y="5334253"/>
                <a:ext cx="116839" cy="120777"/>
              </a:xfrm>
              <a:prstGeom prst="rect">
                <a:avLst/>
              </a:prstGeom>
            </p:spPr>
          </p:pic>
          <p:sp>
            <p:nvSpPr>
              <p:cNvPr id="174" name="object 68">
                <a:extLst>
                  <a:ext uri="{FF2B5EF4-FFF2-40B4-BE49-F238E27FC236}">
                    <a16:creationId xmlns:a16="http://schemas.microsoft.com/office/drawing/2014/main" id="{18A48B22-0239-A447-82DB-015683C573F7}"/>
                  </a:ext>
                </a:extLst>
              </p:cNvPr>
              <p:cNvSpPr/>
              <p:nvPr/>
            </p:nvSpPr>
            <p:spPr>
              <a:xfrm>
                <a:off x="5967221" y="5268467"/>
                <a:ext cx="241300" cy="408940"/>
              </a:xfrm>
              <a:custGeom>
                <a:avLst/>
                <a:gdLst/>
                <a:ahLst/>
                <a:cxnLst/>
                <a:rect l="l" t="t" r="r" b="b"/>
                <a:pathLst>
                  <a:path w="241300" h="408939">
                    <a:moveTo>
                      <a:pt x="120395" y="0"/>
                    </a:moveTo>
                    <a:lnTo>
                      <a:pt x="63833" y="14573"/>
                    </a:lnTo>
                    <a:lnTo>
                      <a:pt x="20319" y="55244"/>
                    </a:lnTo>
                    <a:lnTo>
                      <a:pt x="0" y="112029"/>
                    </a:lnTo>
                    <a:lnTo>
                      <a:pt x="210" y="142416"/>
                    </a:lnTo>
                    <a:lnTo>
                      <a:pt x="7492" y="172338"/>
                    </a:lnTo>
                    <a:lnTo>
                      <a:pt x="62483" y="298576"/>
                    </a:lnTo>
                    <a:lnTo>
                      <a:pt x="109981" y="401827"/>
                    </a:lnTo>
                    <a:lnTo>
                      <a:pt x="111760" y="406031"/>
                    </a:lnTo>
                    <a:lnTo>
                      <a:pt x="115824" y="408431"/>
                    </a:lnTo>
                    <a:lnTo>
                      <a:pt x="120395" y="408431"/>
                    </a:lnTo>
                    <a:lnTo>
                      <a:pt x="124967" y="408431"/>
                    </a:lnTo>
                    <a:lnTo>
                      <a:pt x="129031" y="406031"/>
                    </a:lnTo>
                    <a:lnTo>
                      <a:pt x="130810" y="401827"/>
                    </a:lnTo>
                    <a:lnTo>
                      <a:pt x="178307" y="298576"/>
                    </a:lnTo>
                    <a:lnTo>
                      <a:pt x="233299" y="172338"/>
                    </a:lnTo>
                    <a:lnTo>
                      <a:pt x="240581" y="142416"/>
                    </a:lnTo>
                    <a:lnTo>
                      <a:pt x="240792" y="112029"/>
                    </a:lnTo>
                    <a:lnTo>
                      <a:pt x="234049" y="82524"/>
                    </a:lnTo>
                    <a:lnTo>
                      <a:pt x="220472" y="55244"/>
                    </a:lnTo>
                    <a:lnTo>
                      <a:pt x="200959" y="31932"/>
                    </a:lnTo>
                    <a:lnTo>
                      <a:pt x="176958" y="14573"/>
                    </a:lnTo>
                    <a:lnTo>
                      <a:pt x="149695" y="3738"/>
                    </a:lnTo>
                    <a:lnTo>
                      <a:pt x="120395" y="0"/>
                    </a:lnTo>
                    <a:close/>
                  </a:path>
                </a:pathLst>
              </a:custGeom>
              <a:ln w="12700">
                <a:solidFill>
                  <a:srgbClr val="F7F8F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48" name="object 69">
              <a:extLst>
                <a:ext uri="{FF2B5EF4-FFF2-40B4-BE49-F238E27FC236}">
                  <a16:creationId xmlns:a16="http://schemas.microsoft.com/office/drawing/2014/main" id="{BCE4E2F5-B2C7-474F-B5F0-29CC8C7BFDA7}"/>
                </a:ext>
              </a:extLst>
            </p:cNvPr>
            <p:cNvSpPr txBox="1"/>
            <p:nvPr/>
          </p:nvSpPr>
          <p:spPr>
            <a:xfrm>
              <a:off x="5921755" y="5124703"/>
              <a:ext cx="442595" cy="1479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JBSA</a:t>
              </a:r>
              <a:r>
                <a:rPr sz="800" b="1" spc="-25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M</a:t>
              </a: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TC</a:t>
              </a:r>
              <a:endParaRPr sz="800">
                <a:latin typeface="Calibri"/>
                <a:cs typeface="Calibri"/>
              </a:endParaRPr>
            </a:p>
          </p:txBody>
        </p:sp>
        <p:sp>
          <p:nvSpPr>
            <p:cNvPr id="149" name="object 70">
              <a:extLst>
                <a:ext uri="{FF2B5EF4-FFF2-40B4-BE49-F238E27FC236}">
                  <a16:creationId xmlns:a16="http://schemas.microsoft.com/office/drawing/2014/main" id="{58DC992E-65AF-644B-A110-ED0ABE858F6C}"/>
                </a:ext>
              </a:extLst>
            </p:cNvPr>
            <p:cNvSpPr txBox="1"/>
            <p:nvPr/>
          </p:nvSpPr>
          <p:spPr>
            <a:xfrm>
              <a:off x="9695433" y="4843398"/>
              <a:ext cx="1152525" cy="26987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52069" marR="5080" indent="-40005">
                <a:lnSpc>
                  <a:spcPct val="100000"/>
                </a:lnSpc>
                <a:spcBef>
                  <a:spcPts val="100"/>
                </a:spcBef>
              </a:pP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AR</a:t>
              </a:r>
              <a:r>
                <a:rPr sz="800" b="1" spc="-10" dirty="0">
                  <a:solidFill>
                    <a:srgbClr val="BB7708"/>
                  </a:solidFill>
                  <a:latin typeface="Calibri"/>
                  <a:cs typeface="Calibri"/>
                </a:rPr>
                <a:t>C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ENT</a:t>
              </a:r>
              <a:r>
                <a:rPr sz="800" b="1" spc="-30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Tra</a:t>
              </a:r>
              <a:r>
                <a:rPr sz="800" b="1" spc="-10" dirty="0">
                  <a:solidFill>
                    <a:srgbClr val="BB7708"/>
                  </a:solidFill>
                  <a:latin typeface="Calibri"/>
                  <a:cs typeface="Calibri"/>
                </a:rPr>
                <a:t>i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n</a:t>
              </a:r>
              <a:r>
                <a:rPr sz="800" b="1" spc="-10" dirty="0">
                  <a:solidFill>
                    <a:srgbClr val="BB7708"/>
                  </a:solidFill>
                  <a:latin typeface="Calibri"/>
                  <a:cs typeface="Calibri"/>
                </a:rPr>
                <a:t>i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ng &amp;</a:t>
              </a: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Ranges  Udari</a:t>
              </a: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&amp;</a:t>
              </a:r>
              <a:r>
                <a:rPr sz="800" b="1" spc="-20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Buehr</a:t>
              </a:r>
              <a:r>
                <a:rPr sz="800" b="1" spc="-10" dirty="0">
                  <a:solidFill>
                    <a:srgbClr val="BB7708"/>
                  </a:solidFill>
                  <a:latin typeface="Calibri"/>
                  <a:cs typeface="Calibri"/>
                </a:rPr>
                <a:t>i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ng</a:t>
              </a:r>
              <a:r>
                <a:rPr sz="800" b="1" spc="-35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Kuwa</a:t>
              </a:r>
              <a:r>
                <a:rPr sz="800" b="1" spc="-10" dirty="0">
                  <a:solidFill>
                    <a:srgbClr val="BB7708"/>
                  </a:solidFill>
                  <a:latin typeface="Calibri"/>
                  <a:cs typeface="Calibri"/>
                </a:rPr>
                <a:t>i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t</a:t>
              </a:r>
              <a:endParaRPr sz="800">
                <a:latin typeface="Calibri"/>
                <a:cs typeface="Calibri"/>
              </a:endParaRPr>
            </a:p>
          </p:txBody>
        </p:sp>
        <p:sp>
          <p:nvSpPr>
            <p:cNvPr id="150" name="object 71">
              <a:extLst>
                <a:ext uri="{FF2B5EF4-FFF2-40B4-BE49-F238E27FC236}">
                  <a16:creationId xmlns:a16="http://schemas.microsoft.com/office/drawing/2014/main" id="{F2340B20-FF7E-6043-A9FE-BCD4B377156E}"/>
                </a:ext>
              </a:extLst>
            </p:cNvPr>
            <p:cNvSpPr txBox="1"/>
            <p:nvPr/>
          </p:nvSpPr>
          <p:spPr>
            <a:xfrm>
              <a:off x="4621148" y="4463034"/>
              <a:ext cx="314325" cy="1479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WSMR</a:t>
              </a:r>
              <a:endParaRPr sz="800">
                <a:latin typeface="Calibri"/>
                <a:cs typeface="Calibri"/>
              </a:endParaRPr>
            </a:p>
          </p:txBody>
        </p:sp>
        <p:sp>
          <p:nvSpPr>
            <p:cNvPr id="151" name="object 72">
              <a:extLst>
                <a:ext uri="{FF2B5EF4-FFF2-40B4-BE49-F238E27FC236}">
                  <a16:creationId xmlns:a16="http://schemas.microsoft.com/office/drawing/2014/main" id="{B7284DE6-BB07-C14B-ACC7-16B2E9DEB126}"/>
                </a:ext>
              </a:extLst>
            </p:cNvPr>
            <p:cNvSpPr txBox="1"/>
            <p:nvPr/>
          </p:nvSpPr>
          <p:spPr>
            <a:xfrm>
              <a:off x="3809238" y="4424298"/>
              <a:ext cx="634365" cy="1479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Fort</a:t>
              </a:r>
              <a:r>
                <a:rPr sz="800" b="1" spc="-25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H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uachuca</a:t>
              </a:r>
              <a:endParaRPr sz="800">
                <a:latin typeface="Calibri"/>
                <a:cs typeface="Calibri"/>
              </a:endParaRPr>
            </a:p>
          </p:txBody>
        </p:sp>
        <p:sp>
          <p:nvSpPr>
            <p:cNvPr id="152" name="object 73">
              <a:extLst>
                <a:ext uri="{FF2B5EF4-FFF2-40B4-BE49-F238E27FC236}">
                  <a16:creationId xmlns:a16="http://schemas.microsoft.com/office/drawing/2014/main" id="{A7758389-444E-8F49-BD76-B4DFA6EF38B2}"/>
                </a:ext>
              </a:extLst>
            </p:cNvPr>
            <p:cNvSpPr txBox="1"/>
            <p:nvPr/>
          </p:nvSpPr>
          <p:spPr>
            <a:xfrm>
              <a:off x="9624186" y="2949701"/>
              <a:ext cx="826769" cy="14795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Fort</a:t>
              </a:r>
              <a:r>
                <a:rPr sz="800" b="1" spc="-45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Dix</a:t>
              </a:r>
              <a:r>
                <a:rPr sz="800" b="1" spc="-30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USAR</a:t>
              </a:r>
              <a:r>
                <a:rPr sz="800" b="1" spc="-45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MTC</a:t>
              </a:r>
              <a:endParaRPr sz="800" dirty="0">
                <a:latin typeface="Calibri"/>
                <a:cs typeface="Calibri"/>
              </a:endParaRPr>
            </a:p>
          </p:txBody>
        </p:sp>
        <p:sp>
          <p:nvSpPr>
            <p:cNvPr id="153" name="object 74">
              <a:extLst>
                <a:ext uri="{FF2B5EF4-FFF2-40B4-BE49-F238E27FC236}">
                  <a16:creationId xmlns:a16="http://schemas.microsoft.com/office/drawing/2014/main" id="{334D2A50-36C8-DF4A-A084-B3B7B627495C}"/>
                </a:ext>
              </a:extLst>
            </p:cNvPr>
            <p:cNvSpPr txBox="1"/>
            <p:nvPr/>
          </p:nvSpPr>
          <p:spPr>
            <a:xfrm>
              <a:off x="7505827" y="3994150"/>
              <a:ext cx="1525270" cy="4216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636270">
                <a:lnSpc>
                  <a:spcPct val="100000"/>
                </a:lnSpc>
                <a:spcBef>
                  <a:spcPts val="100"/>
                </a:spcBef>
              </a:pP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Fort</a:t>
              </a:r>
              <a:r>
                <a:rPr sz="800" b="1" spc="-25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Knox</a:t>
              </a:r>
              <a:r>
                <a:rPr sz="800" b="1" spc="-35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USAR</a:t>
              </a:r>
              <a:r>
                <a:rPr sz="800" b="1" spc="-25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M</a:t>
              </a: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TC</a:t>
              </a:r>
              <a:endParaRPr sz="800"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  <a:spcBef>
                  <a:spcPts val="35"/>
                </a:spcBef>
              </a:pPr>
              <a:endParaRPr sz="95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</a:pP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H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un</a:t>
              </a: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t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sv</a:t>
              </a:r>
              <a:r>
                <a:rPr sz="800" b="1" spc="-10" dirty="0">
                  <a:solidFill>
                    <a:srgbClr val="BB7708"/>
                  </a:solidFill>
                  <a:latin typeface="Calibri"/>
                  <a:cs typeface="Calibri"/>
                </a:rPr>
                <a:t>ill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e</a:t>
              </a:r>
              <a:r>
                <a:rPr sz="800" b="1" spc="-15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H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Q</a:t>
              </a:r>
              <a:endParaRPr sz="800">
                <a:latin typeface="Calibri"/>
                <a:cs typeface="Calibri"/>
              </a:endParaRPr>
            </a:p>
          </p:txBody>
        </p:sp>
        <p:grpSp>
          <p:nvGrpSpPr>
            <p:cNvPr id="154" name="object 75">
              <a:extLst>
                <a:ext uri="{FF2B5EF4-FFF2-40B4-BE49-F238E27FC236}">
                  <a16:creationId xmlns:a16="http://schemas.microsoft.com/office/drawing/2014/main" id="{FF35996C-3E6D-B640-BA02-4D54D6639984}"/>
                </a:ext>
              </a:extLst>
            </p:cNvPr>
            <p:cNvGrpSpPr/>
            <p:nvPr/>
          </p:nvGrpSpPr>
          <p:grpSpPr>
            <a:xfrm>
              <a:off x="6433232" y="4958841"/>
              <a:ext cx="1535430" cy="701675"/>
              <a:chOff x="6433232" y="4958841"/>
              <a:chExt cx="1535430" cy="701675"/>
            </a:xfrm>
          </p:grpSpPr>
          <p:sp>
            <p:nvSpPr>
              <p:cNvPr id="166" name="object 76">
                <a:extLst>
                  <a:ext uri="{FF2B5EF4-FFF2-40B4-BE49-F238E27FC236}">
                    <a16:creationId xmlns:a16="http://schemas.microsoft.com/office/drawing/2014/main" id="{F835A01B-8474-BE48-AAA6-F7EEDF3D934F}"/>
                  </a:ext>
                </a:extLst>
              </p:cNvPr>
              <p:cNvSpPr/>
              <p:nvPr/>
            </p:nvSpPr>
            <p:spPr>
              <a:xfrm>
                <a:off x="6439582" y="5318759"/>
                <a:ext cx="204470" cy="335280"/>
              </a:xfrm>
              <a:custGeom>
                <a:avLst/>
                <a:gdLst/>
                <a:ahLst/>
                <a:cxnLst/>
                <a:rect l="l" t="t" r="r" b="b"/>
                <a:pathLst>
                  <a:path w="204470" h="335279">
                    <a:moveTo>
                      <a:pt x="102187" y="0"/>
                    </a:moveTo>
                    <a:lnTo>
                      <a:pt x="54133" y="11953"/>
                    </a:lnTo>
                    <a:lnTo>
                      <a:pt x="17224" y="45338"/>
                    </a:lnTo>
                    <a:lnTo>
                      <a:pt x="0" y="91932"/>
                    </a:lnTo>
                    <a:lnTo>
                      <a:pt x="168" y="116901"/>
                    </a:lnTo>
                    <a:lnTo>
                      <a:pt x="6302" y="141477"/>
                    </a:lnTo>
                    <a:lnTo>
                      <a:pt x="53038" y="245109"/>
                    </a:lnTo>
                    <a:lnTo>
                      <a:pt x="93297" y="329857"/>
                    </a:lnTo>
                    <a:lnTo>
                      <a:pt x="94821" y="333311"/>
                    </a:lnTo>
                    <a:lnTo>
                      <a:pt x="98250" y="335279"/>
                    </a:lnTo>
                    <a:lnTo>
                      <a:pt x="106124" y="335279"/>
                    </a:lnTo>
                    <a:lnTo>
                      <a:pt x="109553" y="333311"/>
                    </a:lnTo>
                    <a:lnTo>
                      <a:pt x="111077" y="329857"/>
                    </a:lnTo>
                    <a:lnTo>
                      <a:pt x="151336" y="245109"/>
                    </a:lnTo>
                    <a:lnTo>
                      <a:pt x="195151" y="147954"/>
                    </a:lnTo>
                    <a:lnTo>
                      <a:pt x="102187" y="147954"/>
                    </a:lnTo>
                    <a:lnTo>
                      <a:pt x="84941" y="144474"/>
                    </a:lnTo>
                    <a:lnTo>
                      <a:pt x="70897" y="134969"/>
                    </a:lnTo>
                    <a:lnTo>
                      <a:pt x="61450" y="120844"/>
                    </a:lnTo>
                    <a:lnTo>
                      <a:pt x="57991" y="103504"/>
                    </a:lnTo>
                    <a:lnTo>
                      <a:pt x="61450" y="86185"/>
                    </a:lnTo>
                    <a:lnTo>
                      <a:pt x="70897" y="72104"/>
                    </a:lnTo>
                    <a:lnTo>
                      <a:pt x="84941" y="62642"/>
                    </a:lnTo>
                    <a:lnTo>
                      <a:pt x="102187" y="59181"/>
                    </a:lnTo>
                    <a:lnTo>
                      <a:pt x="194276" y="59181"/>
                    </a:lnTo>
                    <a:lnTo>
                      <a:pt x="187150" y="45338"/>
                    </a:lnTo>
                    <a:lnTo>
                      <a:pt x="170606" y="26199"/>
                    </a:lnTo>
                    <a:lnTo>
                      <a:pt x="150240" y="11953"/>
                    </a:lnTo>
                    <a:lnTo>
                      <a:pt x="127089" y="3065"/>
                    </a:lnTo>
                    <a:lnTo>
                      <a:pt x="102187" y="0"/>
                    </a:lnTo>
                    <a:close/>
                  </a:path>
                  <a:path w="204470" h="335279">
                    <a:moveTo>
                      <a:pt x="194276" y="59181"/>
                    </a:moveTo>
                    <a:lnTo>
                      <a:pt x="102187" y="59181"/>
                    </a:lnTo>
                    <a:lnTo>
                      <a:pt x="119433" y="62642"/>
                    </a:lnTo>
                    <a:lnTo>
                      <a:pt x="133477" y="72104"/>
                    </a:lnTo>
                    <a:lnTo>
                      <a:pt x="142924" y="86185"/>
                    </a:lnTo>
                    <a:lnTo>
                      <a:pt x="146383" y="103504"/>
                    </a:lnTo>
                    <a:lnTo>
                      <a:pt x="142924" y="120844"/>
                    </a:lnTo>
                    <a:lnTo>
                      <a:pt x="133477" y="134969"/>
                    </a:lnTo>
                    <a:lnTo>
                      <a:pt x="119433" y="144474"/>
                    </a:lnTo>
                    <a:lnTo>
                      <a:pt x="102187" y="147954"/>
                    </a:lnTo>
                    <a:lnTo>
                      <a:pt x="195151" y="147954"/>
                    </a:lnTo>
                    <a:lnTo>
                      <a:pt x="198072" y="141477"/>
                    </a:lnTo>
                    <a:lnTo>
                      <a:pt x="204206" y="116901"/>
                    </a:lnTo>
                    <a:lnTo>
                      <a:pt x="204374" y="91932"/>
                    </a:lnTo>
                    <a:lnTo>
                      <a:pt x="198661" y="67700"/>
                    </a:lnTo>
                    <a:lnTo>
                      <a:pt x="194276" y="59181"/>
                    </a:lnTo>
                    <a:close/>
                  </a:path>
                </a:pathLst>
              </a:custGeom>
              <a:solidFill>
                <a:srgbClr val="C8602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67" name="object 77">
                <a:extLst>
                  <a:ext uri="{FF2B5EF4-FFF2-40B4-BE49-F238E27FC236}">
                    <a16:creationId xmlns:a16="http://schemas.microsoft.com/office/drawing/2014/main" id="{D3BE44E7-8A7C-934B-8366-76C57E7FE42C}"/>
                  </a:ext>
                </a:extLst>
              </p:cNvPr>
              <p:cNvPicPr/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91223" y="5371591"/>
                <a:ext cx="101092" cy="101473"/>
              </a:xfrm>
              <a:prstGeom prst="rect">
                <a:avLst/>
              </a:prstGeom>
            </p:spPr>
          </p:pic>
          <p:sp>
            <p:nvSpPr>
              <p:cNvPr id="168" name="object 78">
                <a:extLst>
                  <a:ext uri="{FF2B5EF4-FFF2-40B4-BE49-F238E27FC236}">
                    <a16:creationId xmlns:a16="http://schemas.microsoft.com/office/drawing/2014/main" id="{68BE8F3D-43D3-024F-926A-C41A98247378}"/>
                  </a:ext>
                </a:extLst>
              </p:cNvPr>
              <p:cNvSpPr/>
              <p:nvPr/>
            </p:nvSpPr>
            <p:spPr>
              <a:xfrm>
                <a:off x="6439582" y="5318759"/>
                <a:ext cx="204470" cy="335280"/>
              </a:xfrm>
              <a:custGeom>
                <a:avLst/>
                <a:gdLst/>
                <a:ahLst/>
                <a:cxnLst/>
                <a:rect l="l" t="t" r="r" b="b"/>
                <a:pathLst>
                  <a:path w="204470" h="335279">
                    <a:moveTo>
                      <a:pt x="102187" y="0"/>
                    </a:moveTo>
                    <a:lnTo>
                      <a:pt x="54133" y="11953"/>
                    </a:lnTo>
                    <a:lnTo>
                      <a:pt x="17224" y="45338"/>
                    </a:lnTo>
                    <a:lnTo>
                      <a:pt x="0" y="91932"/>
                    </a:lnTo>
                    <a:lnTo>
                      <a:pt x="168" y="116901"/>
                    </a:lnTo>
                    <a:lnTo>
                      <a:pt x="6302" y="141477"/>
                    </a:lnTo>
                    <a:lnTo>
                      <a:pt x="53038" y="245109"/>
                    </a:lnTo>
                    <a:lnTo>
                      <a:pt x="93297" y="329857"/>
                    </a:lnTo>
                    <a:lnTo>
                      <a:pt x="94821" y="333311"/>
                    </a:lnTo>
                    <a:lnTo>
                      <a:pt x="98250" y="335279"/>
                    </a:lnTo>
                    <a:lnTo>
                      <a:pt x="102187" y="335279"/>
                    </a:lnTo>
                    <a:lnTo>
                      <a:pt x="106124" y="335279"/>
                    </a:lnTo>
                    <a:lnTo>
                      <a:pt x="109553" y="333311"/>
                    </a:lnTo>
                    <a:lnTo>
                      <a:pt x="111077" y="329857"/>
                    </a:lnTo>
                    <a:lnTo>
                      <a:pt x="151336" y="245109"/>
                    </a:lnTo>
                    <a:lnTo>
                      <a:pt x="198072" y="141477"/>
                    </a:lnTo>
                    <a:lnTo>
                      <a:pt x="204206" y="116901"/>
                    </a:lnTo>
                    <a:lnTo>
                      <a:pt x="204374" y="91932"/>
                    </a:lnTo>
                    <a:lnTo>
                      <a:pt x="198661" y="67700"/>
                    </a:lnTo>
                    <a:lnTo>
                      <a:pt x="187150" y="45338"/>
                    </a:lnTo>
                    <a:lnTo>
                      <a:pt x="170606" y="26199"/>
                    </a:lnTo>
                    <a:lnTo>
                      <a:pt x="150240" y="11953"/>
                    </a:lnTo>
                    <a:lnTo>
                      <a:pt x="127089" y="3065"/>
                    </a:lnTo>
                    <a:lnTo>
                      <a:pt x="102187" y="0"/>
                    </a:lnTo>
                    <a:close/>
                  </a:path>
                </a:pathLst>
              </a:custGeom>
              <a:ln w="12699">
                <a:solidFill>
                  <a:srgbClr val="F7F8F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9" name="object 79">
                <a:extLst>
                  <a:ext uri="{FF2B5EF4-FFF2-40B4-BE49-F238E27FC236}">
                    <a16:creationId xmlns:a16="http://schemas.microsoft.com/office/drawing/2014/main" id="{8BC1EE3C-9E54-1B4E-B5E0-5683984A8F83}"/>
                  </a:ext>
                </a:extLst>
              </p:cNvPr>
              <p:cNvSpPr/>
              <p:nvPr/>
            </p:nvSpPr>
            <p:spPr>
              <a:xfrm>
                <a:off x="7756302" y="4965191"/>
                <a:ext cx="206375" cy="334010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334010">
                    <a:moveTo>
                      <a:pt x="102965" y="0"/>
                    </a:moveTo>
                    <a:lnTo>
                      <a:pt x="54594" y="11890"/>
                    </a:lnTo>
                    <a:lnTo>
                      <a:pt x="17367" y="45211"/>
                    </a:lnTo>
                    <a:lnTo>
                      <a:pt x="0" y="91551"/>
                    </a:lnTo>
                    <a:lnTo>
                      <a:pt x="186" y="116381"/>
                    </a:lnTo>
                    <a:lnTo>
                      <a:pt x="6445" y="140842"/>
                    </a:lnTo>
                    <a:lnTo>
                      <a:pt x="53435" y="243966"/>
                    </a:lnTo>
                    <a:lnTo>
                      <a:pt x="94075" y="328294"/>
                    </a:lnTo>
                    <a:lnTo>
                      <a:pt x="95599" y="331850"/>
                    </a:lnTo>
                    <a:lnTo>
                      <a:pt x="99028" y="333755"/>
                    </a:lnTo>
                    <a:lnTo>
                      <a:pt x="106902" y="333755"/>
                    </a:lnTo>
                    <a:lnTo>
                      <a:pt x="110331" y="331850"/>
                    </a:lnTo>
                    <a:lnTo>
                      <a:pt x="111855" y="328294"/>
                    </a:lnTo>
                    <a:lnTo>
                      <a:pt x="152495" y="243966"/>
                    </a:lnTo>
                    <a:lnTo>
                      <a:pt x="196591" y="147192"/>
                    </a:lnTo>
                    <a:lnTo>
                      <a:pt x="102965" y="147192"/>
                    </a:lnTo>
                    <a:lnTo>
                      <a:pt x="85552" y="143754"/>
                    </a:lnTo>
                    <a:lnTo>
                      <a:pt x="71389" y="134350"/>
                    </a:lnTo>
                    <a:lnTo>
                      <a:pt x="61870" y="120350"/>
                    </a:lnTo>
                    <a:lnTo>
                      <a:pt x="58388" y="103123"/>
                    </a:lnTo>
                    <a:lnTo>
                      <a:pt x="61870" y="85824"/>
                    </a:lnTo>
                    <a:lnTo>
                      <a:pt x="71389" y="71786"/>
                    </a:lnTo>
                    <a:lnTo>
                      <a:pt x="85552" y="62368"/>
                    </a:lnTo>
                    <a:lnTo>
                      <a:pt x="102965" y="58927"/>
                    </a:lnTo>
                    <a:lnTo>
                      <a:pt x="195715" y="58927"/>
                    </a:lnTo>
                    <a:lnTo>
                      <a:pt x="188563" y="45211"/>
                    </a:lnTo>
                    <a:lnTo>
                      <a:pt x="171848" y="26092"/>
                    </a:lnTo>
                    <a:lnTo>
                      <a:pt x="151336" y="11890"/>
                    </a:lnTo>
                    <a:lnTo>
                      <a:pt x="128037" y="3046"/>
                    </a:lnTo>
                    <a:lnTo>
                      <a:pt x="102965" y="0"/>
                    </a:lnTo>
                    <a:close/>
                  </a:path>
                  <a:path w="206375" h="334010">
                    <a:moveTo>
                      <a:pt x="195715" y="58927"/>
                    </a:moveTo>
                    <a:lnTo>
                      <a:pt x="102965" y="58927"/>
                    </a:lnTo>
                    <a:lnTo>
                      <a:pt x="120378" y="62368"/>
                    </a:lnTo>
                    <a:lnTo>
                      <a:pt x="134540" y="71786"/>
                    </a:lnTo>
                    <a:lnTo>
                      <a:pt x="144059" y="85824"/>
                    </a:lnTo>
                    <a:lnTo>
                      <a:pt x="147542" y="103123"/>
                    </a:lnTo>
                    <a:lnTo>
                      <a:pt x="144059" y="120350"/>
                    </a:lnTo>
                    <a:lnTo>
                      <a:pt x="134540" y="134350"/>
                    </a:lnTo>
                    <a:lnTo>
                      <a:pt x="120378" y="143754"/>
                    </a:lnTo>
                    <a:lnTo>
                      <a:pt x="102965" y="147192"/>
                    </a:lnTo>
                    <a:lnTo>
                      <a:pt x="196591" y="147192"/>
                    </a:lnTo>
                    <a:lnTo>
                      <a:pt x="199485" y="140842"/>
                    </a:lnTo>
                    <a:lnTo>
                      <a:pt x="205743" y="116381"/>
                    </a:lnTo>
                    <a:lnTo>
                      <a:pt x="205930" y="91551"/>
                    </a:lnTo>
                    <a:lnTo>
                      <a:pt x="200163" y="67458"/>
                    </a:lnTo>
                    <a:lnTo>
                      <a:pt x="195715" y="58927"/>
                    </a:lnTo>
                    <a:close/>
                  </a:path>
                </a:pathLst>
              </a:custGeom>
              <a:solidFill>
                <a:srgbClr val="C8602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70" name="object 80">
                <a:extLst>
                  <a:ext uri="{FF2B5EF4-FFF2-40B4-BE49-F238E27FC236}">
                    <a16:creationId xmlns:a16="http://schemas.microsoft.com/office/drawing/2014/main" id="{20D3776C-88BA-C549-B447-75E11A2BD886}"/>
                  </a:ext>
                </a:extLst>
              </p:cNvPr>
              <p:cNvPicPr/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08340" y="5017769"/>
                <a:ext cx="101853" cy="100965"/>
              </a:xfrm>
              <a:prstGeom prst="rect">
                <a:avLst/>
              </a:prstGeom>
            </p:spPr>
          </p:pic>
          <p:sp>
            <p:nvSpPr>
              <p:cNvPr id="171" name="object 81">
                <a:extLst>
                  <a:ext uri="{FF2B5EF4-FFF2-40B4-BE49-F238E27FC236}">
                    <a16:creationId xmlns:a16="http://schemas.microsoft.com/office/drawing/2014/main" id="{2D41DC9A-BB4D-344F-B5A0-F9EF34CD9D88}"/>
                  </a:ext>
                </a:extLst>
              </p:cNvPr>
              <p:cNvSpPr/>
              <p:nvPr/>
            </p:nvSpPr>
            <p:spPr>
              <a:xfrm>
                <a:off x="7756302" y="4965191"/>
                <a:ext cx="206375" cy="334010"/>
              </a:xfrm>
              <a:custGeom>
                <a:avLst/>
                <a:gdLst/>
                <a:ahLst/>
                <a:cxnLst/>
                <a:rect l="l" t="t" r="r" b="b"/>
                <a:pathLst>
                  <a:path w="206375" h="334010">
                    <a:moveTo>
                      <a:pt x="102965" y="0"/>
                    </a:moveTo>
                    <a:lnTo>
                      <a:pt x="54594" y="11890"/>
                    </a:lnTo>
                    <a:lnTo>
                      <a:pt x="17367" y="45211"/>
                    </a:lnTo>
                    <a:lnTo>
                      <a:pt x="0" y="91551"/>
                    </a:lnTo>
                    <a:lnTo>
                      <a:pt x="186" y="116381"/>
                    </a:lnTo>
                    <a:lnTo>
                      <a:pt x="6445" y="140842"/>
                    </a:lnTo>
                    <a:lnTo>
                      <a:pt x="53435" y="243966"/>
                    </a:lnTo>
                    <a:lnTo>
                      <a:pt x="94075" y="328294"/>
                    </a:lnTo>
                    <a:lnTo>
                      <a:pt x="95599" y="331850"/>
                    </a:lnTo>
                    <a:lnTo>
                      <a:pt x="99028" y="333755"/>
                    </a:lnTo>
                    <a:lnTo>
                      <a:pt x="102965" y="333755"/>
                    </a:lnTo>
                    <a:lnTo>
                      <a:pt x="106902" y="333755"/>
                    </a:lnTo>
                    <a:lnTo>
                      <a:pt x="110331" y="331850"/>
                    </a:lnTo>
                    <a:lnTo>
                      <a:pt x="111855" y="328294"/>
                    </a:lnTo>
                    <a:lnTo>
                      <a:pt x="152495" y="243966"/>
                    </a:lnTo>
                    <a:lnTo>
                      <a:pt x="199485" y="140842"/>
                    </a:lnTo>
                    <a:lnTo>
                      <a:pt x="205743" y="116381"/>
                    </a:lnTo>
                    <a:lnTo>
                      <a:pt x="205930" y="91551"/>
                    </a:lnTo>
                    <a:lnTo>
                      <a:pt x="200163" y="67458"/>
                    </a:lnTo>
                    <a:lnTo>
                      <a:pt x="188563" y="45211"/>
                    </a:lnTo>
                    <a:lnTo>
                      <a:pt x="171848" y="26092"/>
                    </a:lnTo>
                    <a:lnTo>
                      <a:pt x="151336" y="11890"/>
                    </a:lnTo>
                    <a:lnTo>
                      <a:pt x="128037" y="3046"/>
                    </a:lnTo>
                    <a:lnTo>
                      <a:pt x="102965" y="0"/>
                    </a:lnTo>
                    <a:close/>
                  </a:path>
                </a:pathLst>
              </a:custGeom>
              <a:ln w="12699">
                <a:solidFill>
                  <a:srgbClr val="F7F8F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5" name="object 82">
              <a:extLst>
                <a:ext uri="{FF2B5EF4-FFF2-40B4-BE49-F238E27FC236}">
                  <a16:creationId xmlns:a16="http://schemas.microsoft.com/office/drawing/2014/main" id="{EC20ED1A-2B88-CC43-9C0E-35F156071D84}"/>
                </a:ext>
              </a:extLst>
            </p:cNvPr>
            <p:cNvSpPr txBox="1"/>
            <p:nvPr/>
          </p:nvSpPr>
          <p:spPr>
            <a:xfrm>
              <a:off x="6246621" y="5283834"/>
              <a:ext cx="2889250" cy="77787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085215">
                <a:lnSpc>
                  <a:spcPct val="100000"/>
                </a:lnSpc>
                <a:spcBef>
                  <a:spcPts val="100"/>
                </a:spcBef>
              </a:pP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Fort</a:t>
              </a:r>
              <a:r>
                <a:rPr sz="800" b="1" spc="-35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Rucker</a:t>
              </a:r>
              <a:r>
                <a:rPr sz="800" b="1" spc="-35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Aviation</a:t>
              </a:r>
              <a:r>
                <a:rPr sz="800" b="1" spc="-25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CoE</a:t>
              </a:r>
              <a:endParaRPr sz="800"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</a:pPr>
              <a:endParaRPr sz="800"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  <a:spcBef>
                  <a:spcPts val="25"/>
                </a:spcBef>
              </a:pPr>
              <a:endParaRPr sz="1000">
                <a:latin typeface="Calibri"/>
                <a:cs typeface="Calibri"/>
              </a:endParaRPr>
            </a:p>
            <a:p>
              <a:pPr marL="12700">
                <a:lnSpc>
                  <a:spcPts val="890"/>
                </a:lnSpc>
              </a:pP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H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ous</a:t>
              </a: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t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on</a:t>
              </a:r>
              <a:r>
                <a:rPr sz="800" b="1" spc="-40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USAR</a:t>
              </a:r>
              <a:r>
                <a:rPr sz="800" b="1" spc="-25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M</a:t>
              </a: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TC</a:t>
              </a:r>
              <a:endParaRPr sz="800">
                <a:latin typeface="Calibri"/>
                <a:cs typeface="Calibri"/>
              </a:endParaRPr>
            </a:p>
            <a:p>
              <a:pPr marL="2179320" algn="ctr">
                <a:lnSpc>
                  <a:spcPts val="890"/>
                </a:lnSpc>
              </a:pP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Orlando</a:t>
              </a:r>
              <a:endParaRPr sz="800">
                <a:latin typeface="Calibri"/>
                <a:cs typeface="Calibri"/>
              </a:endParaRPr>
            </a:p>
            <a:p>
              <a:pPr marL="2199640" algn="ctr">
                <a:lnSpc>
                  <a:spcPct val="100000"/>
                </a:lnSpc>
              </a:pP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ACC</a:t>
              </a:r>
              <a:r>
                <a:rPr sz="800" b="1" spc="-25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&amp;</a:t>
              </a:r>
              <a:r>
                <a:rPr sz="800" b="1" spc="-35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PEO</a:t>
              </a:r>
              <a:r>
                <a:rPr sz="800" b="1" spc="-30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STRI</a:t>
              </a:r>
              <a:endParaRPr sz="800">
                <a:latin typeface="Calibri"/>
                <a:cs typeface="Calibri"/>
              </a:endParaRPr>
            </a:p>
          </p:txBody>
        </p:sp>
        <p:sp>
          <p:nvSpPr>
            <p:cNvPr id="156" name="object 83">
              <a:extLst>
                <a:ext uri="{FF2B5EF4-FFF2-40B4-BE49-F238E27FC236}">
                  <a16:creationId xmlns:a16="http://schemas.microsoft.com/office/drawing/2014/main" id="{40A7ACC6-A572-4945-ABF4-B91C553A0827}"/>
                </a:ext>
              </a:extLst>
            </p:cNvPr>
            <p:cNvSpPr txBox="1"/>
            <p:nvPr/>
          </p:nvSpPr>
          <p:spPr>
            <a:xfrm>
              <a:off x="9259316" y="3245967"/>
              <a:ext cx="1425575" cy="665480"/>
            </a:xfrm>
            <a:prstGeom prst="rect">
              <a:avLst/>
            </a:prstGeom>
          </p:spPr>
          <p:txBody>
            <a:bodyPr vert="horz" wrap="square" lIns="0" tIns="73660" rIns="0" bIns="0" rtlCol="0">
              <a:spAutoFit/>
            </a:bodyPr>
            <a:lstStyle/>
            <a:p>
              <a:pPr marL="123825">
                <a:lnSpc>
                  <a:spcPct val="100000"/>
                </a:lnSpc>
                <a:spcBef>
                  <a:spcPts val="580"/>
                </a:spcBef>
              </a:pP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Aberde</a:t>
              </a:r>
              <a:r>
                <a:rPr sz="800" b="1" spc="-10" dirty="0">
                  <a:solidFill>
                    <a:srgbClr val="BB7708"/>
                  </a:solidFill>
                  <a:latin typeface="Calibri"/>
                  <a:cs typeface="Calibri"/>
                </a:rPr>
                <a:t>e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n</a:t>
              </a:r>
              <a:r>
                <a:rPr sz="800" b="1" spc="-50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Te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st</a:t>
              </a: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spc="-10" dirty="0">
                  <a:solidFill>
                    <a:srgbClr val="BB7708"/>
                  </a:solidFill>
                  <a:latin typeface="Calibri"/>
                  <a:cs typeface="Calibri"/>
                </a:rPr>
                <a:t>C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en</a:t>
              </a: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t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er</a:t>
              </a:r>
              <a:endParaRPr sz="800" dirty="0">
                <a:latin typeface="Calibri"/>
                <a:cs typeface="Calibri"/>
              </a:endParaRPr>
            </a:p>
            <a:p>
              <a:pPr marL="12700" marR="5080">
                <a:lnSpc>
                  <a:spcPct val="150000"/>
                </a:lnSpc>
              </a:pP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Fort</a:t>
              </a:r>
              <a:r>
                <a:rPr sz="800" b="1" spc="-30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Belvoir:</a:t>
              </a:r>
              <a:r>
                <a:rPr sz="800" b="1" spc="-25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C5ISR</a:t>
              </a:r>
              <a:r>
                <a:rPr sz="800" b="1" spc="-25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Center,</a:t>
              </a:r>
              <a:r>
                <a:rPr sz="800" b="1" spc="-25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AMSO </a:t>
              </a:r>
              <a:r>
                <a:rPr sz="800" b="1" spc="-165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Ft</a:t>
              </a:r>
              <a:r>
                <a:rPr sz="800" b="1" spc="-25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Lee</a:t>
              </a:r>
              <a:r>
                <a:rPr sz="800" b="1" spc="-30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Sustainment</a:t>
              </a:r>
              <a:r>
                <a:rPr sz="800" b="1" spc="-40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CoE</a:t>
              </a:r>
              <a:endParaRPr sz="800" dirty="0">
                <a:latin typeface="Calibri"/>
                <a:cs typeface="Calibri"/>
              </a:endParaRPr>
            </a:p>
            <a:p>
              <a:pPr marL="12700">
                <a:lnSpc>
                  <a:spcPts val="720"/>
                </a:lnSpc>
              </a:pP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APEN</a:t>
              </a:r>
              <a:endParaRPr sz="800" dirty="0">
                <a:latin typeface="Calibri"/>
                <a:cs typeface="Calibri"/>
              </a:endParaRPr>
            </a:p>
          </p:txBody>
        </p:sp>
        <p:grpSp>
          <p:nvGrpSpPr>
            <p:cNvPr id="157" name="object 84">
              <a:extLst>
                <a:ext uri="{FF2B5EF4-FFF2-40B4-BE49-F238E27FC236}">
                  <a16:creationId xmlns:a16="http://schemas.microsoft.com/office/drawing/2014/main" id="{2C5CCDC8-DE0A-DD41-A7C3-65173FE04C66}"/>
                </a:ext>
              </a:extLst>
            </p:cNvPr>
            <p:cNvGrpSpPr/>
            <p:nvPr/>
          </p:nvGrpSpPr>
          <p:grpSpPr>
            <a:xfrm>
              <a:off x="9031652" y="3539997"/>
              <a:ext cx="217170" cy="347980"/>
              <a:chOff x="9031652" y="3539997"/>
              <a:chExt cx="217170" cy="347980"/>
            </a:xfrm>
          </p:grpSpPr>
          <p:sp>
            <p:nvSpPr>
              <p:cNvPr id="163" name="object 85">
                <a:extLst>
                  <a:ext uri="{FF2B5EF4-FFF2-40B4-BE49-F238E27FC236}">
                    <a16:creationId xmlns:a16="http://schemas.microsoft.com/office/drawing/2014/main" id="{77143483-E48D-5046-827E-C8691760A21F}"/>
                  </a:ext>
                </a:extLst>
              </p:cNvPr>
              <p:cNvSpPr/>
              <p:nvPr/>
            </p:nvSpPr>
            <p:spPr>
              <a:xfrm>
                <a:off x="9038002" y="3546347"/>
                <a:ext cx="204470" cy="335280"/>
              </a:xfrm>
              <a:custGeom>
                <a:avLst/>
                <a:gdLst/>
                <a:ahLst/>
                <a:cxnLst/>
                <a:rect l="l" t="t" r="r" b="b"/>
                <a:pathLst>
                  <a:path w="204470" h="335279">
                    <a:moveTo>
                      <a:pt x="102187" y="0"/>
                    </a:moveTo>
                    <a:lnTo>
                      <a:pt x="54133" y="11953"/>
                    </a:lnTo>
                    <a:lnTo>
                      <a:pt x="17224" y="45338"/>
                    </a:lnTo>
                    <a:lnTo>
                      <a:pt x="0" y="91932"/>
                    </a:lnTo>
                    <a:lnTo>
                      <a:pt x="168" y="116901"/>
                    </a:lnTo>
                    <a:lnTo>
                      <a:pt x="6302" y="141477"/>
                    </a:lnTo>
                    <a:lnTo>
                      <a:pt x="53038" y="245109"/>
                    </a:lnTo>
                    <a:lnTo>
                      <a:pt x="93297" y="329819"/>
                    </a:lnTo>
                    <a:lnTo>
                      <a:pt x="94821" y="333247"/>
                    </a:lnTo>
                    <a:lnTo>
                      <a:pt x="98250" y="335279"/>
                    </a:lnTo>
                    <a:lnTo>
                      <a:pt x="106124" y="335279"/>
                    </a:lnTo>
                    <a:lnTo>
                      <a:pt x="109553" y="333247"/>
                    </a:lnTo>
                    <a:lnTo>
                      <a:pt x="111077" y="329819"/>
                    </a:lnTo>
                    <a:lnTo>
                      <a:pt x="151336" y="245109"/>
                    </a:lnTo>
                    <a:lnTo>
                      <a:pt x="195151" y="147954"/>
                    </a:lnTo>
                    <a:lnTo>
                      <a:pt x="102187" y="147954"/>
                    </a:lnTo>
                    <a:lnTo>
                      <a:pt x="84941" y="144474"/>
                    </a:lnTo>
                    <a:lnTo>
                      <a:pt x="70897" y="134969"/>
                    </a:lnTo>
                    <a:lnTo>
                      <a:pt x="61450" y="120844"/>
                    </a:lnTo>
                    <a:lnTo>
                      <a:pt x="57991" y="103504"/>
                    </a:lnTo>
                    <a:lnTo>
                      <a:pt x="61450" y="86185"/>
                    </a:lnTo>
                    <a:lnTo>
                      <a:pt x="70897" y="72104"/>
                    </a:lnTo>
                    <a:lnTo>
                      <a:pt x="84941" y="62642"/>
                    </a:lnTo>
                    <a:lnTo>
                      <a:pt x="102187" y="59181"/>
                    </a:lnTo>
                    <a:lnTo>
                      <a:pt x="194276" y="59181"/>
                    </a:lnTo>
                    <a:lnTo>
                      <a:pt x="187150" y="45338"/>
                    </a:lnTo>
                    <a:lnTo>
                      <a:pt x="170606" y="26199"/>
                    </a:lnTo>
                    <a:lnTo>
                      <a:pt x="150241" y="11953"/>
                    </a:lnTo>
                    <a:lnTo>
                      <a:pt x="127089" y="3065"/>
                    </a:lnTo>
                    <a:lnTo>
                      <a:pt x="102187" y="0"/>
                    </a:lnTo>
                    <a:close/>
                  </a:path>
                  <a:path w="204470" h="335279">
                    <a:moveTo>
                      <a:pt x="194276" y="59181"/>
                    </a:moveTo>
                    <a:lnTo>
                      <a:pt x="102187" y="59181"/>
                    </a:lnTo>
                    <a:lnTo>
                      <a:pt x="119433" y="62642"/>
                    </a:lnTo>
                    <a:lnTo>
                      <a:pt x="133476" y="72104"/>
                    </a:lnTo>
                    <a:lnTo>
                      <a:pt x="142924" y="86185"/>
                    </a:lnTo>
                    <a:lnTo>
                      <a:pt x="146383" y="103504"/>
                    </a:lnTo>
                    <a:lnTo>
                      <a:pt x="142924" y="120844"/>
                    </a:lnTo>
                    <a:lnTo>
                      <a:pt x="133476" y="134969"/>
                    </a:lnTo>
                    <a:lnTo>
                      <a:pt x="119433" y="144474"/>
                    </a:lnTo>
                    <a:lnTo>
                      <a:pt x="102187" y="147954"/>
                    </a:lnTo>
                    <a:lnTo>
                      <a:pt x="195151" y="147954"/>
                    </a:lnTo>
                    <a:lnTo>
                      <a:pt x="198072" y="141477"/>
                    </a:lnTo>
                    <a:lnTo>
                      <a:pt x="204206" y="116901"/>
                    </a:lnTo>
                    <a:lnTo>
                      <a:pt x="204374" y="91932"/>
                    </a:lnTo>
                    <a:lnTo>
                      <a:pt x="198661" y="67700"/>
                    </a:lnTo>
                    <a:lnTo>
                      <a:pt x="194276" y="59181"/>
                    </a:lnTo>
                    <a:close/>
                  </a:path>
                </a:pathLst>
              </a:custGeom>
              <a:solidFill>
                <a:srgbClr val="C8602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64" name="object 86">
                <a:extLst>
                  <a:ext uri="{FF2B5EF4-FFF2-40B4-BE49-F238E27FC236}">
                    <a16:creationId xmlns:a16="http://schemas.microsoft.com/office/drawing/2014/main" id="{68A35BD0-2533-2540-B7AC-36179A3811ED}"/>
                  </a:ext>
                </a:extLst>
              </p:cNvPr>
              <p:cNvPicPr/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89643" y="3599179"/>
                <a:ext cx="101091" cy="101473"/>
              </a:xfrm>
              <a:prstGeom prst="rect">
                <a:avLst/>
              </a:prstGeom>
            </p:spPr>
          </p:pic>
          <p:sp>
            <p:nvSpPr>
              <p:cNvPr id="165" name="object 87">
                <a:extLst>
                  <a:ext uri="{FF2B5EF4-FFF2-40B4-BE49-F238E27FC236}">
                    <a16:creationId xmlns:a16="http://schemas.microsoft.com/office/drawing/2014/main" id="{07261C58-5726-3C44-BC3C-0AA9F229ABAC}"/>
                  </a:ext>
                </a:extLst>
              </p:cNvPr>
              <p:cNvSpPr/>
              <p:nvPr/>
            </p:nvSpPr>
            <p:spPr>
              <a:xfrm>
                <a:off x="9038002" y="3546347"/>
                <a:ext cx="204470" cy="335280"/>
              </a:xfrm>
              <a:custGeom>
                <a:avLst/>
                <a:gdLst/>
                <a:ahLst/>
                <a:cxnLst/>
                <a:rect l="l" t="t" r="r" b="b"/>
                <a:pathLst>
                  <a:path w="204470" h="335279">
                    <a:moveTo>
                      <a:pt x="102187" y="0"/>
                    </a:moveTo>
                    <a:lnTo>
                      <a:pt x="54133" y="11953"/>
                    </a:lnTo>
                    <a:lnTo>
                      <a:pt x="17224" y="45338"/>
                    </a:lnTo>
                    <a:lnTo>
                      <a:pt x="0" y="91932"/>
                    </a:lnTo>
                    <a:lnTo>
                      <a:pt x="168" y="116901"/>
                    </a:lnTo>
                    <a:lnTo>
                      <a:pt x="6302" y="141477"/>
                    </a:lnTo>
                    <a:lnTo>
                      <a:pt x="53038" y="245109"/>
                    </a:lnTo>
                    <a:lnTo>
                      <a:pt x="93297" y="329819"/>
                    </a:lnTo>
                    <a:lnTo>
                      <a:pt x="94821" y="333247"/>
                    </a:lnTo>
                    <a:lnTo>
                      <a:pt x="98250" y="335279"/>
                    </a:lnTo>
                    <a:lnTo>
                      <a:pt x="102187" y="335279"/>
                    </a:lnTo>
                    <a:lnTo>
                      <a:pt x="106124" y="335279"/>
                    </a:lnTo>
                    <a:lnTo>
                      <a:pt x="109553" y="333247"/>
                    </a:lnTo>
                    <a:lnTo>
                      <a:pt x="111077" y="329819"/>
                    </a:lnTo>
                    <a:lnTo>
                      <a:pt x="151336" y="245109"/>
                    </a:lnTo>
                    <a:lnTo>
                      <a:pt x="198072" y="141477"/>
                    </a:lnTo>
                    <a:lnTo>
                      <a:pt x="204206" y="116901"/>
                    </a:lnTo>
                    <a:lnTo>
                      <a:pt x="204374" y="91932"/>
                    </a:lnTo>
                    <a:lnTo>
                      <a:pt x="198661" y="67700"/>
                    </a:lnTo>
                    <a:lnTo>
                      <a:pt x="187150" y="45338"/>
                    </a:lnTo>
                    <a:lnTo>
                      <a:pt x="170606" y="26199"/>
                    </a:lnTo>
                    <a:lnTo>
                      <a:pt x="150241" y="11953"/>
                    </a:lnTo>
                    <a:lnTo>
                      <a:pt x="127089" y="3065"/>
                    </a:lnTo>
                    <a:lnTo>
                      <a:pt x="102187" y="0"/>
                    </a:lnTo>
                    <a:close/>
                  </a:path>
                </a:pathLst>
              </a:custGeom>
              <a:ln w="12700">
                <a:solidFill>
                  <a:srgbClr val="F7F8F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58" name="object 88">
              <a:extLst>
                <a:ext uri="{FF2B5EF4-FFF2-40B4-BE49-F238E27FC236}">
                  <a16:creationId xmlns:a16="http://schemas.microsoft.com/office/drawing/2014/main" id="{4359786A-1943-C94B-BD62-84582A6660DB}"/>
                </a:ext>
              </a:extLst>
            </p:cNvPr>
            <p:cNvSpPr txBox="1"/>
            <p:nvPr/>
          </p:nvSpPr>
          <p:spPr>
            <a:xfrm>
              <a:off x="6339966" y="2538069"/>
              <a:ext cx="2214245" cy="358775"/>
            </a:xfrm>
            <a:prstGeom prst="rect">
              <a:avLst/>
            </a:prstGeom>
          </p:spPr>
          <p:txBody>
            <a:bodyPr vert="horz" wrap="square" lIns="0" tIns="57150" rIns="0" bIns="0" rtlCol="0">
              <a:spAutoFit/>
            </a:bodyPr>
            <a:lstStyle/>
            <a:p>
              <a:pPr marL="1704975">
                <a:lnSpc>
                  <a:spcPct val="100000"/>
                </a:lnSpc>
                <a:spcBef>
                  <a:spcPts val="450"/>
                </a:spcBef>
              </a:pP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GVS</a:t>
              </a:r>
              <a:r>
                <a:rPr sz="800" b="1" spc="-10" dirty="0">
                  <a:solidFill>
                    <a:srgbClr val="BB7708"/>
                  </a:solidFill>
                  <a:latin typeface="Calibri"/>
                  <a:cs typeface="Calibri"/>
                </a:rPr>
                <a:t>C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,</a:t>
              </a:r>
              <a:r>
                <a:rPr sz="800" b="1" spc="-20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O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S</a:t>
              </a:r>
              <a:r>
                <a:rPr sz="800" b="1" spc="-10" dirty="0">
                  <a:solidFill>
                    <a:srgbClr val="BB7708"/>
                  </a:solidFill>
                  <a:latin typeface="Calibri"/>
                  <a:cs typeface="Calibri"/>
                </a:rPr>
                <a:t>C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E</a:t>
              </a:r>
              <a:endParaRPr sz="800" dirty="0">
                <a:latin typeface="Calibri"/>
                <a:cs typeface="Calibri"/>
              </a:endParaRPr>
            </a:p>
            <a:p>
              <a:pPr marL="12700">
                <a:lnSpc>
                  <a:spcPct val="100000"/>
                </a:lnSpc>
                <a:spcBef>
                  <a:spcPts val="350"/>
                </a:spcBef>
              </a:pP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Arlington</a:t>
              </a:r>
              <a:r>
                <a:rPr sz="800" b="1" spc="-30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Heights</a:t>
              </a:r>
              <a:r>
                <a:rPr sz="800" b="1" spc="-30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USAR</a:t>
              </a:r>
              <a:r>
                <a:rPr sz="800" b="1" spc="-25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MTC</a:t>
              </a:r>
              <a:endParaRPr sz="800" dirty="0">
                <a:latin typeface="Calibri"/>
                <a:cs typeface="Calibri"/>
              </a:endParaRPr>
            </a:p>
          </p:txBody>
        </p:sp>
        <p:sp>
          <p:nvSpPr>
            <p:cNvPr id="159" name="object 89">
              <a:extLst>
                <a:ext uri="{FF2B5EF4-FFF2-40B4-BE49-F238E27FC236}">
                  <a16:creationId xmlns:a16="http://schemas.microsoft.com/office/drawing/2014/main" id="{8332896F-3EEF-3D40-B3AB-D89FCE29128B}"/>
                </a:ext>
              </a:extLst>
            </p:cNvPr>
            <p:cNvSpPr txBox="1"/>
            <p:nvPr/>
          </p:nvSpPr>
          <p:spPr>
            <a:xfrm>
              <a:off x="4836921" y="4834254"/>
              <a:ext cx="343535" cy="1479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F</a:t>
              </a: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t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.</a:t>
              </a:r>
              <a:r>
                <a:rPr sz="800" b="1" spc="-25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B</a:t>
              </a:r>
              <a:r>
                <a:rPr sz="800" b="1" spc="-10" dirty="0">
                  <a:solidFill>
                    <a:srgbClr val="BB7708"/>
                  </a:solidFill>
                  <a:latin typeface="Calibri"/>
                  <a:cs typeface="Calibri"/>
                </a:rPr>
                <a:t>li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ss</a:t>
              </a:r>
              <a:endParaRPr sz="800">
                <a:latin typeface="Calibri"/>
                <a:cs typeface="Calibri"/>
              </a:endParaRPr>
            </a:p>
          </p:txBody>
        </p:sp>
        <p:sp>
          <p:nvSpPr>
            <p:cNvPr id="160" name="object 90">
              <a:extLst>
                <a:ext uri="{FF2B5EF4-FFF2-40B4-BE49-F238E27FC236}">
                  <a16:creationId xmlns:a16="http://schemas.microsoft.com/office/drawing/2014/main" id="{CF56EB7B-3421-3645-8457-B00349A035A6}"/>
                </a:ext>
              </a:extLst>
            </p:cNvPr>
            <p:cNvSpPr txBox="1"/>
            <p:nvPr/>
          </p:nvSpPr>
          <p:spPr>
            <a:xfrm>
              <a:off x="5750814" y="4482846"/>
              <a:ext cx="277495" cy="1479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F</a:t>
              </a: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t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.</a:t>
              </a:r>
              <a:r>
                <a:rPr sz="800" b="1" spc="-25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S</a:t>
              </a:r>
              <a:r>
                <a:rPr sz="800" b="1" spc="-10" dirty="0">
                  <a:solidFill>
                    <a:srgbClr val="BB7708"/>
                  </a:solidFill>
                  <a:latin typeface="Calibri"/>
                  <a:cs typeface="Calibri"/>
                </a:rPr>
                <a:t>il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l</a:t>
              </a:r>
              <a:endParaRPr sz="800">
                <a:latin typeface="Calibri"/>
                <a:cs typeface="Calibri"/>
              </a:endParaRPr>
            </a:p>
          </p:txBody>
        </p:sp>
        <p:sp>
          <p:nvSpPr>
            <p:cNvPr id="161" name="object 91">
              <a:extLst>
                <a:ext uri="{FF2B5EF4-FFF2-40B4-BE49-F238E27FC236}">
                  <a16:creationId xmlns:a16="http://schemas.microsoft.com/office/drawing/2014/main" id="{86F1CCBE-DAEA-774A-9C4F-EA23A5497471}"/>
                </a:ext>
              </a:extLst>
            </p:cNvPr>
            <p:cNvSpPr txBox="1"/>
            <p:nvPr/>
          </p:nvSpPr>
          <p:spPr>
            <a:xfrm>
              <a:off x="5029961" y="5023484"/>
              <a:ext cx="323850" cy="14795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El</a:t>
              </a: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Paso</a:t>
              </a:r>
              <a:endParaRPr sz="800">
                <a:latin typeface="Calibri"/>
                <a:cs typeface="Calibri"/>
              </a:endParaRPr>
            </a:p>
          </p:txBody>
        </p:sp>
        <p:sp>
          <p:nvSpPr>
            <p:cNvPr id="162" name="object 92">
              <a:extLst>
                <a:ext uri="{FF2B5EF4-FFF2-40B4-BE49-F238E27FC236}">
                  <a16:creationId xmlns:a16="http://schemas.microsoft.com/office/drawing/2014/main" id="{22A05A59-BC9A-CA41-AC11-D1B1930172D1}"/>
                </a:ext>
              </a:extLst>
            </p:cNvPr>
            <p:cNvSpPr txBox="1"/>
            <p:nvPr/>
          </p:nvSpPr>
          <p:spPr>
            <a:xfrm>
              <a:off x="6428994" y="4726381"/>
              <a:ext cx="842010" cy="27051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5"/>
                </a:spcBef>
              </a:pP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Fort</a:t>
              </a:r>
              <a:r>
                <a:rPr sz="800" b="1" spc="-30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Leonar</a:t>
              </a: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d</a:t>
              </a:r>
              <a:r>
                <a:rPr sz="800" b="1" spc="-30" dirty="0">
                  <a:solidFill>
                    <a:srgbClr val="BB7708"/>
                  </a:solidFill>
                  <a:latin typeface="Calibri"/>
                  <a:cs typeface="Calibri"/>
                </a:rPr>
                <a:t> </a:t>
              </a:r>
              <a:r>
                <a:rPr sz="800" b="1" spc="-5" dirty="0">
                  <a:solidFill>
                    <a:srgbClr val="BB7708"/>
                  </a:solidFill>
                  <a:latin typeface="Calibri"/>
                  <a:cs typeface="Calibri"/>
                </a:rPr>
                <a:t>Wood</a:t>
              </a:r>
              <a:endParaRPr sz="800">
                <a:latin typeface="Calibri"/>
                <a:cs typeface="Calibri"/>
              </a:endParaRPr>
            </a:p>
            <a:p>
              <a:pPr marL="40640" algn="ctr">
                <a:lnSpc>
                  <a:spcPct val="100000"/>
                </a:lnSpc>
              </a:pPr>
              <a:r>
                <a:rPr sz="800" b="1" dirty="0">
                  <a:solidFill>
                    <a:srgbClr val="BB7708"/>
                  </a:solidFill>
                  <a:latin typeface="Calibri"/>
                  <a:cs typeface="Calibri"/>
                </a:rPr>
                <a:t>MSCoE</a:t>
              </a:r>
              <a:endParaRPr sz="800">
                <a:latin typeface="Calibri"/>
                <a:cs typeface="Calibri"/>
              </a:endParaRP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9DA349-768A-87D7-FA13-4C007F4FA918}"/>
              </a:ext>
            </a:extLst>
          </p:cNvPr>
          <p:cNvSpPr txBox="1">
            <a:spLocks/>
          </p:cNvSpPr>
          <p:nvPr/>
        </p:nvSpPr>
        <p:spPr>
          <a:xfrm>
            <a:off x="4279271" y="6484139"/>
            <a:ext cx="79834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UNCLASSIFIED // For Public Release</a:t>
            </a:r>
          </a:p>
        </p:txBody>
      </p:sp>
    </p:spTree>
    <p:extLst>
      <p:ext uri="{BB962C8B-B14F-4D97-AF65-F5344CB8AC3E}">
        <p14:creationId xmlns:p14="http://schemas.microsoft.com/office/powerpoint/2010/main" val="3099240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E7E7156-5E63-1345-9C8C-5242EC57D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033"/>
          </a:xfrm>
        </p:spPr>
        <p:txBody>
          <a:bodyPr/>
          <a:lstStyle/>
          <a:p>
            <a:r>
              <a:rPr lang="en-US" dirty="0"/>
              <a:t>Operational Sectors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5FA905-179F-1345-AB5D-7E6D253D6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40" y="3726952"/>
            <a:ext cx="2928296" cy="229494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/>
              <a:t>Test and Evaluation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/>
              <a:t>Training and Training Development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b="1" dirty="0"/>
              <a:t>Research, Development, </a:t>
            </a:r>
            <a:br>
              <a:rPr lang="en-US" sz="2000" b="1" dirty="0"/>
            </a:br>
            <a:r>
              <a:rPr lang="en-US" sz="2000" b="1" dirty="0"/>
              <a:t>and Rapid Prototyping</a:t>
            </a:r>
          </a:p>
        </p:txBody>
      </p:sp>
      <p:sp>
        <p:nvSpPr>
          <p:cNvPr id="2" name="object 2"/>
          <p:cNvSpPr/>
          <p:nvPr/>
        </p:nvSpPr>
        <p:spPr>
          <a:xfrm>
            <a:off x="990600" y="1308129"/>
            <a:ext cx="3576060" cy="1154755"/>
          </a:xfrm>
          <a:custGeom>
            <a:avLst/>
            <a:gdLst/>
            <a:ahLst/>
            <a:cxnLst/>
            <a:rect l="l" t="t" r="r" b="b"/>
            <a:pathLst>
              <a:path w="3256915" h="1713230">
                <a:moveTo>
                  <a:pt x="0" y="1712976"/>
                </a:moveTo>
                <a:lnTo>
                  <a:pt x="3256788" y="1712976"/>
                </a:lnTo>
                <a:lnTo>
                  <a:pt x="3256788" y="0"/>
                </a:lnTo>
                <a:lnTo>
                  <a:pt x="0" y="0"/>
                </a:lnTo>
                <a:lnTo>
                  <a:pt x="0" y="1712976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35972" y="1308129"/>
            <a:ext cx="3576060" cy="1154755"/>
          </a:xfrm>
          <a:custGeom>
            <a:avLst/>
            <a:gdLst/>
            <a:ahLst/>
            <a:cxnLst/>
            <a:rect l="l" t="t" r="r" b="b"/>
            <a:pathLst>
              <a:path w="3256915" h="1713230">
                <a:moveTo>
                  <a:pt x="0" y="1712976"/>
                </a:moveTo>
                <a:lnTo>
                  <a:pt x="3256788" y="1712976"/>
                </a:lnTo>
                <a:lnTo>
                  <a:pt x="3256788" y="0"/>
                </a:lnTo>
                <a:lnTo>
                  <a:pt x="0" y="0"/>
                </a:lnTo>
                <a:lnTo>
                  <a:pt x="0" y="1712976"/>
                </a:lnTo>
                <a:close/>
              </a:path>
            </a:pathLst>
          </a:custGeom>
          <a:solidFill>
            <a:schemeClr val="accent2"/>
          </a:solidFill>
          <a:effectLst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74744" y="1308129"/>
            <a:ext cx="3206701" cy="1154755"/>
          </a:xfrm>
          <a:custGeom>
            <a:avLst/>
            <a:gdLst/>
            <a:ahLst/>
            <a:cxnLst/>
            <a:rect l="l" t="t" r="r" b="b"/>
            <a:pathLst>
              <a:path w="3256915" h="1713230">
                <a:moveTo>
                  <a:pt x="0" y="1712976"/>
                </a:moveTo>
                <a:lnTo>
                  <a:pt x="3256788" y="1712976"/>
                </a:lnTo>
                <a:lnTo>
                  <a:pt x="3256788" y="0"/>
                </a:lnTo>
                <a:lnTo>
                  <a:pt x="0" y="0"/>
                </a:lnTo>
                <a:lnTo>
                  <a:pt x="0" y="1712976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48778" y="1588483"/>
            <a:ext cx="3058633" cy="5940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7F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sz="1800" b="1" spc="-40" dirty="0">
                <a:solidFill>
                  <a:srgbClr val="F7F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7F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sz="1800" b="1" spc="-55" dirty="0">
                <a:solidFill>
                  <a:srgbClr val="F7F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800" b="1" spc="-55" dirty="0">
                <a:solidFill>
                  <a:srgbClr val="F7F8F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800" b="1" dirty="0">
                <a:solidFill>
                  <a:srgbClr val="F7F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1800" b="1" spc="-10" dirty="0">
                <a:solidFill>
                  <a:srgbClr val="F7F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5" dirty="0">
                <a:solidFill>
                  <a:srgbClr val="F7F8F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9640" y="1523319"/>
            <a:ext cx="2395265" cy="659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20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</a:t>
            </a:r>
            <a:br>
              <a:rPr lang="en-US" sz="20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Technologies</a:t>
            </a:r>
            <a:endParaRPr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12959" y="1526679"/>
            <a:ext cx="2584798" cy="65251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sz="1800" b="1" spc="-3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Capabilities</a:t>
            </a:r>
            <a:r>
              <a:rPr sz="1800" b="1" spc="-5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endParaRPr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9CEBA2-BF1C-B047-8F9C-586D9A9C5AEE}"/>
              </a:ext>
            </a:extLst>
          </p:cNvPr>
          <p:cNvSpPr/>
          <p:nvPr/>
        </p:nvSpPr>
        <p:spPr>
          <a:xfrm>
            <a:off x="4572000" y="2744414"/>
            <a:ext cx="6852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Leveraging Supporting Capabilities and Technologies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2069FC-E77F-BA4F-912A-A3F2F12B6578}"/>
              </a:ext>
            </a:extLst>
          </p:cNvPr>
          <p:cNvCxnSpPr/>
          <p:nvPr/>
        </p:nvCxnSpPr>
        <p:spPr>
          <a:xfrm>
            <a:off x="4470400" y="2865120"/>
            <a:ext cx="0" cy="331242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527E3D-5736-C149-9ED5-54FD96C598B0}"/>
              </a:ext>
            </a:extLst>
          </p:cNvPr>
          <p:cNvCxnSpPr/>
          <p:nvPr/>
        </p:nvCxnSpPr>
        <p:spPr>
          <a:xfrm>
            <a:off x="1309182" y="4216400"/>
            <a:ext cx="268484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AFF1F53-12FC-4B4C-8EB3-76150304CEED}"/>
              </a:ext>
            </a:extLst>
          </p:cNvPr>
          <p:cNvCxnSpPr/>
          <p:nvPr/>
        </p:nvCxnSpPr>
        <p:spPr>
          <a:xfrm>
            <a:off x="1309182" y="5039360"/>
            <a:ext cx="268484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A1D21A7-94B0-F04E-9730-489638CC165A}"/>
              </a:ext>
            </a:extLst>
          </p:cNvPr>
          <p:cNvCxnSpPr/>
          <p:nvPr/>
        </p:nvCxnSpPr>
        <p:spPr>
          <a:xfrm>
            <a:off x="1309182" y="3708400"/>
            <a:ext cx="2684843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81CDF45-DFEC-DD4A-9ABC-9039DEF37D10}"/>
              </a:ext>
            </a:extLst>
          </p:cNvPr>
          <p:cNvSpPr/>
          <p:nvPr/>
        </p:nvSpPr>
        <p:spPr>
          <a:xfrm>
            <a:off x="1261239" y="2681687"/>
            <a:ext cx="29282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solidFill>
                  <a:schemeClr val="tx2"/>
                </a:solidFill>
              </a:rPr>
              <a:t>Core Competencies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F19084-63B7-4541-97A5-D9C16C7370C0}"/>
              </a:ext>
            </a:extLst>
          </p:cNvPr>
          <p:cNvGrpSpPr/>
          <p:nvPr/>
        </p:nvGrpSpPr>
        <p:grpSpPr>
          <a:xfrm>
            <a:off x="4665911" y="3302000"/>
            <a:ext cx="7015542" cy="2723140"/>
            <a:chOff x="4665911" y="3302000"/>
            <a:chExt cx="7015542" cy="272314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B7E2109-1281-F543-B23F-6B34AD0A719F}"/>
                </a:ext>
              </a:extLst>
            </p:cNvPr>
            <p:cNvSpPr/>
            <p:nvPr/>
          </p:nvSpPr>
          <p:spPr>
            <a:xfrm>
              <a:off x="4665911" y="3302000"/>
              <a:ext cx="7015542" cy="2723140"/>
            </a:xfrm>
            <a:prstGeom prst="rect">
              <a:avLst/>
            </a:prstGeom>
            <a:noFill/>
          </p:spPr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FBB2C0D-ED2C-544C-A53F-E34D02C33D04}"/>
                </a:ext>
              </a:extLst>
            </p:cNvPr>
            <p:cNvSpPr/>
            <p:nvPr/>
          </p:nvSpPr>
          <p:spPr>
            <a:xfrm>
              <a:off x="4668586" y="3411528"/>
              <a:ext cx="1252041" cy="751224"/>
            </a:xfrm>
            <a:custGeom>
              <a:avLst/>
              <a:gdLst>
                <a:gd name="connsiteX0" fmla="*/ 0 w 1252041"/>
                <a:gd name="connsiteY0" fmla="*/ 0 h 751224"/>
                <a:gd name="connsiteX1" fmla="*/ 1252041 w 1252041"/>
                <a:gd name="connsiteY1" fmla="*/ 0 h 751224"/>
                <a:gd name="connsiteX2" fmla="*/ 1252041 w 1252041"/>
                <a:gd name="connsiteY2" fmla="*/ 751224 h 751224"/>
                <a:gd name="connsiteX3" fmla="*/ 0 w 1252041"/>
                <a:gd name="connsiteY3" fmla="*/ 751224 h 751224"/>
                <a:gd name="connsiteX4" fmla="*/ 0 w 1252041"/>
                <a:gd name="connsiteY4" fmla="*/ 0 h 75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41" h="751224">
                  <a:moveTo>
                    <a:pt x="0" y="0"/>
                  </a:moveTo>
                  <a:lnTo>
                    <a:pt x="1252041" y="0"/>
                  </a:lnTo>
                  <a:lnTo>
                    <a:pt x="1252041" y="751224"/>
                  </a:lnTo>
                  <a:lnTo>
                    <a:pt x="0" y="751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b="1" i="1" kern="1200" dirty="0"/>
                <a:t>Distributed LVC-G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23DEC51-EA28-E049-93B0-91FA330AED6D}"/>
                </a:ext>
              </a:extLst>
            </p:cNvPr>
            <p:cNvSpPr/>
            <p:nvPr/>
          </p:nvSpPr>
          <p:spPr>
            <a:xfrm>
              <a:off x="6045831" y="3411528"/>
              <a:ext cx="2011805" cy="751224"/>
            </a:xfrm>
            <a:custGeom>
              <a:avLst/>
              <a:gdLst>
                <a:gd name="connsiteX0" fmla="*/ 0 w 2011805"/>
                <a:gd name="connsiteY0" fmla="*/ 0 h 751224"/>
                <a:gd name="connsiteX1" fmla="*/ 2011805 w 2011805"/>
                <a:gd name="connsiteY1" fmla="*/ 0 h 751224"/>
                <a:gd name="connsiteX2" fmla="*/ 2011805 w 2011805"/>
                <a:gd name="connsiteY2" fmla="*/ 751224 h 751224"/>
                <a:gd name="connsiteX3" fmla="*/ 0 w 2011805"/>
                <a:gd name="connsiteY3" fmla="*/ 751224 h 751224"/>
                <a:gd name="connsiteX4" fmla="*/ 0 w 2011805"/>
                <a:gd name="connsiteY4" fmla="*/ 0 h 75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805" h="751224">
                  <a:moveTo>
                    <a:pt x="0" y="0"/>
                  </a:moveTo>
                  <a:lnTo>
                    <a:pt x="2011805" y="0"/>
                  </a:lnTo>
                  <a:lnTo>
                    <a:pt x="2011805" y="751224"/>
                  </a:lnTo>
                  <a:lnTo>
                    <a:pt x="0" y="751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b="1" i="1" kern="1200" dirty="0"/>
                <a:t>Cyber Capabilities / Technologies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1D0605A-0ABB-3445-82AE-AC8B01157AB7}"/>
                </a:ext>
              </a:extLst>
            </p:cNvPr>
            <p:cNvSpPr/>
            <p:nvPr/>
          </p:nvSpPr>
          <p:spPr>
            <a:xfrm>
              <a:off x="8182840" y="3411528"/>
              <a:ext cx="1711578" cy="751224"/>
            </a:xfrm>
            <a:custGeom>
              <a:avLst/>
              <a:gdLst>
                <a:gd name="connsiteX0" fmla="*/ 0 w 1711578"/>
                <a:gd name="connsiteY0" fmla="*/ 0 h 751224"/>
                <a:gd name="connsiteX1" fmla="*/ 1711578 w 1711578"/>
                <a:gd name="connsiteY1" fmla="*/ 0 h 751224"/>
                <a:gd name="connsiteX2" fmla="*/ 1711578 w 1711578"/>
                <a:gd name="connsiteY2" fmla="*/ 751224 h 751224"/>
                <a:gd name="connsiteX3" fmla="*/ 0 w 1711578"/>
                <a:gd name="connsiteY3" fmla="*/ 751224 h 751224"/>
                <a:gd name="connsiteX4" fmla="*/ 0 w 1711578"/>
                <a:gd name="connsiteY4" fmla="*/ 0 h 75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578" h="751224">
                  <a:moveTo>
                    <a:pt x="0" y="0"/>
                  </a:moveTo>
                  <a:lnTo>
                    <a:pt x="1711578" y="0"/>
                  </a:lnTo>
                  <a:lnTo>
                    <a:pt x="1711578" y="751224"/>
                  </a:lnTo>
                  <a:lnTo>
                    <a:pt x="0" y="751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b="1" i="1" kern="1200" dirty="0"/>
                <a:t>Modeling and Simulation (M&amp;S)</a:t>
              </a: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5AD42D3-3952-C941-BFC3-DAA11B94DED0}"/>
                </a:ext>
              </a:extLst>
            </p:cNvPr>
            <p:cNvSpPr/>
            <p:nvPr/>
          </p:nvSpPr>
          <p:spPr>
            <a:xfrm>
              <a:off x="10019622" y="3411528"/>
              <a:ext cx="1659155" cy="751224"/>
            </a:xfrm>
            <a:custGeom>
              <a:avLst/>
              <a:gdLst>
                <a:gd name="connsiteX0" fmla="*/ 0 w 1659155"/>
                <a:gd name="connsiteY0" fmla="*/ 0 h 751224"/>
                <a:gd name="connsiteX1" fmla="*/ 1659155 w 1659155"/>
                <a:gd name="connsiteY1" fmla="*/ 0 h 751224"/>
                <a:gd name="connsiteX2" fmla="*/ 1659155 w 1659155"/>
                <a:gd name="connsiteY2" fmla="*/ 751224 h 751224"/>
                <a:gd name="connsiteX3" fmla="*/ 0 w 1659155"/>
                <a:gd name="connsiteY3" fmla="*/ 751224 h 751224"/>
                <a:gd name="connsiteX4" fmla="*/ 0 w 1659155"/>
                <a:gd name="connsiteY4" fmla="*/ 0 h 75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9155" h="751224">
                  <a:moveTo>
                    <a:pt x="0" y="0"/>
                  </a:moveTo>
                  <a:lnTo>
                    <a:pt x="1659155" y="0"/>
                  </a:lnTo>
                  <a:lnTo>
                    <a:pt x="1659155" y="751224"/>
                  </a:lnTo>
                  <a:lnTo>
                    <a:pt x="0" y="751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b="1" i="1" kern="1200" dirty="0"/>
                <a:t>User Experience (UX)</a:t>
              </a: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AF531B7-D4F5-F34C-B563-FB3CCE67A5F5}"/>
                </a:ext>
              </a:extLst>
            </p:cNvPr>
            <p:cNvSpPr/>
            <p:nvPr/>
          </p:nvSpPr>
          <p:spPr>
            <a:xfrm>
              <a:off x="4674320" y="4287957"/>
              <a:ext cx="1794550" cy="751224"/>
            </a:xfrm>
            <a:custGeom>
              <a:avLst/>
              <a:gdLst>
                <a:gd name="connsiteX0" fmla="*/ 0 w 1794550"/>
                <a:gd name="connsiteY0" fmla="*/ 0 h 751224"/>
                <a:gd name="connsiteX1" fmla="*/ 1794550 w 1794550"/>
                <a:gd name="connsiteY1" fmla="*/ 0 h 751224"/>
                <a:gd name="connsiteX2" fmla="*/ 1794550 w 1794550"/>
                <a:gd name="connsiteY2" fmla="*/ 751224 h 751224"/>
                <a:gd name="connsiteX3" fmla="*/ 0 w 1794550"/>
                <a:gd name="connsiteY3" fmla="*/ 751224 h 751224"/>
                <a:gd name="connsiteX4" fmla="*/ 0 w 1794550"/>
                <a:gd name="connsiteY4" fmla="*/ 0 h 75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4550" h="751224">
                  <a:moveTo>
                    <a:pt x="0" y="0"/>
                  </a:moveTo>
                  <a:lnTo>
                    <a:pt x="1794550" y="0"/>
                  </a:lnTo>
                  <a:lnTo>
                    <a:pt x="1794550" y="751224"/>
                  </a:lnTo>
                  <a:lnTo>
                    <a:pt x="0" y="751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b="1" i="1" kern="1200" dirty="0"/>
                <a:t>Targets and Threat Systems</a:t>
              </a: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A887944-C826-8D4F-8603-7E4187E17BDB}"/>
                </a:ext>
              </a:extLst>
            </p:cNvPr>
            <p:cNvSpPr/>
            <p:nvPr/>
          </p:nvSpPr>
          <p:spPr>
            <a:xfrm>
              <a:off x="6594075" y="4287957"/>
              <a:ext cx="1252041" cy="751224"/>
            </a:xfrm>
            <a:custGeom>
              <a:avLst/>
              <a:gdLst>
                <a:gd name="connsiteX0" fmla="*/ 0 w 1252041"/>
                <a:gd name="connsiteY0" fmla="*/ 0 h 751224"/>
                <a:gd name="connsiteX1" fmla="*/ 1252041 w 1252041"/>
                <a:gd name="connsiteY1" fmla="*/ 0 h 751224"/>
                <a:gd name="connsiteX2" fmla="*/ 1252041 w 1252041"/>
                <a:gd name="connsiteY2" fmla="*/ 751224 h 751224"/>
                <a:gd name="connsiteX3" fmla="*/ 0 w 1252041"/>
                <a:gd name="connsiteY3" fmla="*/ 751224 h 751224"/>
                <a:gd name="connsiteX4" fmla="*/ 0 w 1252041"/>
                <a:gd name="connsiteY4" fmla="*/ 0 h 75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41" h="751224">
                  <a:moveTo>
                    <a:pt x="0" y="0"/>
                  </a:moveTo>
                  <a:lnTo>
                    <a:pt x="1252041" y="0"/>
                  </a:lnTo>
                  <a:lnTo>
                    <a:pt x="1252041" y="751224"/>
                  </a:lnTo>
                  <a:lnTo>
                    <a:pt x="0" y="751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b="1" i="1" kern="1200"/>
                <a:t>Software Development</a:t>
              </a: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786921F-C877-FE49-8B57-AB122F68D821}"/>
                </a:ext>
              </a:extLst>
            </p:cNvPr>
            <p:cNvSpPr/>
            <p:nvPr/>
          </p:nvSpPr>
          <p:spPr>
            <a:xfrm>
              <a:off x="7971320" y="4287957"/>
              <a:ext cx="2324477" cy="751224"/>
            </a:xfrm>
            <a:custGeom>
              <a:avLst/>
              <a:gdLst>
                <a:gd name="connsiteX0" fmla="*/ 0 w 2324477"/>
                <a:gd name="connsiteY0" fmla="*/ 0 h 751224"/>
                <a:gd name="connsiteX1" fmla="*/ 2324477 w 2324477"/>
                <a:gd name="connsiteY1" fmla="*/ 0 h 751224"/>
                <a:gd name="connsiteX2" fmla="*/ 2324477 w 2324477"/>
                <a:gd name="connsiteY2" fmla="*/ 751224 h 751224"/>
                <a:gd name="connsiteX3" fmla="*/ 0 w 2324477"/>
                <a:gd name="connsiteY3" fmla="*/ 751224 h 751224"/>
                <a:gd name="connsiteX4" fmla="*/ 0 w 2324477"/>
                <a:gd name="connsiteY4" fmla="*/ 0 h 75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4477" h="751224">
                  <a:moveTo>
                    <a:pt x="0" y="0"/>
                  </a:moveTo>
                  <a:lnTo>
                    <a:pt x="2324477" y="0"/>
                  </a:lnTo>
                  <a:lnTo>
                    <a:pt x="2324477" y="751224"/>
                  </a:lnTo>
                  <a:lnTo>
                    <a:pt x="0" y="751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b="1" i="1" kern="1200" dirty="0"/>
                <a:t>Autonomous &amp; </a:t>
              </a:r>
              <a:br>
                <a:rPr lang="en-US" sz="1500" b="1" i="1" kern="1200" dirty="0"/>
              </a:br>
              <a:r>
                <a:rPr lang="en-US" sz="1500" b="1" i="1" kern="1200" dirty="0"/>
                <a:t>Semi-Autonomous Systems</a:t>
              </a: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D03777C-D546-E448-96E3-97BB3A30A0B1}"/>
                </a:ext>
              </a:extLst>
            </p:cNvPr>
            <p:cNvSpPr/>
            <p:nvPr/>
          </p:nvSpPr>
          <p:spPr>
            <a:xfrm>
              <a:off x="10421002" y="4287957"/>
              <a:ext cx="1252041" cy="751224"/>
            </a:xfrm>
            <a:custGeom>
              <a:avLst/>
              <a:gdLst>
                <a:gd name="connsiteX0" fmla="*/ 0 w 1252041"/>
                <a:gd name="connsiteY0" fmla="*/ 0 h 751224"/>
                <a:gd name="connsiteX1" fmla="*/ 1252041 w 1252041"/>
                <a:gd name="connsiteY1" fmla="*/ 0 h 751224"/>
                <a:gd name="connsiteX2" fmla="*/ 1252041 w 1252041"/>
                <a:gd name="connsiteY2" fmla="*/ 751224 h 751224"/>
                <a:gd name="connsiteX3" fmla="*/ 0 w 1252041"/>
                <a:gd name="connsiteY3" fmla="*/ 751224 h 751224"/>
                <a:gd name="connsiteX4" fmla="*/ 0 w 1252041"/>
                <a:gd name="connsiteY4" fmla="*/ 0 h 75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041" h="751224">
                  <a:moveTo>
                    <a:pt x="0" y="0"/>
                  </a:moveTo>
                  <a:lnTo>
                    <a:pt x="1252041" y="0"/>
                  </a:lnTo>
                  <a:lnTo>
                    <a:pt x="1252041" y="751224"/>
                  </a:lnTo>
                  <a:lnTo>
                    <a:pt x="0" y="751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b="1" i="1" kern="1200" dirty="0"/>
                <a:t>Data Science and Analytics</a:t>
              </a: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C3A42C4-B622-414D-A09C-A74445EE3A4A}"/>
                </a:ext>
              </a:extLst>
            </p:cNvPr>
            <p:cNvSpPr/>
            <p:nvPr/>
          </p:nvSpPr>
          <p:spPr>
            <a:xfrm>
              <a:off x="6768486" y="5164386"/>
              <a:ext cx="2217365" cy="751224"/>
            </a:xfrm>
            <a:custGeom>
              <a:avLst/>
              <a:gdLst>
                <a:gd name="connsiteX0" fmla="*/ 0 w 2217365"/>
                <a:gd name="connsiteY0" fmla="*/ 0 h 751224"/>
                <a:gd name="connsiteX1" fmla="*/ 2217365 w 2217365"/>
                <a:gd name="connsiteY1" fmla="*/ 0 h 751224"/>
                <a:gd name="connsiteX2" fmla="*/ 2217365 w 2217365"/>
                <a:gd name="connsiteY2" fmla="*/ 751224 h 751224"/>
                <a:gd name="connsiteX3" fmla="*/ 0 w 2217365"/>
                <a:gd name="connsiteY3" fmla="*/ 751224 h 751224"/>
                <a:gd name="connsiteX4" fmla="*/ 0 w 2217365"/>
                <a:gd name="connsiteY4" fmla="*/ 0 h 75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7365" h="751224">
                  <a:moveTo>
                    <a:pt x="0" y="0"/>
                  </a:moveTo>
                  <a:lnTo>
                    <a:pt x="2217365" y="0"/>
                  </a:lnTo>
                  <a:lnTo>
                    <a:pt x="2217365" y="751224"/>
                  </a:lnTo>
                  <a:lnTo>
                    <a:pt x="0" y="751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b="1" i="1" kern="1200" dirty="0"/>
                <a:t>Cross / Extended Reality (XR) – AR / VR / MR</a:t>
              </a: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EB20087-B0CE-3E48-A383-AAE36553A37A}"/>
                </a:ext>
              </a:extLst>
            </p:cNvPr>
            <p:cNvSpPr/>
            <p:nvPr/>
          </p:nvSpPr>
          <p:spPr>
            <a:xfrm>
              <a:off x="9111056" y="5164386"/>
              <a:ext cx="2454677" cy="751224"/>
            </a:xfrm>
            <a:custGeom>
              <a:avLst/>
              <a:gdLst>
                <a:gd name="connsiteX0" fmla="*/ 0 w 2454677"/>
                <a:gd name="connsiteY0" fmla="*/ 0 h 751224"/>
                <a:gd name="connsiteX1" fmla="*/ 2454677 w 2454677"/>
                <a:gd name="connsiteY1" fmla="*/ 0 h 751224"/>
                <a:gd name="connsiteX2" fmla="*/ 2454677 w 2454677"/>
                <a:gd name="connsiteY2" fmla="*/ 751224 h 751224"/>
                <a:gd name="connsiteX3" fmla="*/ 0 w 2454677"/>
                <a:gd name="connsiteY3" fmla="*/ 751224 h 751224"/>
                <a:gd name="connsiteX4" fmla="*/ 0 w 2454677"/>
                <a:gd name="connsiteY4" fmla="*/ 0 h 75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4677" h="751224">
                  <a:moveTo>
                    <a:pt x="0" y="0"/>
                  </a:moveTo>
                  <a:lnTo>
                    <a:pt x="2454677" y="0"/>
                  </a:lnTo>
                  <a:lnTo>
                    <a:pt x="2454677" y="751224"/>
                  </a:lnTo>
                  <a:lnTo>
                    <a:pt x="0" y="751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b="1" i="1" kern="1200" dirty="0"/>
                <a:t>Artificial Intelligence (AI) / Machine Learning (ML)</a:t>
              </a:r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1C04B945-5675-ECE7-D411-39C9F4E7A6E0}"/>
                </a:ext>
              </a:extLst>
            </p:cNvPr>
            <p:cNvSpPr/>
            <p:nvPr/>
          </p:nvSpPr>
          <p:spPr>
            <a:xfrm>
              <a:off x="4679963" y="5164386"/>
              <a:ext cx="1794550" cy="751224"/>
            </a:xfrm>
            <a:custGeom>
              <a:avLst/>
              <a:gdLst>
                <a:gd name="connsiteX0" fmla="*/ 0 w 1794550"/>
                <a:gd name="connsiteY0" fmla="*/ 0 h 751224"/>
                <a:gd name="connsiteX1" fmla="*/ 1794550 w 1794550"/>
                <a:gd name="connsiteY1" fmla="*/ 0 h 751224"/>
                <a:gd name="connsiteX2" fmla="*/ 1794550 w 1794550"/>
                <a:gd name="connsiteY2" fmla="*/ 751224 h 751224"/>
                <a:gd name="connsiteX3" fmla="*/ 0 w 1794550"/>
                <a:gd name="connsiteY3" fmla="*/ 751224 h 751224"/>
                <a:gd name="connsiteX4" fmla="*/ 0 w 1794550"/>
                <a:gd name="connsiteY4" fmla="*/ 0 h 75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4550" h="751224">
                  <a:moveTo>
                    <a:pt x="0" y="0"/>
                  </a:moveTo>
                  <a:lnTo>
                    <a:pt x="1794550" y="0"/>
                  </a:lnTo>
                  <a:lnTo>
                    <a:pt x="1794550" y="751224"/>
                  </a:lnTo>
                  <a:lnTo>
                    <a:pt x="0" y="751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b="1" i="1" kern="1200" dirty="0"/>
                <a:t>Systems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b="1" i="1" dirty="0"/>
                <a:t>Engineering</a:t>
              </a:r>
              <a:endParaRPr lang="en-US" sz="1500" b="1" i="1" kern="1200" dirty="0"/>
            </a:p>
          </p:txBody>
        </p:sp>
      </p:grpSp>
      <p:sp>
        <p:nvSpPr>
          <p:cNvPr id="31" name="Footer Placeholder 5">
            <a:extLst>
              <a:ext uri="{FF2B5EF4-FFF2-40B4-BE49-F238E27FC236}">
                <a16:creationId xmlns:a16="http://schemas.microsoft.com/office/drawing/2014/main" id="{1C4A6329-43EF-E44A-9590-D4D15732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/>
          <a:p>
            <a:r>
              <a:rPr lang="en-US" dirty="0"/>
              <a:t>©Trideum Corporation | Company Proprietary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42EB5C52-E357-BB4E-B51F-D6668318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D4B423E-4CAB-0243-90C3-82C38DD2790B}" type="slidenum">
              <a:rPr lang="en-US" smtClean="0"/>
              <a:t>4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CA48E25-8E91-37E0-D904-81F35498A955}"/>
              </a:ext>
            </a:extLst>
          </p:cNvPr>
          <p:cNvSpPr txBox="1">
            <a:spLocks/>
          </p:cNvSpPr>
          <p:nvPr/>
        </p:nvSpPr>
        <p:spPr>
          <a:xfrm>
            <a:off x="4279271" y="6484139"/>
            <a:ext cx="79834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UNCLASSIFIED // For Public Release</a:t>
            </a:r>
          </a:p>
        </p:txBody>
      </p:sp>
    </p:spTree>
    <p:extLst>
      <p:ext uri="{BB962C8B-B14F-4D97-AF65-F5344CB8AC3E}">
        <p14:creationId xmlns:p14="http://schemas.microsoft.com/office/powerpoint/2010/main" val="21903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CC4876-A0DB-1BC9-A3B2-9F3171335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>
            <a:normAutofit/>
          </a:bodyPr>
          <a:lstStyle/>
          <a:p>
            <a:r>
              <a:rPr lang="en-US" dirty="0"/>
              <a:t>Who am I?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F5DD2-2B62-9AD3-970E-D51D3097F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4566"/>
            <a:ext cx="7391400" cy="536891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Trideum Senior Solutions Architect, Applied Systems and Technology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Current foci: Instrumentation development, data collection and analytics, streaming data science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Past: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2 years in manufacturing 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10 years as a civil servant at Redstone Arsenal</a:t>
            </a:r>
          </a:p>
          <a:p>
            <a:pPr marL="923925" lvl="2" indent="-457200">
              <a:buFont typeface="Arial" panose="020B0604020202020204" pitchFamily="34" charset="0"/>
              <a:buChar char="•"/>
            </a:pPr>
            <a:r>
              <a:rPr lang="en-US" dirty="0"/>
              <a:t>Test – RTTC (now RTC)</a:t>
            </a:r>
          </a:p>
          <a:p>
            <a:pPr marL="923925" lvl="2" indent="-457200">
              <a:buFont typeface="Arial" panose="020B0604020202020204" pitchFamily="34" charset="0"/>
              <a:buChar char="•"/>
            </a:pPr>
            <a:r>
              <a:rPr lang="en-US" dirty="0"/>
              <a:t>Lab – AMRDEC (now CCDC </a:t>
            </a:r>
            <a:r>
              <a:rPr lang="en-US" dirty="0" err="1"/>
              <a:t>AvMC</a:t>
            </a:r>
            <a:r>
              <a:rPr lang="en-US" dirty="0"/>
              <a:t>)</a:t>
            </a:r>
          </a:p>
          <a:p>
            <a:pPr marL="923925" lvl="2" indent="-457200">
              <a:buFont typeface="Arial" panose="020B0604020202020204" pitchFamily="34" charset="0"/>
              <a:buChar char="•"/>
            </a:pPr>
            <a:r>
              <a:rPr lang="en-US" dirty="0"/>
              <a:t>PEO/PM – PEOMS/PM CMDS (now PM SHIELD)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4 Years in biotech / software startups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3 Years in blockchain (DoD and commercial)</a:t>
            </a:r>
          </a:p>
          <a:p>
            <a:endParaRPr lang="en-US" sz="2400" dirty="0"/>
          </a:p>
          <a:p>
            <a:pPr marL="690563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218" name="Picture 2" descr="profile image">
            <a:extLst>
              <a:ext uri="{FF2B5EF4-FFF2-40B4-BE49-F238E27FC236}">
                <a16:creationId xmlns:a16="http://schemas.microsoft.com/office/drawing/2014/main" id="{6323C89D-3E69-1130-FADE-6FCB606549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 bwMode="auto">
          <a:xfrm>
            <a:off x="8377311" y="1364566"/>
            <a:ext cx="2549769" cy="214121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223" name="Footer Placeholder 4">
            <a:extLst>
              <a:ext uri="{FF2B5EF4-FFF2-40B4-BE49-F238E27FC236}">
                <a16:creationId xmlns:a16="http://schemas.microsoft.com/office/drawing/2014/main" id="{4695BB65-290D-9FF8-4622-BE6C747F3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68354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©Trideum Corporation | Company Proprietary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D243B2-47DA-4534-E7FC-0464D81D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8354"/>
            <a:ext cx="27432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D68E8870-17DE-45C4-A8DD-7644B2422933}" type="slidenum">
              <a:rPr 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5818F-13D2-BA0B-95A8-10743DBE1C41}"/>
              </a:ext>
            </a:extLst>
          </p:cNvPr>
          <p:cNvSpPr txBox="1"/>
          <p:nvPr/>
        </p:nvSpPr>
        <p:spPr>
          <a:xfrm>
            <a:off x="8954728" y="3586098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Jason Martin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34819D-185E-E0E1-82D1-3E8975CCF192}"/>
              </a:ext>
            </a:extLst>
          </p:cNvPr>
          <p:cNvSpPr txBox="1"/>
          <p:nvPr/>
        </p:nvSpPr>
        <p:spPr>
          <a:xfrm>
            <a:off x="8567225" y="4403188"/>
            <a:ext cx="30469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About me, my interests: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Cool tech, tinkering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Skiing, mountain biking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Youth mentorship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Camping, hiking, adventure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Pushing the envelope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0D92360-9A09-872E-497E-25136BF7F3EF}"/>
              </a:ext>
            </a:extLst>
          </p:cNvPr>
          <p:cNvSpPr txBox="1">
            <a:spLocks/>
          </p:cNvSpPr>
          <p:nvPr/>
        </p:nvSpPr>
        <p:spPr>
          <a:xfrm>
            <a:off x="4279271" y="6484139"/>
            <a:ext cx="79834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UNCLASSIFIED // For Public Release</a:t>
            </a:r>
          </a:p>
        </p:txBody>
      </p:sp>
    </p:spTree>
    <p:extLst>
      <p:ext uri="{BB962C8B-B14F-4D97-AF65-F5344CB8AC3E}">
        <p14:creationId xmlns:p14="http://schemas.microsoft.com/office/powerpoint/2010/main" val="964518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434966-C1D3-BF4B-B6F1-D37BC5166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©Trideum Corporation | Company Proprietary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4EB4FE-4928-AB49-85C3-2AA19493F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423E-4CAB-0243-90C3-82C38DD2790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E63A12-35A6-794F-9B61-8844E0E39AB3}"/>
              </a:ext>
            </a:extLst>
          </p:cNvPr>
          <p:cNvSpPr/>
          <p:nvPr/>
        </p:nvSpPr>
        <p:spPr>
          <a:xfrm>
            <a:off x="7361719" y="4523105"/>
            <a:ext cx="3714598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Trideum Leopard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Data ingest and management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Streaming analytics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Insightful Visualizations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Video Distribution</a:t>
            </a:r>
          </a:p>
          <a:p>
            <a:pPr>
              <a:spcBef>
                <a:spcPts val="300"/>
              </a:spcBef>
            </a:pP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2F12801-A637-C946-99C8-41A173BD3D92}"/>
              </a:ext>
            </a:extLst>
          </p:cNvPr>
          <p:cNvSpPr/>
          <p:nvPr/>
        </p:nvSpPr>
        <p:spPr>
          <a:xfrm>
            <a:off x="1320106" y="4536937"/>
            <a:ext cx="5084185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Trideum Data Acquisition System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Small (5x5x3”), lightweight (~2lbs)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Built-in positioning and dynamics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Streaming video and data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Platform bus data collection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Modular sensor connectivity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33A857-ACA8-D11D-F27C-EF1D6F5051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603" y="1154223"/>
            <a:ext cx="4168500" cy="317515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42CF7A2-A85A-EBB0-4BD9-C3E236EAA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Trideum Solutions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D4674C64-182F-7638-61A5-0F66CA444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screen">
            <a:clrChange>
              <a:clrFrom>
                <a:srgbClr val="FAFBFB"/>
              </a:clrFrom>
              <a:clrTo>
                <a:srgbClr val="FA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5495" y="1426688"/>
            <a:ext cx="3224839" cy="2372823"/>
          </a:xfrm>
          <a:prstGeom prst="rect">
            <a:avLst/>
          </a:prstGeom>
          <a:noFill/>
          <a:effectLst>
            <a:glow>
              <a:schemeClr val="accent1">
                <a:lumMod val="40000"/>
                <a:lumOff val="6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985023-292F-1240-F79D-C16FBEC40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9079" y="1796243"/>
            <a:ext cx="2674673" cy="1164471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5E394EC-6723-73A1-FE86-59EA2FB0DA6F}"/>
              </a:ext>
            </a:extLst>
          </p:cNvPr>
          <p:cNvSpPr txBox="1">
            <a:spLocks/>
          </p:cNvSpPr>
          <p:nvPr/>
        </p:nvSpPr>
        <p:spPr>
          <a:xfrm>
            <a:off x="4279271" y="6484139"/>
            <a:ext cx="79834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UNCLASSIFIED // For Public Release</a:t>
            </a:r>
          </a:p>
        </p:txBody>
      </p:sp>
    </p:spTree>
    <p:extLst>
      <p:ext uri="{BB962C8B-B14F-4D97-AF65-F5344CB8AC3E}">
        <p14:creationId xmlns:p14="http://schemas.microsoft.com/office/powerpoint/2010/main" val="109454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dark, night, night sky&#10;&#10;Description automatically generated">
            <a:extLst>
              <a:ext uri="{FF2B5EF4-FFF2-40B4-BE49-F238E27FC236}">
                <a16:creationId xmlns:a16="http://schemas.microsoft.com/office/drawing/2014/main" id="{FECE7EC9-9662-3147-AF8D-E4E48CFA659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7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284" y="-16040"/>
            <a:ext cx="12257032" cy="68897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22A6F3-BE05-624F-96C5-27AB86A4EE3A}"/>
              </a:ext>
            </a:extLst>
          </p:cNvPr>
          <p:cNvSpPr txBox="1"/>
          <p:nvPr/>
        </p:nvSpPr>
        <p:spPr>
          <a:xfrm>
            <a:off x="165137" y="48369"/>
            <a:ext cx="8590323" cy="7058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glow>
                    <a:schemeClr val="accent1">
                      <a:alpha val="40000"/>
                    </a:schemeClr>
                  </a:glow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Trideum Miniature Modular DAS</a:t>
            </a:r>
          </a:p>
          <a:p>
            <a:pPr>
              <a:spcBef>
                <a:spcPts val="100"/>
              </a:spcBef>
            </a:pP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(Data Acquisition System)</a:t>
            </a:r>
          </a:p>
          <a:p>
            <a:pPr>
              <a:spcBef>
                <a:spcPts val="100"/>
              </a:spcBef>
            </a:pPr>
            <a:endParaRPr lang="en-US" sz="11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100"/>
              </a:spcBef>
            </a:pP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Small form factor (~ 0.75kg, &lt; 4” x 6” x 6”) data acquisition system</a:t>
            </a:r>
          </a:p>
          <a:p>
            <a:pPr>
              <a:spcBef>
                <a:spcPts val="100"/>
              </a:spcBef>
            </a:pP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IP67-compliant waterproofing</a:t>
            </a:r>
          </a:p>
          <a:p>
            <a:pPr>
              <a:spcBef>
                <a:spcPts val="100"/>
              </a:spcBef>
            </a:pP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Operational temperature range of -20C to 85C</a:t>
            </a:r>
          </a:p>
          <a:p>
            <a:pPr>
              <a:spcBef>
                <a:spcPts val="100"/>
              </a:spcBef>
            </a:pP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On-board compute &amp; GPU </a:t>
            </a:r>
          </a:p>
          <a:p>
            <a:pPr>
              <a:spcBef>
                <a:spcPts val="100"/>
              </a:spcBef>
            </a:pP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Built-in up to 2TB of fast data storage</a:t>
            </a:r>
          </a:p>
          <a:p>
            <a:pPr>
              <a:spcBef>
                <a:spcPts val="100"/>
              </a:spcBef>
            </a:pP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Selectable connectivity: Ethernet, 5G, (4G, Wi-Fi &amp; more)</a:t>
            </a:r>
          </a:p>
          <a:p>
            <a:pPr>
              <a:spcBef>
                <a:spcPts val="100"/>
              </a:spcBef>
            </a:pP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Built-in sensing capability</a:t>
            </a:r>
          </a:p>
          <a:p>
            <a:pPr marL="285750" indent="-285750">
              <a:spcBef>
                <a:spcPts val="10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Real-Time Kinetic (RTK) positioning (cm-level accuracy)</a:t>
            </a:r>
          </a:p>
          <a:p>
            <a:pPr marL="285750" indent="-285750">
              <a:spcBef>
                <a:spcPts val="10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Six-degree-of-freedom Inertial Measurement Unit (IMU) and magnetometer</a:t>
            </a:r>
          </a:p>
          <a:p>
            <a:pPr marL="285750" indent="-285750">
              <a:spcBef>
                <a:spcPts val="10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General Purpose Input/Output (GPIO)-Digital</a:t>
            </a:r>
          </a:p>
          <a:p>
            <a:pPr>
              <a:spcBef>
                <a:spcPts val="100"/>
              </a:spcBef>
            </a:pP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Modular data collection from external sensors</a:t>
            </a:r>
          </a:p>
          <a:p>
            <a:pPr marL="285750" indent="-285750">
              <a:spcBef>
                <a:spcPts val="10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4k Universal Serial Bus (USB) camera feeds at up to 60 Frames Per Second (fps)</a:t>
            </a:r>
          </a:p>
          <a:p>
            <a:pPr marL="285750" indent="-285750">
              <a:spcBef>
                <a:spcPts val="10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Environmental (Atm. pressure, RH, and temperature) monitoring</a:t>
            </a:r>
          </a:p>
          <a:p>
            <a:pPr marL="285750" indent="-285750">
              <a:spcBef>
                <a:spcPts val="10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GPIO-Analog</a:t>
            </a:r>
          </a:p>
          <a:p>
            <a:pPr marL="285750" indent="-285750">
              <a:spcBef>
                <a:spcPts val="10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Other sensors</a:t>
            </a:r>
          </a:p>
          <a:p>
            <a:pPr>
              <a:spcBef>
                <a:spcPts val="100"/>
              </a:spcBef>
            </a:pP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Live-streaming of collected data (incl. 4K/60fps video) via selected connectivity protocol</a:t>
            </a:r>
          </a:p>
          <a:p>
            <a:pPr>
              <a:spcBef>
                <a:spcPts val="100"/>
              </a:spcBef>
            </a:pP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Low power draw (15-20W, typical), enabling long runtimes with practically sized batteries</a:t>
            </a:r>
          </a:p>
          <a:p>
            <a:pPr>
              <a:spcBef>
                <a:spcPts val="100"/>
              </a:spcBef>
            </a:pP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“Plug-and-play” configurability and use, using open standards for data and control</a:t>
            </a:r>
          </a:p>
          <a:p>
            <a:pPr>
              <a:spcBef>
                <a:spcPts val="100"/>
              </a:spcBef>
            </a:pP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Upgradeable design that permits the future integration of additional capabilities</a:t>
            </a:r>
          </a:p>
          <a:p>
            <a:pPr marL="285750" indent="-285750">
              <a:spcBef>
                <a:spcPts val="10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Intelligent monitoring of vehicle bus platforms, e.g., MIL-STD-1553</a:t>
            </a:r>
          </a:p>
          <a:p>
            <a:pPr marL="285750" indent="-285750">
              <a:spcBef>
                <a:spcPts val="10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USB and Inter-Integrated Circuit (I2C) peripherals for monitoring variety of sensors</a:t>
            </a:r>
          </a:p>
          <a:p>
            <a:pPr marL="285750" indent="-285750">
              <a:spcBef>
                <a:spcPts val="100"/>
              </a:spcBef>
              <a:buFontTx/>
              <a:buChar char="-"/>
            </a:pPr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Advanced data processing, using artificial intelligence (AI) and machine </a:t>
            </a:r>
            <a:r>
              <a:rPr lang="en-US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learning (ML)</a:t>
            </a:r>
          </a:p>
          <a:p>
            <a:pPr>
              <a:spcBef>
                <a:spcPts val="100"/>
              </a:spcBef>
            </a:pPr>
            <a:endParaRPr lang="en-US" sz="9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100"/>
              </a:spcBef>
            </a:pPr>
            <a:r>
              <a:rPr lang="en-US" sz="1100" i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*design objectives</a:t>
            </a:r>
          </a:p>
        </p:txBody>
      </p: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4DAA9D53-9E02-BC41-9C22-D0D929E7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5800" y="655345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©Trideum Corporation | TAMUS – Innovation Proving Ground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CD7958-EBF2-6A4E-B5C6-39E9231E3959}"/>
              </a:ext>
            </a:extLst>
          </p:cNvPr>
          <p:cNvSpPr/>
          <p:nvPr/>
        </p:nvSpPr>
        <p:spPr>
          <a:xfrm>
            <a:off x="8284670" y="-33754"/>
            <a:ext cx="3925953" cy="6932445"/>
          </a:xfrm>
          <a:prstGeom prst="rect">
            <a:avLst/>
          </a:prstGeom>
          <a:solidFill>
            <a:schemeClr val="bg1">
              <a:alpha val="2268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EE2B7E57-A742-ED45-82F3-176EF96FA3FC}"/>
              </a:ext>
            </a:extLst>
          </p:cNvPr>
          <p:cNvSpPr/>
          <p:nvPr/>
        </p:nvSpPr>
        <p:spPr>
          <a:xfrm>
            <a:off x="7206024" y="255969"/>
            <a:ext cx="2167455" cy="6486287"/>
          </a:xfrm>
          <a:prstGeom prst="downArrow">
            <a:avLst/>
          </a:prstGeom>
          <a:gradFill>
            <a:gsLst>
              <a:gs pos="0">
                <a:schemeClr val="accent1"/>
              </a:gs>
              <a:gs pos="70000">
                <a:schemeClr val="tx1">
                  <a:lumMod val="40000"/>
                  <a:lumOff val="60000"/>
                </a:schemeClr>
              </a:gs>
              <a:gs pos="0">
                <a:schemeClr val="tx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Table 29">
            <a:extLst>
              <a:ext uri="{FF2B5EF4-FFF2-40B4-BE49-F238E27FC236}">
                <a16:creationId xmlns:a16="http://schemas.microsoft.com/office/drawing/2014/main" id="{9993FA85-6BAF-8B4B-B202-5A5953F1C60D}"/>
              </a:ext>
            </a:extLst>
          </p:cNvPr>
          <p:cNvGraphicFramePr>
            <a:graphicFrameLocks noGrp="1"/>
          </p:cNvGraphicFramePr>
          <p:nvPr/>
        </p:nvGraphicFramePr>
        <p:xfrm>
          <a:off x="7740633" y="254270"/>
          <a:ext cx="1079901" cy="63754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901">
                  <a:extLst>
                    <a:ext uri="{9D8B030D-6E8A-4147-A177-3AD203B41FA5}">
                      <a16:colId xmlns:a16="http://schemas.microsoft.com/office/drawing/2014/main" val="55421652"/>
                    </a:ext>
                  </a:extLst>
                </a:gridCol>
              </a:tblGrid>
              <a:tr h="100303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1Q - FY22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(4Q - CY21)</a:t>
                      </a:r>
                      <a:endParaRPr lang="en-US" sz="11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3912902"/>
                  </a:ext>
                </a:extLst>
              </a:tr>
              <a:tr h="164176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2Q - FY22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(1Q - CY22)</a:t>
                      </a:r>
                      <a:endParaRPr lang="en-US" sz="1100" b="0" i="0" dirty="0">
                        <a:solidFill>
                          <a:schemeClr val="bg1">
                            <a:lumMod val="85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1888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3Q - FY22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(2Q - CY22)</a:t>
                      </a:r>
                      <a:endParaRPr lang="en-US" sz="1100" b="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719531"/>
                  </a:ext>
                </a:extLst>
              </a:tr>
              <a:tr h="83127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4Q - FY22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(3Q - CY22)</a:t>
                      </a:r>
                      <a:endParaRPr lang="en-US" sz="1100" b="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04488"/>
                  </a:ext>
                </a:extLst>
              </a:tr>
              <a:tr h="40524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1Q - FY23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(4Q - CY22)</a:t>
                      </a:r>
                      <a:endParaRPr lang="en-US" sz="1100" b="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8413777"/>
                  </a:ext>
                </a:extLst>
              </a:tr>
              <a:tr h="62276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2Q - FY23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(1Q - CY23)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15217"/>
                  </a:ext>
                </a:extLst>
              </a:tr>
              <a:tr h="82123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3Q - FY23+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(2Q - CY23+)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0219182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5321E25-3E94-9141-AE92-0E733E2B1763}"/>
              </a:ext>
            </a:extLst>
          </p:cNvPr>
          <p:cNvSpPr txBox="1"/>
          <p:nvPr/>
        </p:nvSpPr>
        <p:spPr>
          <a:xfrm>
            <a:off x="9205875" y="1691651"/>
            <a:ext cx="1150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Design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02DA602-6A45-0142-996B-9D461C12BF22}"/>
              </a:ext>
            </a:extLst>
          </p:cNvPr>
          <p:cNvGrpSpPr/>
          <p:nvPr/>
        </p:nvGrpSpPr>
        <p:grpSpPr>
          <a:xfrm>
            <a:off x="10231171" y="2191823"/>
            <a:ext cx="1635455" cy="964921"/>
            <a:chOff x="9871786" y="1903863"/>
            <a:chExt cx="2111667" cy="1296293"/>
          </a:xfrm>
        </p:grpSpPr>
        <p:pic>
          <p:nvPicPr>
            <p:cNvPr id="7" name="Picture 2" descr="NVIDIA JETSON TX2i INDUSTRIAL MODULE - 900-83489-0000-000">
              <a:extLst>
                <a:ext uri="{FF2B5EF4-FFF2-40B4-BE49-F238E27FC236}">
                  <a16:creationId xmlns:a16="http://schemas.microsoft.com/office/drawing/2014/main" id="{3958EC51-4372-164E-8E3E-FB1C35D6AC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3228" y="1903863"/>
              <a:ext cx="809165" cy="809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Astro | Automation Concept">
              <a:extLst>
                <a:ext uri="{FF2B5EF4-FFF2-40B4-BE49-F238E27FC236}">
                  <a16:creationId xmlns:a16="http://schemas.microsoft.com/office/drawing/2014/main" id="{38F3890B-0954-CF4A-BA3A-77956E74E8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6581" y="2355060"/>
              <a:ext cx="844395" cy="796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Piksi Multi">
              <a:extLst>
                <a:ext uri="{FF2B5EF4-FFF2-40B4-BE49-F238E27FC236}">
                  <a16:creationId xmlns:a16="http://schemas.microsoft.com/office/drawing/2014/main" id="{52A8B001-2B13-464B-87B9-1523967F2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3318" y="2172810"/>
              <a:ext cx="870135" cy="870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KingSpec 120gb 128GB SATA3 Half Size mSATA Internal SSD Hard Drive Solid  State Disk Mini SATA for Laptop PC Desktop|internal ssd|half sizehalf size  msata - AliExpress">
              <a:extLst>
                <a:ext uri="{FF2B5EF4-FFF2-40B4-BE49-F238E27FC236}">
                  <a16:creationId xmlns:a16="http://schemas.microsoft.com/office/drawing/2014/main" id="{FBA9FA6D-34D0-044F-BE4B-709F19B398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6836" y="2607878"/>
              <a:ext cx="592278" cy="592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Mini PCI Express 300Mbps Wireless N Card - Wireless Network Adapters">
              <a:extLst>
                <a:ext uri="{FF2B5EF4-FFF2-40B4-BE49-F238E27FC236}">
                  <a16:creationId xmlns:a16="http://schemas.microsoft.com/office/drawing/2014/main" id="{E7BC2ABF-24B0-9042-9930-121208D9D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1786" y="2056651"/>
              <a:ext cx="881787" cy="881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7035576-C652-094E-9E47-A9C38E5745B0}"/>
              </a:ext>
            </a:extLst>
          </p:cNvPr>
          <p:cNvSpPr txBox="1"/>
          <p:nvPr/>
        </p:nvSpPr>
        <p:spPr>
          <a:xfrm>
            <a:off x="9205875" y="2767869"/>
            <a:ext cx="1150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Components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289536-AFAE-F141-8CB9-B6033A1DDAB3}"/>
              </a:ext>
            </a:extLst>
          </p:cNvPr>
          <p:cNvSpPr txBox="1"/>
          <p:nvPr/>
        </p:nvSpPr>
        <p:spPr>
          <a:xfrm>
            <a:off x="9264880" y="3815638"/>
            <a:ext cx="1150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Prototype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34D3D9-A9E2-4642-8F96-660B72863E90}"/>
              </a:ext>
            </a:extLst>
          </p:cNvPr>
          <p:cNvSpPr txBox="1"/>
          <p:nvPr/>
        </p:nvSpPr>
        <p:spPr>
          <a:xfrm>
            <a:off x="9205875" y="5092066"/>
            <a:ext cx="1150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Product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1C8B7C-7F49-0244-95E0-D5149089A141}"/>
              </a:ext>
            </a:extLst>
          </p:cNvPr>
          <p:cNvSpPr txBox="1"/>
          <p:nvPr/>
        </p:nvSpPr>
        <p:spPr>
          <a:xfrm>
            <a:off x="9177578" y="671722"/>
            <a:ext cx="1206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Requirements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E563A82-7D7C-0C4B-B38B-F0C275B387B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0379" y="348171"/>
            <a:ext cx="1628361" cy="73858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6FD87AB-FADD-2A4C-AC52-9DB6F484CC53}"/>
              </a:ext>
            </a:extLst>
          </p:cNvPr>
          <p:cNvSpPr txBox="1"/>
          <p:nvPr/>
        </p:nvSpPr>
        <p:spPr>
          <a:xfrm>
            <a:off x="9214152" y="6055473"/>
            <a:ext cx="11500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Upgrades</a:t>
            </a:r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C0A360AC-C8DA-F142-8430-FE905B22BA0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1641" y="6043329"/>
            <a:ext cx="619111" cy="619111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108DCA94-FAB7-AA4F-8860-963E4318D92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4254" y="5808749"/>
            <a:ext cx="687155" cy="594537"/>
          </a:xfrm>
          <a:prstGeom prst="rect">
            <a:avLst/>
          </a:prstGeom>
        </p:spPr>
      </p:pic>
      <p:sp>
        <p:nvSpPr>
          <p:cNvPr id="38" name="Date Placeholder 3">
            <a:extLst>
              <a:ext uri="{FF2B5EF4-FFF2-40B4-BE49-F238E27FC236}">
                <a16:creationId xmlns:a16="http://schemas.microsoft.com/office/drawing/2014/main" id="{4400E457-E085-4D4F-A38A-B0510C0789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52600" y="657430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31-Mar-2022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31" name="Picture 30" descr="A close-up of a computer&#10;&#10;Description automatically generated with low confidence">
            <a:extLst>
              <a:ext uri="{FF2B5EF4-FFF2-40B4-BE49-F238E27FC236}">
                <a16:creationId xmlns:a16="http://schemas.microsoft.com/office/drawing/2014/main" id="{9A21E09F-FA09-2243-8602-70AD4DFBB6D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5958" y="3349444"/>
            <a:ext cx="1269858" cy="1259491"/>
          </a:xfrm>
          <a:prstGeom prst="rect">
            <a:avLst/>
          </a:prstGeom>
        </p:spPr>
      </p:pic>
      <p:pic>
        <p:nvPicPr>
          <p:cNvPr id="44" name="Picture 43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7071546F-9EBD-E648-AF7B-C103E273BAC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8928" y="1286093"/>
            <a:ext cx="1372013" cy="844550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925C9CE4-38A4-5CCE-7B4B-58C38BAE5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5DF88574-8A1D-492C-5F83-795442143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 cstate="screen">
            <a:clrChange>
              <a:clrFrom>
                <a:srgbClr val="FAFBFB"/>
              </a:clrFrom>
              <a:clrTo>
                <a:srgbClr val="FA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7787" y="1286093"/>
            <a:ext cx="2247712" cy="1653857"/>
          </a:xfrm>
          <a:prstGeom prst="rect">
            <a:avLst/>
          </a:prstGeom>
          <a:noFill/>
          <a:effectLst>
            <a:glow rad="420207">
              <a:schemeClr val="accent1">
                <a:lumMod val="40000"/>
                <a:lumOff val="6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">
            <a:extLst>
              <a:ext uri="{FF2B5EF4-FFF2-40B4-BE49-F238E27FC236}">
                <a16:creationId xmlns:a16="http://schemas.microsoft.com/office/drawing/2014/main" id="{E9C10968-826B-D5D7-BDB0-5AC06D8BE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r:link="rId15" cstate="screen">
            <a:clrChange>
              <a:clrFrom>
                <a:srgbClr val="FAFBFB"/>
              </a:clrFrom>
              <a:clrTo>
                <a:srgbClr val="FA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6354" y="4579674"/>
            <a:ext cx="1434587" cy="1055563"/>
          </a:xfrm>
          <a:prstGeom prst="rect">
            <a:avLst/>
          </a:prstGeom>
          <a:noFill/>
          <a:effectLst>
            <a:glow>
              <a:schemeClr val="accent1">
                <a:lumMod val="40000"/>
                <a:lumOff val="6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E643209-E285-7087-D5C7-E6BA30D3CCA2}"/>
              </a:ext>
            </a:extLst>
          </p:cNvPr>
          <p:cNvSpPr txBox="1">
            <a:spLocks/>
          </p:cNvSpPr>
          <p:nvPr/>
        </p:nvSpPr>
        <p:spPr>
          <a:xfrm>
            <a:off x="5483231" y="6590819"/>
            <a:ext cx="79834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/>
                </a:solidFill>
              </a:rPr>
              <a:t>UNCLASSIFIED // For Public Release</a:t>
            </a:r>
          </a:p>
        </p:txBody>
      </p:sp>
    </p:spTree>
    <p:extLst>
      <p:ext uri="{BB962C8B-B14F-4D97-AF65-F5344CB8AC3E}">
        <p14:creationId xmlns:p14="http://schemas.microsoft.com/office/powerpoint/2010/main" val="261519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336DF-D6B5-A439-A7FD-5C3C5688F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DAS?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79605-BCBF-68A6-4F05-F4FACBB03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Traditional data acquisition systems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Large &amp; heavy (even the small ones)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Only proprietary expandability 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Difficult to use and configure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Expensive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Don’t interface well with COTS/open source systems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Not “smart”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68957-45C3-87D8-EDAE-EF810AD3F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©Trideum Corporation | Company Proprietary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86FED-7E69-EAD4-7F68-988D7849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423E-4CAB-0243-90C3-82C38DD2790B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8" descr="HEIM series: MDR and XMA Recorders and Data Acquisition Units | Safran">
            <a:extLst>
              <a:ext uri="{FF2B5EF4-FFF2-40B4-BE49-F238E27FC236}">
                <a16:creationId xmlns:a16="http://schemas.microsoft.com/office/drawing/2014/main" id="{DB99A162-7B18-4138-3AA3-D606F3A4A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4756" y="1549101"/>
            <a:ext cx="2886687" cy="155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EIM series: MDR and XMA Recorders and Data Acquisition Units | Safran">
            <a:extLst>
              <a:ext uri="{FF2B5EF4-FFF2-40B4-BE49-F238E27FC236}">
                <a16:creationId xmlns:a16="http://schemas.microsoft.com/office/drawing/2014/main" id="{EC452441-6FB7-0885-3DAE-F9295E83A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931" y="1702193"/>
            <a:ext cx="1683825" cy="112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he Acra KAM-500">
            <a:extLst>
              <a:ext uri="{FF2B5EF4-FFF2-40B4-BE49-F238E27FC236}">
                <a16:creationId xmlns:a16="http://schemas.microsoft.com/office/drawing/2014/main" id="{E9B25EFB-97A7-1D76-E003-1A909381F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2843" y="3001477"/>
            <a:ext cx="24765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66F81710-BA39-861D-E9E8-9AA9F22F4BBE}"/>
              </a:ext>
            </a:extLst>
          </p:cNvPr>
          <p:cNvSpPr txBox="1">
            <a:spLocks/>
          </p:cNvSpPr>
          <p:nvPr/>
        </p:nvSpPr>
        <p:spPr>
          <a:xfrm>
            <a:off x="4279271" y="6484139"/>
            <a:ext cx="79834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UNCLASSIFIED // For Public Release</a:t>
            </a:r>
          </a:p>
        </p:txBody>
      </p:sp>
    </p:spTree>
    <p:extLst>
      <p:ext uri="{BB962C8B-B14F-4D97-AF65-F5344CB8AC3E}">
        <p14:creationId xmlns:p14="http://schemas.microsoft.com/office/powerpoint/2010/main" val="3283562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336DF-D6B5-A439-A7FD-5C3C5688F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DAS?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79605-BCBF-68A6-4F05-F4FACBB03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8184971" cy="5103019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The Trideum DAS is designed for vehicle data acquisition at the system level.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cm-level accuracy positioning and 6-axis IMU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High resolution and framerate video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System bus data collection (1553, 429, </a:t>
            </a:r>
            <a:r>
              <a:rPr lang="en-US" dirty="0" err="1"/>
              <a:t>CANbus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The Trideum DAS is truly small and modular.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~5”x5”x3” and weighing only ~2lbs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Peripherals are connected as needed, and require no space or weight if not used. High speed USB 3.0 interfaces provide ability to connect with endless third party peripherals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Shore power, battery, or vehicle power operated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The Trideum DAS is easy to use and “smart.”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Capable of edge analytics (including ML) and custom logic</a:t>
            </a:r>
          </a:p>
          <a:p>
            <a:pPr marL="690563" lvl="1" indent="-457200">
              <a:buFont typeface="Arial" panose="020B0604020202020204" pitchFamily="34" charset="0"/>
              <a:buChar char="•"/>
            </a:pPr>
            <a:r>
              <a:rPr lang="en-US" dirty="0"/>
              <a:t>Plug-and-play through simple REST API and usage/configuration utility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A68957-45C3-87D8-EDAE-EF810AD3F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©Trideum Corporation | Company Proprietary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86FED-7E69-EAD4-7F68-988D7849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B423E-4CAB-0243-90C3-82C38DD2790B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96343E51-D580-4BF9-5760-99BFDA686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screen">
            <a:clrChange>
              <a:clrFrom>
                <a:srgbClr val="FAFBFB"/>
              </a:clrFrom>
              <a:clrTo>
                <a:srgbClr val="FA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48655" y="1253331"/>
            <a:ext cx="1705145" cy="1254638"/>
          </a:xfrm>
          <a:prstGeom prst="rect">
            <a:avLst/>
          </a:prstGeom>
          <a:noFill/>
          <a:effectLst>
            <a:glow>
              <a:schemeClr val="accent1">
                <a:lumMod val="40000"/>
                <a:lumOff val="6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Antmicro · Custom Camera Platforms">
            <a:extLst>
              <a:ext uri="{FF2B5EF4-FFF2-40B4-BE49-F238E27FC236}">
                <a16:creationId xmlns:a16="http://schemas.microsoft.com/office/drawing/2014/main" id="{609E98A0-0715-22B5-1202-26E7FB186E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0" name="Picture 14" descr="Alvium 1800 C-040 | 0.4 MP Sony IMX287 CMOS sensor - Allied Vision">
            <a:extLst>
              <a:ext uri="{FF2B5EF4-FFF2-40B4-BE49-F238E27FC236}">
                <a16:creationId xmlns:a16="http://schemas.microsoft.com/office/drawing/2014/main" id="{6535C64D-66A4-65F7-BFD6-55FC2451B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3844" y="2710927"/>
            <a:ext cx="1061580" cy="56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Boson® 640">
            <a:extLst>
              <a:ext uri="{FF2B5EF4-FFF2-40B4-BE49-F238E27FC236}">
                <a16:creationId xmlns:a16="http://schemas.microsoft.com/office/drawing/2014/main" id="{7C54983D-0935-7D78-D57D-3DAF716CD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7638" y="2463949"/>
            <a:ext cx="1017194" cy="105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ASC1553">
            <a:extLst>
              <a:ext uri="{FF2B5EF4-FFF2-40B4-BE49-F238E27FC236}">
                <a16:creationId xmlns:a16="http://schemas.microsoft.com/office/drawing/2014/main" id="{DC08FADA-9DDA-49E5-AA21-29608E0E9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5888" y="3646599"/>
            <a:ext cx="1349636" cy="89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ASC429-x">
            <a:extLst>
              <a:ext uri="{FF2B5EF4-FFF2-40B4-BE49-F238E27FC236}">
                <a16:creationId xmlns:a16="http://schemas.microsoft.com/office/drawing/2014/main" id="{7965D073-78C6-72EF-F707-BA6D22A90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8981" y="3646599"/>
            <a:ext cx="1349637" cy="89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03BA21-D530-27B9-E5B7-0DBB94CC9EBA}"/>
              </a:ext>
            </a:extLst>
          </p:cNvPr>
          <p:cNvSpPr txBox="1"/>
          <p:nvPr/>
        </p:nvSpPr>
        <p:spPr>
          <a:xfrm>
            <a:off x="9023171" y="4758856"/>
            <a:ext cx="2956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Accessories shown: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FLIR BOSON 640 LWIR camera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Allied </a:t>
            </a:r>
            <a:r>
              <a:rPr lang="en-US" sz="1400" dirty="0" err="1"/>
              <a:t>Alvium</a:t>
            </a:r>
            <a:r>
              <a:rPr lang="en-US" sz="1400" dirty="0"/>
              <a:t> 1800 visible camera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AIM 1ch 1553 BC/RT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AIM 12ch 429 interface</a:t>
            </a:r>
          </a:p>
          <a:p>
            <a:r>
              <a:rPr lang="en-US" sz="1400" i="1" dirty="0"/>
              <a:t>All simultaneously connectable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1B76037-9428-C0FE-CEB9-DF0BB05D4B48}"/>
              </a:ext>
            </a:extLst>
          </p:cNvPr>
          <p:cNvSpPr txBox="1">
            <a:spLocks/>
          </p:cNvSpPr>
          <p:nvPr/>
        </p:nvSpPr>
        <p:spPr>
          <a:xfrm>
            <a:off x="4279271" y="6484139"/>
            <a:ext cx="798341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UNCLASSIFIED // For Public Release</a:t>
            </a:r>
          </a:p>
        </p:txBody>
      </p:sp>
    </p:spTree>
    <p:extLst>
      <p:ext uri="{BB962C8B-B14F-4D97-AF65-F5344CB8AC3E}">
        <p14:creationId xmlns:p14="http://schemas.microsoft.com/office/powerpoint/2010/main" val="3406795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606D92"/>
      </a:dk1>
      <a:lt1>
        <a:srgbClr val="F7F8F7"/>
      </a:lt1>
      <a:dk2>
        <a:srgbClr val="272C3B"/>
      </a:dk2>
      <a:lt2>
        <a:srgbClr val="FDFFFD"/>
      </a:lt2>
      <a:accent1>
        <a:srgbClr val="B0D9DD"/>
      </a:accent1>
      <a:accent2>
        <a:srgbClr val="C9602E"/>
      </a:accent2>
      <a:accent3>
        <a:srgbClr val="FDFFFD"/>
      </a:accent3>
      <a:accent4>
        <a:srgbClr val="5F605F"/>
      </a:accent4>
      <a:accent5>
        <a:srgbClr val="97989B"/>
      </a:accent5>
      <a:accent6>
        <a:srgbClr val="5CB5BD"/>
      </a:accent6>
      <a:hlink>
        <a:srgbClr val="5CB5BD"/>
      </a:hlink>
      <a:folHlink>
        <a:srgbClr val="272C3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deum-PPT-Template-2020-12-01" id="{4FA68770-96D6-CB44-B1C2-F35700719090}" vid="{902A23C9-E023-2F4A-B39B-A66F61CF36E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deum-PPT-Template-2020-12-01" id="{4FA68770-96D6-CB44-B1C2-F35700719090}" vid="{E6481C3A-2448-044F-A154-935216F61F5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4A40E289CAA2408985AFD1DD9C1C19" ma:contentTypeVersion="11" ma:contentTypeDescription="Create a new document." ma:contentTypeScope="" ma:versionID="84e41ef0a024346e13d27731b39c4f79">
  <xsd:schema xmlns:xsd="http://www.w3.org/2001/XMLSchema" xmlns:xs="http://www.w3.org/2001/XMLSchema" xmlns:p="http://schemas.microsoft.com/office/2006/metadata/properties" xmlns:ns2="de4ca2e0-39dd-4def-a9cc-5d2c715710fb" xmlns:ns3="52309bf9-a28b-4785-9402-5e2f3aa23830" targetNamespace="http://schemas.microsoft.com/office/2006/metadata/properties" ma:root="true" ma:fieldsID="5259ab9f1934010d366a6f9131ef30dd" ns2:_="" ns3:_="">
    <xsd:import namespace="de4ca2e0-39dd-4def-a9cc-5d2c715710fb"/>
    <xsd:import namespace="52309bf9-a28b-4785-9402-5e2f3aa238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4ca2e0-39dd-4def-a9cc-5d2c715710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309bf9-a28b-4785-9402-5e2f3aa2383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AB9CE3-DBA4-4973-B802-ECBED8A05BB6}">
  <ds:schemaRefs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  <ds:schemaRef ds:uri="de4ca2e0-39dd-4def-a9cc-5d2c715710fb"/>
    <ds:schemaRef ds:uri="http://purl.org/dc/elements/1.1/"/>
    <ds:schemaRef ds:uri="http://schemas.microsoft.com/office/2006/documentManagement/types"/>
    <ds:schemaRef ds:uri="52309bf9-a28b-4785-9402-5e2f3aa23830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9AD5167-C947-4B5A-98BE-37ED29B85A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4ca2e0-39dd-4def-a9cc-5d2c715710fb"/>
    <ds:schemaRef ds:uri="52309bf9-a28b-4785-9402-5e2f3aa238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98E85-4EB4-451B-8E80-DA99CE2427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10267</TotalTime>
  <Words>1573</Words>
  <Application>Microsoft Macintosh PowerPoint</Application>
  <PresentationFormat>Widescreen</PresentationFormat>
  <Paragraphs>318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Arial Narrow</vt:lpstr>
      <vt:lpstr>Cabin</vt:lpstr>
      <vt:lpstr>Calibri</vt:lpstr>
      <vt:lpstr>Calibri Light</vt:lpstr>
      <vt:lpstr>Courier New</vt:lpstr>
      <vt:lpstr>Montserrat</vt:lpstr>
      <vt:lpstr>Open Sans</vt:lpstr>
      <vt:lpstr>Open Sans Extrabold</vt:lpstr>
      <vt:lpstr>Times</vt:lpstr>
      <vt:lpstr>Wingdings</vt:lpstr>
      <vt:lpstr>Office Theme</vt:lpstr>
      <vt:lpstr>Custom Design</vt:lpstr>
      <vt:lpstr>Trideum Miniature Data Acquisition System</vt:lpstr>
      <vt:lpstr>Who Is Trideum?</vt:lpstr>
      <vt:lpstr>Trideum Locations</vt:lpstr>
      <vt:lpstr>Operational Sectors</vt:lpstr>
      <vt:lpstr>Who am I?</vt:lpstr>
      <vt:lpstr>Trideum Solutions</vt:lpstr>
      <vt:lpstr>PowerPoint Presentation</vt:lpstr>
      <vt:lpstr>Why the DAS?</vt:lpstr>
      <vt:lpstr>Why the DAS?</vt:lpstr>
      <vt:lpstr>Example DAS employment</vt:lpstr>
      <vt:lpstr>Target DAS Applications</vt:lpstr>
      <vt:lpstr>The “Starfish and the Spider”</vt:lpstr>
      <vt:lpstr>The “Starfish and the Spider”: DAS</vt:lpstr>
      <vt:lpstr>Wrap-up</vt:lpstr>
      <vt:lpstr>Questions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Saving This As a Template</dc:title>
  <dc:creator>Noble Pursuits</dc:creator>
  <cp:lastModifiedBy>Lena Moran</cp:lastModifiedBy>
  <cp:revision>40</cp:revision>
  <dcterms:created xsi:type="dcterms:W3CDTF">2021-02-11T19:17:13Z</dcterms:created>
  <dcterms:modified xsi:type="dcterms:W3CDTF">2022-07-05T17:40:01Z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0x010100804A40E289CAA2408985AFD1DD9C1C19</vt:lpwstr>
  </property>
</Properties>
</file>